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53D"/>
    <a:srgbClr val="F1D5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27C6F-E2A2-49FB-987A-2A26F26D59C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F3556-E2CB-4262-B9E3-74DEF978E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F3556-E2CB-4262-B9E3-74DEF978EC1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F3556-E2CB-4262-B9E3-74DEF978EC1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F3556-E2CB-4262-B9E3-74DEF978EC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F3556-E2CB-4262-B9E3-74DEF978EC1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F3556-E2CB-4262-B9E3-74DEF978EC1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F3556-E2CB-4262-B9E3-74DEF978EC1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3404" y="6458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9FCD-25DC-42AB-8926-A3F215CD4B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20B0-C916-46C0-A421-90D48BC72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 b="3841"/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561431"/>
            <a:ext cx="11039707" cy="57351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81" y="426385"/>
            <a:ext cx="6096012" cy="60960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02955"/>
            <a:ext cx="1900268" cy="33996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302" y="402955"/>
            <a:ext cx="1900268" cy="33996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51591"/>
            <a:ext cx="7486650" cy="28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296"/>
            <a:ext cx="12192000" cy="12012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310" y="4766886"/>
            <a:ext cx="5309375" cy="1664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0" y="538510"/>
            <a:ext cx="5309375" cy="16647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10481" y="4766886"/>
            <a:ext cx="597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E153D"/>
                </a:solidFill>
              </a:rPr>
              <a:t>上</a:t>
            </a:r>
            <a:r>
              <a:rPr lang="zh-CN" altLang="en-US" dirty="0" smtClean="0">
                <a:solidFill>
                  <a:srgbClr val="DE153D"/>
                </a:solidFill>
              </a:rPr>
              <a:t>海网络科技有</a:t>
            </a:r>
            <a:r>
              <a:rPr lang="zh-CN" altLang="en-US" dirty="0">
                <a:solidFill>
                  <a:srgbClr val="DE153D"/>
                </a:solidFill>
              </a:rPr>
              <a:t>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"/>
    </mc:Choice>
    <mc:Fallback xmlns="">
      <p:transition spd="slow" advTm="2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 b="3841"/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561431"/>
            <a:ext cx="11039707" cy="57351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310" y="4766886"/>
            <a:ext cx="5309375" cy="1664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0" y="538510"/>
            <a:ext cx="5309375" cy="16647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758183" y="2283565"/>
            <a:ext cx="6683066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    衷心的感谢您一直以来对我公司的关心贺支持，岁月的年轮即将转过</a:t>
            </a:r>
            <a:r>
              <a:rPr lang="en-US" altLang="zh-CN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20XX</a:t>
            </a: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年，崭新的</a:t>
            </a:r>
            <a:r>
              <a:rPr lang="en-US" altLang="zh-CN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20XX</a:t>
            </a: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年正在踏着春天的步伐向我们走来。日月开新元，天地又一春，在这新春佳节来临之际，特邀您出席我公司新春团拜会，恭候您的光临！</a:t>
            </a:r>
            <a:endParaRPr lang="en-US" altLang="zh-CN" sz="1900" dirty="0">
              <a:latin typeface="方正兰亭准黑_GBK" panose="02000000000000000000" pitchFamily="2" charset="-122"/>
              <a:ea typeface="正謙櫻桃小丸子字" panose="02010609000101010101" pitchFamily="49" charset="-120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1900" dirty="0">
                <a:latin typeface="方正兰亭准黑_GBK" panose="02000000000000000000" pitchFamily="2" charset="-122"/>
                <a:ea typeface="正謙櫻桃小丸子字" panose="02010609000101010101" pitchFamily="49" charset="-120"/>
              </a:rPr>
              <a:t>        </a:t>
            </a: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祝您及家人新出愉快、万事大吉！</a:t>
            </a:r>
          </a:p>
        </p:txBody>
      </p:sp>
      <p:sp>
        <p:nvSpPr>
          <p:cNvPr id="14" name="矩形 13"/>
          <p:cNvSpPr/>
          <p:nvPr/>
        </p:nvSpPr>
        <p:spPr>
          <a:xfrm>
            <a:off x="1968182" y="1687384"/>
            <a:ext cx="2778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DE153D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尊敬的先生</a:t>
            </a:r>
            <a:r>
              <a:rPr lang="en-US" altLang="zh-CN" sz="2400" dirty="0">
                <a:solidFill>
                  <a:srgbClr val="DE153D"/>
                </a:solidFill>
                <a:latin typeface="方正兰亭中粗黑_GBK" panose="02000000000000000000" pitchFamily="2" charset="-122"/>
                <a:ea typeface="正謙櫻桃小丸子字" panose="02010609000101010101" pitchFamily="49" charset="-120"/>
              </a:rPr>
              <a:t>/</a:t>
            </a:r>
            <a:r>
              <a:rPr lang="zh-CN" altLang="en-US" sz="2400" dirty="0">
                <a:solidFill>
                  <a:srgbClr val="DE153D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女士：</a:t>
            </a:r>
          </a:p>
        </p:txBody>
      </p:sp>
      <p:sp>
        <p:nvSpPr>
          <p:cNvPr id="16" name="矩形 15"/>
          <p:cNvSpPr/>
          <p:nvPr/>
        </p:nvSpPr>
        <p:spPr>
          <a:xfrm>
            <a:off x="7457117" y="4917298"/>
            <a:ext cx="2242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solidFill>
                  <a:srgbClr val="DE153D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XX</a:t>
            </a:r>
            <a:r>
              <a:rPr lang="zh-CN" altLang="en-US" sz="2200" dirty="0">
                <a:solidFill>
                  <a:srgbClr val="DE153D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网络有限公司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855" y="682746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092" y="1687384"/>
            <a:ext cx="4098365" cy="4098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02955"/>
            <a:ext cx="1900268" cy="339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95" y="682746"/>
            <a:ext cx="6096012" cy="60960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58" y="1687384"/>
            <a:ext cx="4098365" cy="40983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302" y="402955"/>
            <a:ext cx="1900268" cy="339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3"/>
    </mc:Choice>
    <mc:Fallback xmlns="">
      <p:transition spd="slow" advTm="7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 b="3841"/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561431"/>
            <a:ext cx="11039707" cy="57351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310" y="4766886"/>
            <a:ext cx="5309375" cy="1664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0" y="538510"/>
            <a:ext cx="5309375" cy="16647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726401" y="1856903"/>
            <a:ext cx="2107555" cy="31441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17:00-17:30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17:30-18:30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18:30-20:00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20:00-20:30     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20:30-21:00</a:t>
            </a:r>
          </a:p>
        </p:txBody>
      </p:sp>
      <p:sp>
        <p:nvSpPr>
          <p:cNvPr id="14" name="矩形 13"/>
          <p:cNvSpPr/>
          <p:nvPr/>
        </p:nvSpPr>
        <p:spPr>
          <a:xfrm>
            <a:off x="6737685" y="1856903"/>
            <a:ext cx="1735346" cy="31441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回顾</a:t>
            </a: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20XX </a:t>
            </a: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颁奖典礼</a:t>
            </a:r>
            <a:endParaRPr lang="en-US" altLang="zh-CN" sz="24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节目表演</a:t>
            </a:r>
            <a:endParaRPr lang="en-US" altLang="zh-CN" sz="24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抽奖环节</a:t>
            </a:r>
            <a:endParaRPr lang="en-US" altLang="zh-CN" sz="24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展望</a:t>
            </a:r>
            <a:r>
              <a:rPr lang="en-US" altLang="zh-CN" sz="2400" dirty="0">
                <a:solidFill>
                  <a:srgbClr val="DE153D"/>
                </a:solidFill>
                <a:latin typeface="逼格锐线粗体简2.0" panose="02010604000000000000" pitchFamily="2" charset="-122"/>
                <a:ea typeface="正謙櫻桃小丸子字" panose="02010609000101010101" pitchFamily="49" charset="-120"/>
              </a:rPr>
              <a:t>20XX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190907" y="1856903"/>
            <a:ext cx="12957" cy="3351347"/>
          </a:xfrm>
          <a:prstGeom prst="line">
            <a:avLst/>
          </a:prstGeom>
          <a:ln>
            <a:solidFill>
              <a:srgbClr val="DE1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6128300" y="2191486"/>
            <a:ext cx="137160" cy="139953"/>
          </a:xfrm>
          <a:prstGeom prst="ellipse">
            <a:avLst/>
          </a:prstGeom>
          <a:solidFill>
            <a:srgbClr val="DE1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128300" y="2819341"/>
            <a:ext cx="137160" cy="139953"/>
          </a:xfrm>
          <a:prstGeom prst="ellipse">
            <a:avLst/>
          </a:prstGeom>
          <a:solidFill>
            <a:srgbClr val="DE1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127620" y="3447196"/>
            <a:ext cx="137160" cy="139953"/>
          </a:xfrm>
          <a:prstGeom prst="ellipse">
            <a:avLst/>
          </a:prstGeom>
          <a:solidFill>
            <a:srgbClr val="DE1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27620" y="4083565"/>
            <a:ext cx="137160" cy="139953"/>
          </a:xfrm>
          <a:prstGeom prst="ellipse">
            <a:avLst/>
          </a:prstGeom>
          <a:solidFill>
            <a:srgbClr val="DE1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122327" y="4691742"/>
            <a:ext cx="137160" cy="139953"/>
          </a:xfrm>
          <a:prstGeom prst="ellipse">
            <a:avLst/>
          </a:prstGeom>
          <a:solidFill>
            <a:srgbClr val="DE1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855" y="682746"/>
            <a:ext cx="6096012" cy="609601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092" y="1687384"/>
            <a:ext cx="4098365" cy="409836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95" y="682746"/>
            <a:ext cx="6096012" cy="609601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58" y="1687384"/>
            <a:ext cx="4098365" cy="4098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02955"/>
            <a:ext cx="1900268" cy="33996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302" y="402955"/>
            <a:ext cx="1900268" cy="339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1"/>
    </mc:Choice>
    <mc:Fallback xmlns="">
      <p:transition spd="slow" advTm="7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 b="3841"/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561431"/>
            <a:ext cx="11039707" cy="57351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302" y="402955"/>
            <a:ext cx="1900268" cy="33996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310" y="4766886"/>
            <a:ext cx="5309375" cy="1664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0" y="538510"/>
            <a:ext cx="5309375" cy="16647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782310" y="2226160"/>
            <a:ext cx="4627374" cy="30156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主题：</a:t>
            </a:r>
            <a:r>
              <a:rPr lang="en-US" altLang="zh-CN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20XX</a:t>
            </a: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共创蓝图</a:t>
            </a:r>
            <a:endParaRPr lang="en-US" altLang="zh-CN" sz="2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ctr">
              <a:lnSpc>
                <a:spcPct val="120000"/>
              </a:lnSpc>
            </a:pPr>
            <a:endParaRPr lang="en-US" altLang="zh-CN" sz="1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时间：</a:t>
            </a:r>
            <a:r>
              <a:rPr lang="en-US" altLang="zh-CN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20XX</a:t>
            </a: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年X月X日下午17:00</a:t>
            </a:r>
            <a:endParaRPr lang="en-US" altLang="zh-CN" sz="2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ctr">
              <a:lnSpc>
                <a:spcPct val="120000"/>
              </a:lnSpc>
            </a:pPr>
            <a:endParaRPr lang="zh-CN" altLang="en-US" sz="1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逼格锐线粗体简2.0" panose="02010604000000000000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地点：某某路某某街某某大酒店</a:t>
            </a:r>
            <a:endParaRPr lang="en-US" altLang="zh-CN" sz="2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ctr">
              <a:lnSpc>
                <a:spcPct val="120000"/>
              </a:lnSpc>
            </a:pPr>
            <a:endParaRPr lang="zh-CN" altLang="en-US" sz="1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逼格锐线粗体简2.0" panose="02010604000000000000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电话：1888888888</a:t>
            </a:r>
            <a:endParaRPr lang="en-US" altLang="zh-CN" sz="2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正謙櫻桃小丸子字" panose="02010609000101010101" pitchFamily="49" charset="-120"/>
            </a:endParaRPr>
          </a:p>
          <a:p>
            <a:pPr algn="ctr">
              <a:lnSpc>
                <a:spcPct val="120000"/>
              </a:lnSpc>
            </a:pPr>
            <a:endParaRPr lang="zh-CN" altLang="en-US" sz="1000" b="1" spc="300" dirty="0">
              <a:solidFill>
                <a:srgbClr val="DE153D"/>
              </a:solidFill>
              <a:latin typeface="逼格锐线粗体简2.0" panose="02010604000000000000" pitchFamily="2" charset="-122"/>
              <a:ea typeface="逼格锐线粗体简2.0" panose="02010604000000000000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联系人：</a:t>
            </a:r>
            <a:r>
              <a:rPr lang="en-US" altLang="zh-CN" sz="2000" b="1" spc="300" dirty="0">
                <a:solidFill>
                  <a:srgbClr val="DE153D"/>
                </a:solidFill>
                <a:latin typeface="逼格锐线粗体简2.0" panose="02010604000000000000" pitchFamily="2" charset="-122"/>
                <a:ea typeface="逼格锐线粗体简2.0" panose="02010604000000000000" pitchFamily="2" charset="-122"/>
              </a:rPr>
              <a:t>XX</a:t>
            </a:r>
            <a:endParaRPr lang="zh-CN" altLang="en-US" sz="2000" spc="300" dirty="0">
              <a:solidFill>
                <a:srgbClr val="DE153D"/>
              </a:solidFill>
              <a:latin typeface="逼格锐线粗体简2.0" panose="02010604000000000000" pitchFamily="2" charset="-122"/>
              <a:ea typeface="逼格锐线粗体简2.0" panose="02010604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855" y="682746"/>
            <a:ext cx="6096012" cy="60960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092" y="1687384"/>
            <a:ext cx="4098365" cy="40983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58" y="1687384"/>
            <a:ext cx="4098365" cy="4098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02955"/>
            <a:ext cx="1900268" cy="339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95" y="682746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 b="3841"/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561431"/>
            <a:ext cx="11039707" cy="57351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310" y="4766886"/>
            <a:ext cx="5309375" cy="1664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0" y="538510"/>
            <a:ext cx="5309375" cy="16647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51927" y="2443010"/>
            <a:ext cx="6683066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    衷心的感谢您一直以来对我公司的关心贺支持，岁月的年轮即将转过</a:t>
            </a:r>
            <a:r>
              <a:rPr lang="en-US" altLang="zh-CN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20XX</a:t>
            </a: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年，崭新的</a:t>
            </a:r>
            <a:r>
              <a:rPr lang="en-US" altLang="zh-CN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20XX</a:t>
            </a: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年正在踏着春天的步伐向我们走来。日月开新元，天地又一春，在这新春佳节来临之际，特邀您出席我公司新春团拜会，恭候您的光临！</a:t>
            </a:r>
            <a:endParaRPr lang="en-US" altLang="zh-CN" sz="1900" dirty="0">
              <a:latin typeface="方正兰亭准黑_GBK" panose="02000000000000000000" pitchFamily="2" charset="-122"/>
              <a:ea typeface="正謙櫻桃小丸子字" panose="02010609000101010101" pitchFamily="49" charset="-120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1900" dirty="0">
                <a:latin typeface="方正兰亭准黑_GBK" panose="02000000000000000000" pitchFamily="2" charset="-122"/>
                <a:ea typeface="正謙櫻桃小丸子字" panose="02010609000101010101" pitchFamily="49" charset="-120"/>
              </a:rPr>
              <a:t>        </a:t>
            </a:r>
            <a:r>
              <a:rPr lang="zh-CN" altLang="en-US" sz="19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祝您及家人新出愉快、万事大吉！</a:t>
            </a:r>
          </a:p>
        </p:txBody>
      </p:sp>
      <p:sp>
        <p:nvSpPr>
          <p:cNvPr id="14" name="矩形 13"/>
          <p:cNvSpPr/>
          <p:nvPr/>
        </p:nvSpPr>
        <p:spPr>
          <a:xfrm>
            <a:off x="5185574" y="1995327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DE153D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新年寄语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855" y="682746"/>
            <a:ext cx="6096012" cy="60960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092" y="1687384"/>
            <a:ext cx="4098365" cy="40983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95" y="682746"/>
            <a:ext cx="6096012" cy="60960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58" y="1687384"/>
            <a:ext cx="4098365" cy="4098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02955"/>
            <a:ext cx="1900268" cy="33996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302" y="402955"/>
            <a:ext cx="1900268" cy="339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0"/>
    </mc:Choice>
    <mc:Fallback xmlns="">
      <p:transition spd="slow" advTm="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 b="3841"/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561431"/>
            <a:ext cx="11039707" cy="57351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310" y="4766886"/>
            <a:ext cx="5309375" cy="1664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0" y="538510"/>
            <a:ext cx="5309375" cy="166472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541454" y="284665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DE153D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悦黑 - yolan" pitchFamily="2" charset="2"/>
              </a:rPr>
              <a:t>真诚欢迎您的到来</a:t>
            </a:r>
            <a:endParaRPr lang="zh-CN" altLang="en-US" sz="4800" b="1" dirty="0">
              <a:solidFill>
                <a:srgbClr val="DE153D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悦黑 - yolan" pitchFamily="2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88046" y="3836123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DE153D"/>
                </a:solidFill>
                <a:latin typeface="汉仪瘦金书简" panose="02010609000101010101" pitchFamily="49" charset="-122"/>
                <a:ea typeface="汉仪瘦金书简" panose="02010609000101010101" pitchFamily="49" charset="-122"/>
              </a:rPr>
              <a:t>Sincerely welcome your arrival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 flipV="1">
            <a:off x="2872067" y="4037905"/>
            <a:ext cx="1814454" cy="5158"/>
          </a:xfrm>
          <a:prstGeom prst="line">
            <a:avLst/>
          </a:prstGeom>
          <a:ln>
            <a:solidFill>
              <a:srgbClr val="DE1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7493467" y="4047781"/>
            <a:ext cx="1814454" cy="5158"/>
          </a:xfrm>
          <a:prstGeom prst="line">
            <a:avLst/>
          </a:prstGeom>
          <a:ln>
            <a:solidFill>
              <a:srgbClr val="DE1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855" y="682746"/>
            <a:ext cx="6096012" cy="60960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092" y="1687384"/>
            <a:ext cx="4098365" cy="40983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95" y="682746"/>
            <a:ext cx="6096012" cy="60960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58" y="1687384"/>
            <a:ext cx="4098365" cy="4098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402955"/>
            <a:ext cx="1900268" cy="33996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302" y="402955"/>
            <a:ext cx="1900268" cy="339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"/>
    </mc:Choice>
    <mc:Fallback xmlns="">
      <p:transition spd="slow" advTm="4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宽屏</PresentationFormat>
  <Paragraphs>35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逼格锐线粗体简2.0</vt:lpstr>
      <vt:lpstr>等线</vt:lpstr>
      <vt:lpstr>等线 Light</vt:lpstr>
      <vt:lpstr>方正兰亭中粗黑_GBK</vt:lpstr>
      <vt:lpstr>方正兰亭准黑_GBK</vt:lpstr>
      <vt:lpstr>汉仪瘦金书简</vt:lpstr>
      <vt:lpstr>华文宋体</vt:lpstr>
      <vt:lpstr>宋体</vt:lpstr>
      <vt:lpstr>微软雅黑</vt:lpstr>
      <vt:lpstr>悦黑 - yolan</vt:lpstr>
      <vt:lpstr>正謙櫻桃小丸子字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2022-03-08T05:39:09Z</dcterms:created>
  <dcterms:modified xsi:type="dcterms:W3CDTF">2023-01-10T06:32:46Z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9A9E5D70BD63454CA936E1BD37D242D2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