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8" r:id="rId2"/>
    <p:sldId id="344" r:id="rId3"/>
    <p:sldId id="345" r:id="rId4"/>
    <p:sldId id="405" r:id="rId5"/>
    <p:sldId id="414" r:id="rId6"/>
    <p:sldId id="415" r:id="rId7"/>
    <p:sldId id="416" r:id="rId8"/>
    <p:sldId id="417" r:id="rId9"/>
    <p:sldId id="419" r:id="rId10"/>
    <p:sldId id="420" r:id="rId11"/>
    <p:sldId id="380" r:id="rId12"/>
    <p:sldId id="382" r:id="rId13"/>
    <p:sldId id="381" r:id="rId14"/>
    <p:sldId id="383" r:id="rId15"/>
    <p:sldId id="423" r:id="rId16"/>
    <p:sldId id="425" r:id="rId17"/>
    <p:sldId id="400" r:id="rId18"/>
    <p:sldId id="424" r:id="rId19"/>
    <p:sldId id="432" r:id="rId20"/>
    <p:sldId id="426" r:id="rId21"/>
    <p:sldId id="421" r:id="rId22"/>
    <p:sldId id="386" r:id="rId23"/>
    <p:sldId id="402" r:id="rId24"/>
    <p:sldId id="403" r:id="rId25"/>
    <p:sldId id="395" r:id="rId26"/>
    <p:sldId id="429" r:id="rId27"/>
    <p:sldId id="430" r:id="rId28"/>
    <p:sldId id="431" r:id="rId29"/>
    <p:sldId id="433" r:id="rId30"/>
    <p:sldId id="422" r:id="rId31"/>
    <p:sldId id="427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2DA9"/>
    <a:srgbClr val="FF0000"/>
    <a:srgbClr val="0000FF"/>
    <a:srgbClr val="AE2A28"/>
    <a:srgbClr val="003399"/>
    <a:srgbClr val="FFCC00"/>
    <a:srgbClr val="43BBE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5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B04EED-4BC4-4CA5-84C3-202884223D6B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46E32E5-4847-44F3-9FB1-CA39A5D1F2EF}" type="slidenum">
              <a:rPr lang="en-US" altLang="zh-CN" sz="1200">
                <a:latin typeface="Times New Roman" panose="02020603050405020304" pitchFamily="18" charset="0"/>
              </a:rPr>
              <a:t>26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822AEB7-DE9A-4EB4-AF0E-009E5A74E495}" type="slidenum">
              <a:rPr lang="en-US" altLang="zh-CN" sz="1200">
                <a:latin typeface="Times New Roman" panose="02020603050405020304" pitchFamily="18" charset="0"/>
              </a:rPr>
              <a:t>27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10E3E106-5081-4B43-9003-51204C8C4AC1}" type="slidenum">
              <a:rPr lang="en-US" altLang="zh-CN" sz="1200">
                <a:latin typeface="Times New Roman" panose="02020603050405020304" pitchFamily="18" charset="0"/>
              </a:rPr>
              <a:t>28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219323-E639-4030-A66F-80C9FEABD143}" type="slidenum">
              <a:rPr lang="en-US" altLang="zh-CN" smtClean="0"/>
              <a:t>30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>
            <a:spLocks noChangeArrowheads="1"/>
          </p:cNvSpPr>
          <p:nvPr userDrawn="1"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38142;&#25509;&#36164;&#28304;/Unit%201%20activity%201.mp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1259358" y="1352327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721" y="1423765"/>
            <a:ext cx="13684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600" b="1"/>
              <a:t>3</a:t>
            </a:r>
            <a:endParaRPr lang="en-US" altLang="zh-CN" sz="6600" b="1">
              <a:solidFill>
                <a:schemeClr val="accent2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275483" y="1442815"/>
            <a:ext cx="3960813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8998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Making plans</a:t>
            </a:r>
            <a:endParaRPr lang="zh-CN" altLang="en-US" sz="3600" b="1" i="1" kern="10" dirty="0">
              <a:ln w="9525">
                <a:solidFill>
                  <a:srgbClr val="800000"/>
                </a:solidFill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78998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187921" y="1196752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3568" y="2605598"/>
            <a:ext cx="7775773" cy="269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6100"/>
              </a:lnSpc>
              <a:spcBef>
                <a:spcPct val="50000"/>
              </a:spcBef>
            </a:pPr>
            <a:r>
              <a:rPr lang="en-US" altLang="zh-CN" sz="4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1  </a:t>
            </a:r>
          </a:p>
          <a:p>
            <a:pPr algn="ctr" eaLnBrk="1" hangingPunct="1">
              <a:lnSpc>
                <a:spcPts val="6100"/>
              </a:lnSpc>
              <a:spcBef>
                <a:spcPts val="2000"/>
              </a:spcBef>
            </a:pPr>
            <a:r>
              <a:rPr lang="en-US" altLang="zh-CN" sz="4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What are you going to do at the weekend?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052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" descr="ace592f7342e01c8d7474b17f97cef74_u=2538200669,358597337&amp;fm=27&amp;gp=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620713"/>
            <a:ext cx="7056438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339975" y="5589588"/>
            <a:ext cx="712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/>
              <a:t>help with the</a:t>
            </a:r>
            <a:endParaRPr lang="zh-CN" altLang="en-US" sz="40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51500" y="5589588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/>
              <a:t>housework</a:t>
            </a:r>
            <a:endParaRPr lang="zh-CN" altLang="en-US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圆角矩形 4"/>
          <p:cNvSpPr>
            <a:spLocks noChangeArrowheads="1"/>
          </p:cNvSpPr>
          <p:nvPr/>
        </p:nvSpPr>
        <p:spPr bwMode="auto">
          <a:xfrm>
            <a:off x="539750" y="2276475"/>
            <a:ext cx="7848600" cy="4176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12700" cmpd="sng">
            <a:solidFill>
              <a:schemeClr val="bg1"/>
            </a:solidFill>
            <a:round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250825" y="404813"/>
            <a:ext cx="8748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3399"/>
                </a:solidFill>
              </a:rPr>
              <a:t>1</a:t>
            </a:r>
            <a:r>
              <a:rPr lang="zh-CN" altLang="en-US" sz="3600" b="1">
                <a:solidFill>
                  <a:srgbClr val="003399"/>
                </a:solidFill>
              </a:rPr>
              <a:t>  </a:t>
            </a:r>
            <a:r>
              <a:rPr lang="en-US" altLang="zh-CN" sz="3600" b="1">
                <a:solidFill>
                  <a:srgbClr val="003399"/>
                </a:solidFill>
              </a:rPr>
              <a:t>Listen and match the words and </a:t>
            </a:r>
          </a:p>
          <a:p>
            <a:pPr eaLnBrk="1" hangingPunct="1"/>
            <a:r>
              <a:rPr lang="en-US" altLang="zh-CN" sz="3600" b="1">
                <a:solidFill>
                  <a:srgbClr val="003399"/>
                </a:solidFill>
              </a:rPr>
              <a:t>Expressions.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1476375" y="2565400"/>
            <a:ext cx="2303463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go over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have  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see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help  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4427538" y="2565400"/>
            <a:ext cx="4105275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 movie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 piano lesson  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 picnic 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lessons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my email   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with the housework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22" name="直接箭头连接符 6"/>
          <p:cNvCxnSpPr>
            <a:cxnSpLocks noChangeShapeType="1"/>
          </p:cNvCxnSpPr>
          <p:nvPr/>
        </p:nvCxnSpPr>
        <p:spPr bwMode="auto">
          <a:xfrm rot="16200000" flipH="1">
            <a:off x="2447132" y="3177381"/>
            <a:ext cx="2160588" cy="18002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3" name="直接箭头连接符 7"/>
          <p:cNvCxnSpPr>
            <a:cxnSpLocks noChangeShapeType="1"/>
          </p:cNvCxnSpPr>
          <p:nvPr/>
        </p:nvCxnSpPr>
        <p:spPr bwMode="auto">
          <a:xfrm>
            <a:off x="2771775" y="3573463"/>
            <a:ext cx="1728788" cy="10795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直接箭头连接符 9"/>
          <p:cNvCxnSpPr>
            <a:cxnSpLocks noChangeShapeType="1"/>
          </p:cNvCxnSpPr>
          <p:nvPr/>
        </p:nvCxnSpPr>
        <p:spPr bwMode="auto">
          <a:xfrm flipV="1">
            <a:off x="2700338" y="3573463"/>
            <a:ext cx="1727200" cy="50323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直接箭头连接符 11"/>
          <p:cNvCxnSpPr>
            <a:cxnSpLocks noChangeShapeType="1"/>
          </p:cNvCxnSpPr>
          <p:nvPr/>
        </p:nvCxnSpPr>
        <p:spPr bwMode="auto">
          <a:xfrm flipV="1">
            <a:off x="2627313" y="3068638"/>
            <a:ext cx="1800225" cy="158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直接箭头连接符 13"/>
          <p:cNvCxnSpPr>
            <a:cxnSpLocks noChangeShapeType="1"/>
          </p:cNvCxnSpPr>
          <p:nvPr/>
        </p:nvCxnSpPr>
        <p:spPr bwMode="auto">
          <a:xfrm>
            <a:off x="2555875" y="5229225"/>
            <a:ext cx="1871663" cy="5762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直接箭头连接符 15"/>
          <p:cNvCxnSpPr>
            <a:cxnSpLocks noChangeShapeType="1"/>
          </p:cNvCxnSpPr>
          <p:nvPr/>
        </p:nvCxnSpPr>
        <p:spPr bwMode="auto">
          <a:xfrm flipV="1">
            <a:off x="2484438" y="4149725"/>
            <a:ext cx="1943100" cy="16557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300" name="Picture 7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908050"/>
            <a:ext cx="1143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68313" y="2133600"/>
            <a:ext cx="91440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600"/>
              </a:lnSpc>
            </a:pP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email            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查收电子邮件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46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            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复习功课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46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piano lesson             </a:t>
            </a:r>
            <a:r>
              <a:rPr lang="zh-CN" altLang="en-US" sz="3200" b="1" dirty="0"/>
              <a:t>上钢琴课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46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movie                   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看电影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46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housework    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帮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忙做家务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4600"/>
              </a:lnSpc>
            </a:pPr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picnic                 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去野餐；举行野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餐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539750" y="1052513"/>
            <a:ext cx="6696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3399"/>
                </a:solidFill>
              </a:rPr>
              <a:t>Then read them carefully.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620713"/>
            <a:ext cx="9432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3399"/>
                </a:solidFill>
              </a:rPr>
              <a:t>2  Match the expression in Activity 1 with </a:t>
            </a:r>
          </a:p>
          <a:p>
            <a:pPr eaLnBrk="1" hangingPunct="1"/>
            <a:r>
              <a:rPr lang="en-US" altLang="zh-CN" sz="3600" b="1">
                <a:solidFill>
                  <a:srgbClr val="003399"/>
                </a:solidFill>
              </a:rPr>
              <a:t> the pictures.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pic>
        <p:nvPicPr>
          <p:cNvPr id="14339" name="图片 3" descr="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276475"/>
            <a:ext cx="20891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图片 4" descr="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4292600"/>
            <a:ext cx="208915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924300" y="2636838"/>
            <a:ext cx="338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over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endParaRPr lang="zh-CN" altLang="en-US"/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3779838" y="4868863"/>
            <a:ext cx="4968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with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housework</a:t>
            </a:r>
            <a:endParaRPr lang="zh-CN" altLang="en-US"/>
          </a:p>
        </p:txBody>
      </p:sp>
      <p:sp>
        <p:nvSpPr>
          <p:cNvPr id="14343" name="椭圆 9"/>
          <p:cNvSpPr>
            <a:spLocks noChangeArrowheads="1"/>
          </p:cNvSpPr>
          <p:nvPr/>
        </p:nvSpPr>
        <p:spPr bwMode="auto">
          <a:xfrm flipH="1">
            <a:off x="468313" y="4941888"/>
            <a:ext cx="647700" cy="431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14344" name="椭圆 10"/>
          <p:cNvSpPr>
            <a:spLocks noChangeArrowheads="1"/>
          </p:cNvSpPr>
          <p:nvPr/>
        </p:nvSpPr>
        <p:spPr bwMode="auto">
          <a:xfrm flipH="1">
            <a:off x="468313" y="2852738"/>
            <a:ext cx="647700" cy="431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1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 descr="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5157788"/>
            <a:ext cx="20161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2" descr="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897063"/>
            <a:ext cx="208915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图片 3" descr="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3516313"/>
            <a:ext cx="2017712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4" descr="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388938"/>
            <a:ext cx="1927225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3924300" y="908050"/>
            <a:ext cx="37433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movie</a:t>
            </a:r>
            <a:endParaRPr lang="zh-CN" altLang="en-US"/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3924300" y="2492375"/>
            <a:ext cx="31686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email</a:t>
            </a:r>
            <a:endParaRPr lang="zh-CN" altLang="en-US"/>
          </a:p>
        </p:txBody>
      </p:sp>
      <p:sp>
        <p:nvSpPr>
          <p:cNvPr id="12296" name="矩形 9"/>
          <p:cNvSpPr>
            <a:spLocks noChangeArrowheads="1"/>
          </p:cNvSpPr>
          <p:nvPr/>
        </p:nvSpPr>
        <p:spPr bwMode="auto">
          <a:xfrm>
            <a:off x="3995738" y="4005263"/>
            <a:ext cx="3651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piano lesson </a:t>
            </a:r>
            <a:endParaRPr lang="zh-CN" altLang="en-US"/>
          </a:p>
        </p:txBody>
      </p:sp>
      <p:sp>
        <p:nvSpPr>
          <p:cNvPr id="12297" name="矩形 10"/>
          <p:cNvSpPr>
            <a:spLocks noChangeArrowheads="1"/>
          </p:cNvSpPr>
          <p:nvPr/>
        </p:nvSpPr>
        <p:spPr bwMode="auto">
          <a:xfrm>
            <a:off x="3995738" y="5445125"/>
            <a:ext cx="2566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picnic </a:t>
            </a:r>
            <a:endParaRPr lang="zh-CN" altLang="en-US"/>
          </a:p>
        </p:txBody>
      </p:sp>
      <p:sp>
        <p:nvSpPr>
          <p:cNvPr id="15370" name="椭圆 9"/>
          <p:cNvSpPr>
            <a:spLocks noChangeArrowheads="1"/>
          </p:cNvSpPr>
          <p:nvPr/>
        </p:nvSpPr>
        <p:spPr bwMode="auto">
          <a:xfrm flipH="1">
            <a:off x="323850" y="2420938"/>
            <a:ext cx="647700" cy="431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4</a:t>
            </a:r>
            <a:endParaRPr lang="zh-CN" altLang="en-US"/>
          </a:p>
        </p:txBody>
      </p:sp>
      <p:sp>
        <p:nvSpPr>
          <p:cNvPr id="15371" name="椭圆 10"/>
          <p:cNvSpPr>
            <a:spLocks noChangeArrowheads="1"/>
          </p:cNvSpPr>
          <p:nvPr/>
        </p:nvSpPr>
        <p:spPr bwMode="auto">
          <a:xfrm flipH="1">
            <a:off x="323850" y="908050"/>
            <a:ext cx="647700" cy="4333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3</a:t>
            </a:r>
            <a:endParaRPr lang="zh-CN" altLang="en-US"/>
          </a:p>
        </p:txBody>
      </p:sp>
      <p:sp>
        <p:nvSpPr>
          <p:cNvPr id="15372" name="椭圆 11"/>
          <p:cNvSpPr>
            <a:spLocks noChangeArrowheads="1"/>
          </p:cNvSpPr>
          <p:nvPr/>
        </p:nvSpPr>
        <p:spPr bwMode="auto">
          <a:xfrm flipH="1">
            <a:off x="323850" y="4005263"/>
            <a:ext cx="647700" cy="431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5</a:t>
            </a:r>
            <a:endParaRPr lang="zh-CN" altLang="en-US"/>
          </a:p>
        </p:txBody>
      </p:sp>
      <p:sp>
        <p:nvSpPr>
          <p:cNvPr id="15373" name="椭圆 12"/>
          <p:cNvSpPr>
            <a:spLocks noChangeArrowheads="1"/>
          </p:cNvSpPr>
          <p:nvPr/>
        </p:nvSpPr>
        <p:spPr bwMode="auto">
          <a:xfrm flipH="1">
            <a:off x="323850" y="5661025"/>
            <a:ext cx="647700" cy="431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6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5" grpId="0" autoUpdateAnimBg="0"/>
      <p:bldP spid="12296" grpId="0" autoUpdateAnimBg="0"/>
      <p:bldP spid="1229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333375"/>
            <a:ext cx="5040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i="1">
                <a:solidFill>
                  <a:srgbClr val="FF0000"/>
                </a:solidFill>
              </a:rPr>
              <a:t>Free talk</a:t>
            </a:r>
            <a:endParaRPr lang="zh-CN" altLang="en-US" sz="4800" b="1" i="1">
              <a:solidFill>
                <a:srgbClr val="FF0000"/>
              </a:solidFill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79388" y="1125538"/>
            <a:ext cx="89646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000000"/>
                </a:solidFill>
              </a:rPr>
              <a:t>1.What are we doing </a:t>
            </a:r>
            <a:r>
              <a:rPr lang="en-US" altLang="zh-CN" sz="4000" b="1" dirty="0">
                <a:solidFill>
                  <a:srgbClr val="7030A0"/>
                </a:solidFill>
              </a:rPr>
              <a:t>now</a:t>
            </a:r>
            <a:r>
              <a:rPr lang="en-US" altLang="zh-CN" sz="4000" b="1" dirty="0">
                <a:solidFill>
                  <a:srgbClr val="000000"/>
                </a:solidFill>
              </a:rPr>
              <a:t>?</a:t>
            </a:r>
          </a:p>
          <a:p>
            <a:pPr eaLnBrk="1" hangingPunct="1"/>
            <a:endParaRPr lang="en-US" altLang="zh-CN" sz="4000" b="1" i="1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zh-CN" sz="4000" b="1" dirty="0">
                <a:solidFill>
                  <a:srgbClr val="000000"/>
                </a:solidFill>
              </a:rPr>
              <a:t>2.What are we going to do </a:t>
            </a:r>
            <a:r>
              <a:rPr lang="en-US" altLang="zh-CN" sz="4000" b="1" dirty="0">
                <a:solidFill>
                  <a:srgbClr val="FF0000"/>
                </a:solidFill>
              </a:rPr>
              <a:t>at 11:50</a:t>
            </a:r>
            <a:r>
              <a:rPr lang="en-US" altLang="zh-CN" sz="4000" b="1" dirty="0">
                <a:solidFill>
                  <a:srgbClr val="000000"/>
                </a:solidFill>
              </a:rPr>
              <a:t>?</a:t>
            </a:r>
          </a:p>
          <a:p>
            <a:pPr eaLnBrk="1" hangingPunct="1"/>
            <a:endParaRPr lang="en-US" altLang="zh-CN" sz="4000" b="1" i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1700213"/>
            <a:ext cx="835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0000"/>
                </a:solidFill>
              </a:rPr>
              <a:t>We </a:t>
            </a:r>
            <a:r>
              <a:rPr lang="en-US" altLang="zh-CN" sz="4000" b="1">
                <a:solidFill>
                  <a:srgbClr val="7030A0"/>
                </a:solidFill>
              </a:rPr>
              <a:t>are having </a:t>
            </a:r>
            <a:r>
              <a:rPr lang="en-US" altLang="zh-CN" sz="4000" b="1">
                <a:solidFill>
                  <a:srgbClr val="000000"/>
                </a:solidFill>
              </a:rPr>
              <a:t>an English lesson.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3141663"/>
            <a:ext cx="76327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0000"/>
                </a:solidFill>
              </a:rPr>
              <a:t>We </a:t>
            </a:r>
            <a:r>
              <a:rPr lang="en-US" altLang="zh-CN" sz="4000" b="1">
                <a:solidFill>
                  <a:srgbClr val="FF3300"/>
                </a:solidFill>
              </a:rPr>
              <a:t>are going to</a:t>
            </a:r>
            <a:r>
              <a:rPr lang="en-US" altLang="zh-CN" sz="4000" b="1">
                <a:solidFill>
                  <a:srgbClr val="000000"/>
                </a:solidFill>
              </a:rPr>
              <a:t> have lunch.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1052513"/>
            <a:ext cx="9467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/>
              <a:t>A:What are you going to do this weekend?</a:t>
            </a:r>
          </a:p>
          <a:p>
            <a:pPr eaLnBrk="1" hangingPunct="1"/>
            <a:r>
              <a:rPr lang="en-US" altLang="zh-CN" sz="3600"/>
              <a:t>B:I am going to ….</a:t>
            </a:r>
          </a:p>
        </p:txBody>
      </p:sp>
      <p:grpSp>
        <p:nvGrpSpPr>
          <p:cNvPr id="2" name="组合 12"/>
          <p:cNvGrpSpPr/>
          <p:nvPr/>
        </p:nvGrpSpPr>
        <p:grpSpPr bwMode="auto">
          <a:xfrm>
            <a:off x="1189038" y="2781300"/>
            <a:ext cx="6715125" cy="2286000"/>
            <a:chOff x="1142976" y="2357430"/>
            <a:chExt cx="6715172" cy="2286016"/>
          </a:xfrm>
        </p:grpSpPr>
        <p:pic>
          <p:nvPicPr>
            <p:cNvPr id="17412" name="Picture 17" descr="U1111P55T4D45545F50DT2005031121240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42976" y="2357430"/>
              <a:ext cx="3009821" cy="22860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413" name="Group 12"/>
            <p:cNvGrpSpPr/>
            <p:nvPr/>
          </p:nvGrpSpPr>
          <p:grpSpPr bwMode="auto">
            <a:xfrm>
              <a:off x="4500563" y="2490789"/>
              <a:ext cx="3357587" cy="2081219"/>
              <a:chOff x="2835" y="2160"/>
              <a:chExt cx="2925" cy="1599"/>
            </a:xfrm>
          </p:grpSpPr>
          <p:pic>
            <p:nvPicPr>
              <p:cNvPr id="17414" name="Picture 13" descr="070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 l="9442" t="40764" r="47130"/>
              <a:stretch>
                <a:fillRect/>
              </a:stretch>
            </p:blipFill>
            <p:spPr bwMode="auto">
              <a:xfrm rot="10800000" flipV="1">
                <a:off x="2835" y="2614"/>
                <a:ext cx="729" cy="1145"/>
              </a:xfrm>
              <a:prstGeom prst="rect">
                <a:avLst/>
              </a:prstGeom>
              <a:noFill/>
              <a:ln w="76200">
                <a:pattFill prst="pct80">
                  <a:fgClr>
                    <a:srgbClr val="FF9966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7415" name="Group 14"/>
              <p:cNvGrpSpPr/>
              <p:nvPr/>
            </p:nvGrpSpPr>
            <p:grpSpPr bwMode="auto">
              <a:xfrm>
                <a:off x="3696" y="2160"/>
                <a:ext cx="2064" cy="1179"/>
                <a:chOff x="3606" y="2069"/>
                <a:chExt cx="1701" cy="998"/>
              </a:xfrm>
            </p:grpSpPr>
            <p:sp>
              <p:nvSpPr>
                <p:cNvPr id="8" name="AutoShape 15"/>
                <p:cNvSpPr>
                  <a:spLocks noChangeArrowheads="1"/>
                </p:cNvSpPr>
                <p:nvPr/>
              </p:nvSpPr>
              <p:spPr bwMode="auto">
                <a:xfrm>
                  <a:off x="3606" y="2069"/>
                  <a:ext cx="1701" cy="998"/>
                </a:xfrm>
                <a:prstGeom prst="wedgeEllipseCallout">
                  <a:avLst>
                    <a:gd name="adj1" fmla="val -57644"/>
                    <a:gd name="adj2" fmla="val 72343"/>
                  </a:avLst>
                </a:prstGeom>
                <a:solidFill>
                  <a:srgbClr val="FF99CC"/>
                </a:solidFill>
                <a:ln w="9525" algn="ctr">
                  <a:noFill/>
                  <a:miter lim="800000"/>
                </a:ln>
                <a:effectLst>
                  <a:outerShdw dist="107763" dir="13500000" algn="ctr" rotWithShape="0">
                    <a:schemeClr val="bg2"/>
                  </a:outerShdw>
                </a:effectLst>
              </p:spPr>
              <p:txBody>
                <a:bodyPr lIns="91431" tIns="45716" rIns="91431" bIns="45716"/>
                <a:lstStyle/>
                <a:p>
                  <a:pPr algn="ctr">
                    <a:buFont typeface="Arial" panose="020B0604020202020204" pitchFamily="34" charset="0"/>
                    <a:buNone/>
                    <a:defRPr/>
                  </a:pPr>
                  <a:endParaRPr lang="zh-CN" altLang="zh-CN">
                    <a:latin typeface="Arial" panose="020B0604020202020204" pitchFamily="34" charset="0"/>
                    <a:ea typeface="隶书" panose="02010509060101010101" pitchFamily="49" charset="-122"/>
                  </a:endParaRPr>
                </a:p>
              </p:txBody>
            </p:sp>
            <p:pic>
              <p:nvPicPr>
                <p:cNvPr id="17417" name="Picture 16" descr="TOPC0213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3787" y="2160"/>
                  <a:ext cx="1270" cy="79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468313" y="404813"/>
            <a:ext cx="9066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What is she going to do at the weekend? 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476375" y="4724400"/>
            <a:ext cx="5543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is going to _________.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4716463" y="5373688"/>
            <a:ext cx="4071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67175" y="4652963"/>
            <a:ext cx="2160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watch TV</a:t>
            </a:r>
            <a:endParaRPr lang="zh-CN" altLang="en-US" sz="3200"/>
          </a:p>
        </p:txBody>
      </p:sp>
      <p:sp>
        <p:nvSpPr>
          <p:cNvPr id="18438" name="AutoShape 11" descr="http://img2.imgtn.bdimg.com/it/u=1163017851,151043159&amp;fm=27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AutoShape 13" descr="http://img2.imgtn.bdimg.com/it/u=1163017851,151043159&amp;fm=27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8440" name="图片 12" descr="1541cd77253b2392b713d0fa16e9374d_u=1163017851,151043159&amp;fm=27&amp;gp=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341438"/>
            <a:ext cx="611981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2" descr="cdcba98847d00a71cb3aa56832565dc8_u=3731262156,422639285&amp;fm=27&amp;gp=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25538"/>
            <a:ext cx="590391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50825" y="404813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What is he going to do at the weekend? 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1547813" y="5013325"/>
            <a:ext cx="8064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going to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95738" y="5084763"/>
            <a:ext cx="4679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housework </a:t>
            </a:r>
            <a:endParaRPr lang="zh-CN" altLang="en-US" sz="36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1" descr="7c0cf6b91cfa7778be5a13dff6bf363e_u=3476962670,2941413396&amp;fm=27&amp;gp=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84313"/>
            <a:ext cx="756126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0" y="404813"/>
            <a:ext cx="889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AE2A28"/>
                </a:solidFill>
              </a:rPr>
              <a:t> What are they going to do at the weekend? </a:t>
            </a:r>
            <a:endParaRPr lang="zh-CN" altLang="en-US" sz="3200" b="1">
              <a:solidFill>
                <a:srgbClr val="AE2A28"/>
              </a:solidFill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84213" y="4941888"/>
            <a:ext cx="561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AE2A28"/>
                </a:solidFill>
              </a:rPr>
              <a:t>They are going to________.</a:t>
            </a:r>
            <a:endParaRPr lang="zh-CN" altLang="en-US" sz="3200" b="1">
              <a:solidFill>
                <a:srgbClr val="AE2A28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0200" y="4868863"/>
            <a:ext cx="22320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AE2A28"/>
                </a:solidFill>
              </a:rPr>
              <a:t>fly a kite</a:t>
            </a:r>
            <a:endParaRPr lang="zh-CN" altLang="en-US" sz="32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96875" y="1557338"/>
            <a:ext cx="83502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检测本课单词与短语：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over, picnic, housework, have a </a:t>
            </a:r>
            <a:r>
              <a:rPr lang="en-US" altLang="zh-CN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picnic,else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nothing, </a:t>
            </a:r>
            <a:r>
              <a:rPr lang="en-US" altLang="zh-CN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nobody,silly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fantastic.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观察并了解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going to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形式的构成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能简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单使用一般将来时</a:t>
            </a:r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(am/is/are going to + do)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通过用英语与同伴谈论自己和周围人们打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算做的事情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进一步熟悉一般将来时的用法。</a:t>
            </a:r>
          </a:p>
        </p:txBody>
      </p:sp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396875" y="765175"/>
            <a:ext cx="381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cs typeface="Arial" panose="020B0604020202020204" pitchFamily="34" charset="0"/>
              </a:rPr>
              <a:t>Teaching aims</a:t>
            </a:r>
            <a:r>
              <a:rPr lang="zh-CN" altLang="en-US" sz="3600" b="1" dirty="0">
                <a:solidFill>
                  <a:srgbClr val="000099"/>
                </a:solidFill>
                <a:cs typeface="Arial" panose="020B0604020202020204" pitchFamily="34" charset="0"/>
              </a:rPr>
              <a:t>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0" y="404813"/>
            <a:ext cx="90011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1</a:t>
            </a:r>
            <a:r>
              <a:rPr lang="zh-CN" altLang="en-US" sz="4000">
                <a:solidFill>
                  <a:srgbClr val="FF0000"/>
                </a:solidFill>
              </a:rPr>
              <a:t>、</a:t>
            </a:r>
            <a:r>
              <a:rPr lang="en-US" altLang="zh-CN" sz="4000">
                <a:solidFill>
                  <a:srgbClr val="FF0000"/>
                </a:solidFill>
              </a:rPr>
              <a:t>How many people are talking?</a:t>
            </a:r>
          </a:p>
          <a:p>
            <a:pPr eaLnBrk="1" hangingPunct="1"/>
            <a:endParaRPr lang="en-US" altLang="zh-CN" sz="40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2</a:t>
            </a:r>
            <a:r>
              <a:rPr lang="zh-CN" altLang="en-US" sz="4000">
                <a:solidFill>
                  <a:srgbClr val="FF0000"/>
                </a:solidFill>
              </a:rPr>
              <a:t>、</a:t>
            </a:r>
            <a:r>
              <a:rPr lang="en-US" altLang="zh-CN" sz="4000">
                <a:solidFill>
                  <a:srgbClr val="FF0000"/>
                </a:solidFill>
              </a:rPr>
              <a:t>Who are they?</a:t>
            </a:r>
          </a:p>
          <a:p>
            <a:pPr eaLnBrk="1" hangingPunct="1"/>
            <a:endParaRPr lang="en-US" altLang="zh-CN" sz="400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4000">
                <a:solidFill>
                  <a:srgbClr val="FF0000"/>
                </a:solidFill>
              </a:rPr>
              <a:t>3</a:t>
            </a:r>
            <a:r>
              <a:rPr lang="zh-CN" altLang="en-US" sz="4000">
                <a:solidFill>
                  <a:srgbClr val="FF0000"/>
                </a:solidFill>
              </a:rPr>
              <a:t>、</a:t>
            </a:r>
            <a:r>
              <a:rPr lang="en-US" altLang="zh-CN" sz="4000">
                <a:solidFill>
                  <a:srgbClr val="FF0000"/>
                </a:solidFill>
              </a:rPr>
              <a:t>What are they talking about?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1052513"/>
            <a:ext cx="6119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/>
              <a:t>Three people are talking.</a:t>
            </a:r>
            <a:endParaRPr lang="zh-CN" altLang="en-US" sz="4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2205038"/>
            <a:ext cx="799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They are </a:t>
            </a:r>
            <a:r>
              <a:rPr lang="en-US" altLang="zh-CN" sz="4000" dirty="0" err="1"/>
              <a:t>Daming</a:t>
            </a:r>
            <a:r>
              <a:rPr lang="en-US" altLang="zh-CN" sz="4000" dirty="0"/>
              <a:t>, </a:t>
            </a:r>
            <a:r>
              <a:rPr lang="en-US" altLang="zh-CN" sz="4000" dirty="0" err="1"/>
              <a:t>BettyandTony</a:t>
            </a:r>
            <a:r>
              <a:rPr lang="en-US" altLang="zh-CN" sz="4000" dirty="0"/>
              <a:t>.</a:t>
            </a:r>
            <a:endParaRPr lang="zh-CN" altLang="en-US" sz="4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3573463"/>
            <a:ext cx="80660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/>
              <a:t>They are talking about what they are going to do at the weekend.</a:t>
            </a:r>
            <a:endParaRPr lang="zh-CN" altLang="en-US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35782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在周末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在周六早上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查看邮件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帮忙做家务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看电影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上钢琴课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野餐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在公园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独自呆在家里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别傻了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一个极好的周末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复习课程</a:t>
            </a:r>
            <a:endParaRPr lang="en-US" sz="280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/>
              <a:t>制定计划</a:t>
            </a:r>
            <a:endParaRPr lang="en-US" sz="2800"/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708400" y="908050"/>
            <a:ext cx="5075238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at the weekend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on Saturday morning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check the email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help with the housework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see a movie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have a piano lesson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have a picnic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in the park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stay at home alone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Don’t be silly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a fantastic weekend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go over lessons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>
                <a:solidFill>
                  <a:srgbClr val="FF0000"/>
                </a:solidFill>
              </a:rPr>
              <a:t> make plans/ make a plan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179388" y="260350"/>
            <a:ext cx="52562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i="1"/>
              <a:t>Read and find</a:t>
            </a:r>
            <a:endParaRPr lang="zh-CN" altLang="en-US" sz="4400" b="1" i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0" y="908050"/>
            <a:ext cx="9144000" cy="470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marL="341630" indent="-3416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What’s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going to do on Saturday  </a:t>
            </a: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morning? </a:t>
            </a:r>
          </a:p>
          <a:p>
            <a:pPr eaLnBrk="1" hangingPunct="1"/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What’s Betty going to do on Saturday afternoon?</a:t>
            </a: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Who is going to have a piano lesson on Saturday?</a:t>
            </a: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________is going to have a piano lesson on Saturday.</a:t>
            </a: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Where are they going to meet?</a:t>
            </a:r>
          </a:p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They are going to meet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__________.</a:t>
            </a:r>
            <a:endParaRPr lang="en-US" altLang="zh-C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79388" y="333375"/>
            <a:ext cx="8353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3399"/>
                </a:solidFill>
              </a:rPr>
              <a:t>Now listen and answer the questions.</a:t>
            </a:r>
            <a:endParaRPr lang="zh-CN" altLang="en-US" sz="3600" b="1" dirty="0">
              <a:solidFill>
                <a:srgbClr val="003399"/>
              </a:solidFill>
            </a:endParaRP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323850" y="1773238"/>
            <a:ext cx="84597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He’s going to _______________,do his homework and ________________________.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611188" y="3213100"/>
            <a:ext cx="6480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She’s going to___________.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68313" y="4076700"/>
            <a:ext cx="2808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Lingling 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4284663" y="5013325"/>
            <a:ext cx="3167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park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11413" y="1700213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his email</a:t>
            </a:r>
            <a:r>
              <a:rPr lang="en-US" altLang="zh-C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zh-CN" altLang="en-US" sz="2800" u="sng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2205038"/>
            <a:ext cx="5472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with the housework </a:t>
            </a:r>
            <a:endParaRPr lang="zh-CN" altLang="en-US" sz="2800"/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2843213" y="3213100"/>
            <a:ext cx="2233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a movie</a:t>
            </a:r>
            <a:endParaRPr lang="zh-CN" altLang="en-US" sz="2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256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404813"/>
            <a:ext cx="756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3399"/>
                </a:solidFill>
              </a:rPr>
              <a:t>Read and find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0" y="1196975"/>
            <a:ext cx="8459788" cy="455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Betty: What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going to do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weekend,       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On Saturday morning,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 check my      email and do my homework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Then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 help with the housework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What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going to do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Betty?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I’m going to see a movie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afternoon . You can come too.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Sure! Who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 is going to be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3203575" y="6021388"/>
            <a:ext cx="504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FF"/>
                </a:solidFill>
              </a:rPr>
              <a:t>else </a:t>
            </a:r>
            <a:r>
              <a:rPr lang="zh-CN" altLang="en-US" sz="2000" b="1">
                <a:solidFill>
                  <a:srgbClr val="0000FF"/>
                </a:solidFill>
              </a:rPr>
              <a:t>副词 置于 </a:t>
            </a:r>
            <a:r>
              <a:rPr lang="en-US" altLang="zh-CN" sz="2000" b="1">
                <a:solidFill>
                  <a:srgbClr val="0000FF"/>
                </a:solidFill>
              </a:rPr>
              <a:t>what,who;where,when </a:t>
            </a:r>
            <a:r>
              <a:rPr lang="zh-CN" altLang="en-US" sz="2000" b="1">
                <a:solidFill>
                  <a:srgbClr val="0000FF"/>
                </a:solidFill>
              </a:rPr>
              <a:t>疑问代词或疑问副词之后。</a:t>
            </a:r>
          </a:p>
        </p:txBody>
      </p:sp>
      <p:sp>
        <p:nvSpPr>
          <p:cNvPr id="25605" name="下箭头 10"/>
          <p:cNvSpPr>
            <a:spLocks noChangeArrowheads="1"/>
          </p:cNvSpPr>
          <p:nvPr/>
        </p:nvSpPr>
        <p:spPr bwMode="auto">
          <a:xfrm rot="10800000">
            <a:off x="3348038" y="5589588"/>
            <a:ext cx="4318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Betty: Nobody.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going to have a piano lesson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she can’t come with us, but on Sunday afternoon ,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going to have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picnic. Would you like to join us?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Yes. I’d love to.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we going to meet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here?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Betty: No. we aren’t.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We’re going to meet in the park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one o’clock.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Tony: Hi, everyone!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Betty: Hi ,Tony. What are your plans for the weekend?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Tony: Nothing.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going to stay at home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alone.</a:t>
            </a:r>
          </a:p>
          <a:p>
            <a:pPr eaLnBrk="1" hangingPunct="1">
              <a:lnSpc>
                <a:spcPts val="39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Betty: Don’t be silly!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You’re going to come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us.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going to be a fantastic weekend!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3132138" y="909638"/>
            <a:ext cx="2603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一般将来时</a:t>
            </a: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539750" y="1557338"/>
            <a:ext cx="828040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>
            <a:lvl1pPr marL="341630" indent="-3416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表达自己打算做某事、计划做某事或者有意做某事。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结构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be</a:t>
            </a:r>
            <a:r>
              <a:rPr lang="zh-CN" alt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are</a:t>
            </a:r>
            <a:r>
              <a:rPr lang="zh-CN" alt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am</a:t>
            </a:r>
            <a:r>
              <a:rPr lang="zh-CN" alt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is</a:t>
            </a:r>
            <a:r>
              <a:rPr lang="zh-CN" alt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+ going to + </a:t>
            </a:r>
            <a:r>
              <a:rPr lang="zh-CN" altLang="en-US" sz="3200" b="1" dirty="0">
                <a:solidFill>
                  <a:srgbClr val="FF0000"/>
                </a:solidFill>
                <a:latin typeface="Arial Narrow" panose="020B0606020202030204" pitchFamily="34" charset="0"/>
                <a:ea typeface="华文中宋" panose="02010600040101010101" pitchFamily="2" charset="-122"/>
              </a:rPr>
              <a:t>动词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时间短语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afternoon / evening, tonight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tomorrow (morning / afternoon / evening )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day after tomorrow, 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Sunday / week / month / year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96875" y="404813"/>
            <a:ext cx="234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99"/>
                </a:solidFill>
              </a:rPr>
              <a:t>Grammar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196975"/>
            <a:ext cx="882015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1.</a:t>
            </a:r>
            <a:r>
              <a:rPr lang="zh-CN" altLang="en-US" sz="3200" b="1">
                <a:solidFill>
                  <a:srgbClr val="0033CC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肯定句</a:t>
            </a:r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: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主语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</a:t>
            </a:r>
            <a:r>
              <a:rPr lang="en-GB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be going to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动词原形</a:t>
            </a:r>
            <a:endParaRPr lang="en-GB" altLang="en-US" sz="3200" b="1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1)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我打算在早上查看一下电子邮件。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I _______________ my email in the </a:t>
            </a:r>
            <a:r>
              <a:rPr lang="en-US" altLang="zh-CN" sz="3200" b="1">
                <a:latin typeface="Times New Roman" panose="02020603050405020304" pitchFamily="18" charset="0"/>
              </a:rPr>
              <a:t>morning.</a:t>
            </a:r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2)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他打算在周末去野餐。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He ______________________ at the weekend. 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27088" y="2852738"/>
            <a:ext cx="33067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am going to check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16013" y="3933825"/>
            <a:ext cx="4608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going to have a picnic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</p:txBody>
      </p:sp>
      <p:pic>
        <p:nvPicPr>
          <p:cNvPr id="28677" name="Picture 15" descr="20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15075"/>
            <a:ext cx="9144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52425"/>
            <a:ext cx="8964613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2.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否定句：主语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+</a:t>
            </a:r>
            <a:r>
              <a:rPr lang="en-GB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be </a:t>
            </a:r>
            <a:r>
              <a:rPr lang="en-GB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not</a:t>
            </a:r>
            <a:r>
              <a:rPr lang="en-GB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going to +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动词原形</a:t>
            </a:r>
            <a:endParaRPr lang="en-GB" altLang="en-US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       </a:t>
            </a:r>
            <a:r>
              <a:rPr lang="zh-CN" altLang="en-US" sz="3200">
                <a:solidFill>
                  <a:srgbClr val="0033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表示某人不打算做某事</a:t>
            </a:r>
          </a:p>
          <a:p>
            <a:pPr>
              <a:lnSpc>
                <a:spcPct val="115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我们不打算在星期六开晚会。</a:t>
            </a:r>
          </a:p>
          <a:p>
            <a:pPr>
              <a:lnSpc>
                <a:spcPct val="115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We _________________________ on Saturday.</a:t>
            </a:r>
          </a:p>
          <a:p>
            <a:pPr>
              <a:lnSpc>
                <a:spcPct val="105000"/>
              </a:lnSpc>
            </a:pPr>
            <a:endParaRPr lang="en-US" sz="10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3.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一般疑问句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: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Be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主语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 going to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动词原形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？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latin typeface="Times New Roman" panose="02020603050405020304" pitchFamily="18" charset="0"/>
                <a:ea typeface="华文中宋" panose="02010600040101010101" pitchFamily="2" charset="-122"/>
              </a:rPr>
              <a:t>    回答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： 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Yes,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主语 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 be.   No, 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主语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 be not. </a:t>
            </a:r>
          </a:p>
          <a:p>
            <a:pPr>
              <a:lnSpc>
                <a:spcPct val="120000"/>
              </a:lnSpc>
            </a:pPr>
            <a:r>
              <a:rPr lang="en-US" sz="3200">
                <a:latin typeface="Times New Roman" panose="02020603050405020304" pitchFamily="18" charset="0"/>
                <a:ea typeface="华文中宋" panose="02010600040101010101" pitchFamily="2" charset="-122"/>
              </a:rPr>
              <a:t>  </a:t>
            </a:r>
            <a:r>
              <a:rPr lang="en-US" altLang="zh-CN" sz="3200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你打算在下午做作业吗？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-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是的。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____ you ______________ homework in the                   afternoon ?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- Yes , I ___.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42988" y="2060575"/>
            <a:ext cx="510381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aren’t going to have a party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4508500"/>
            <a:ext cx="47894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         going to do your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76375" y="5661025"/>
            <a:ext cx="9286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765175"/>
            <a:ext cx="91440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4. 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特殊疑问句： 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特殊疑问词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 be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主语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+going to 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动词原形？</a:t>
            </a:r>
          </a:p>
          <a:p>
            <a:pPr>
              <a:lnSpc>
                <a:spcPct val="110000"/>
              </a:lnSpc>
            </a:pPr>
            <a:endParaRPr lang="zh-CN" altLang="en-US" sz="1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1)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他打算在周末做什么？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What ____he ____________ at the weekend?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2)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他们打算什么时候打扫房间？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When ____ they _____________  the room?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3) </a:t>
            </a:r>
            <a:r>
              <a:rPr lang="zh-CN" alt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你为什么打算呆在家里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? </a:t>
            </a:r>
          </a:p>
          <a:p>
            <a:pPr>
              <a:lnSpc>
                <a:spcPct val="110000"/>
              </a:lnSpc>
            </a:pPr>
            <a:r>
              <a:rPr lang="en-US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     </a:t>
            </a: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Why ____ you ______________ at home?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476375" y="2565400"/>
            <a:ext cx="369411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          going to do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19250" y="3644900"/>
            <a:ext cx="44624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are            going to clean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47813" y="4724400"/>
            <a:ext cx="43608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are             going to stay</a:t>
            </a:r>
          </a:p>
        </p:txBody>
      </p:sp>
      <p:pic>
        <p:nvPicPr>
          <p:cNvPr id="30726" name="Picture 15" descr="20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9144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圆角矩形 4"/>
          <p:cNvSpPr>
            <a:spLocks noChangeArrowheads="1"/>
          </p:cNvSpPr>
          <p:nvPr/>
        </p:nvSpPr>
        <p:spPr bwMode="auto">
          <a:xfrm>
            <a:off x="611188" y="1233488"/>
            <a:ext cx="7561262" cy="647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 cmpd="sng">
            <a:solidFill>
              <a:schemeClr val="bg1"/>
            </a:solidFill>
            <a:round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323850" y="476250"/>
            <a:ext cx="8135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3399"/>
                </a:solidFill>
              </a:rPr>
              <a:t>4. Complete the conversation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827088" y="1233488"/>
            <a:ext cx="82819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alone    else     fantastic    nothing     silly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250825" y="2100263"/>
            <a:ext cx="8605838" cy="740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Betty: What are your plans for next weekend ,Lingling?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Lingling: _________.I don’t have any plans.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Betty: Are you going to spend it_______ at home?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Lingling: Well,…what are you going to do?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Betty: Tony and I are going to have a picnic in the park. We’re going to have a _________ time. Are you going to come?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Lingling: I’m not sure.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Betty: Don’t be_____! What _____ are you going to do?</a:t>
            </a:r>
          </a:p>
          <a:p>
            <a:pPr eaLnBrk="1" hangingPunct="1">
              <a:lnSpc>
                <a:spcPts val="3800"/>
              </a:lnSpc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800"/>
              </a:lnSpc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800"/>
              </a:lnSpc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800"/>
              </a:lnSpc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800"/>
              </a:lnSpc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1763713" y="2565400"/>
            <a:ext cx="1871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5219700" y="3060700"/>
            <a:ext cx="1512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3635375" y="4500563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fantastic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2700338" y="5940425"/>
            <a:ext cx="1223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silly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442" name="TextBox 12"/>
          <p:cNvSpPr txBox="1">
            <a:spLocks noChangeArrowheads="1"/>
          </p:cNvSpPr>
          <p:nvPr/>
        </p:nvSpPr>
        <p:spPr bwMode="auto">
          <a:xfrm>
            <a:off x="4716463" y="5940425"/>
            <a:ext cx="1511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908175" y="476250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99"/>
                </a:solidFill>
              </a:rPr>
              <a:t>Words and expressions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843213" y="2060575"/>
            <a:ext cx="25225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 dirty="0"/>
              <a:t>'</a:t>
            </a:r>
            <a:r>
              <a:rPr lang="en-US" altLang="zh-CN" sz="3200" b="1" dirty="0" err="1"/>
              <a:t>p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3200" b="1" dirty="0" err="1"/>
              <a:t>kn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</a:t>
            </a:r>
            <a:r>
              <a:rPr lang="en-US" altLang="zh-CN" sz="3200" b="1" dirty="0" err="1"/>
              <a:t>k</a:t>
            </a:r>
            <a:r>
              <a:rPr lang="en-US" altLang="zh-CN" b="1" dirty="0"/>
              <a:t>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 dirty="0"/>
              <a:t>'</a:t>
            </a:r>
            <a:r>
              <a:rPr lang="en-US" altLang="zh-CN" sz="3200" b="1" dirty="0" err="1"/>
              <a:t>haʊs'wɜ:k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ɒn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219700" y="1557338"/>
            <a:ext cx="2224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复习；练习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go over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508625" y="2636838"/>
            <a:ext cx="1698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野餐   </a:t>
            </a:r>
            <a:r>
              <a:rPr lang="en-US" altLang="zh-CN" sz="3200" b="1" i="1"/>
              <a:t>n.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picnic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508625" y="3573463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家务劳动  </a:t>
            </a:r>
            <a:r>
              <a:rPr lang="en-US" altLang="zh-CN" sz="3200" b="1" i="1"/>
              <a:t>n.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8313" y="3500438"/>
            <a:ext cx="231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housework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643438" y="4797425"/>
            <a:ext cx="4249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在</a:t>
            </a:r>
            <a:r>
              <a:rPr lang="en-US" altLang="zh-CN" sz="3200" b="1"/>
              <a:t>……</a:t>
            </a:r>
            <a:r>
              <a:rPr lang="zh-CN" altLang="en-US" sz="3200" b="1"/>
              <a:t>的时候  </a:t>
            </a:r>
            <a:r>
              <a:rPr lang="en-US" altLang="zh-CN" sz="3200" b="1" i="1"/>
              <a:t>prep.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39750" y="4508500"/>
            <a:ext cx="66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on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859338" y="5661025"/>
            <a:ext cx="3373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其他；另外   </a:t>
            </a:r>
            <a:r>
              <a:rPr lang="en-US" altLang="zh-CN" sz="3200" b="1" i="1"/>
              <a:t>adv.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39750" y="5805488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else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4105" grpId="0"/>
      <p:bldP spid="4107" grpId="0"/>
      <p:bldP spid="41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882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kumimoji="1"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8296" name="Group 56"/>
          <p:cNvGraphicFramePr>
            <a:graphicFrameLocks noGrp="1"/>
          </p:cNvGraphicFramePr>
          <p:nvPr/>
        </p:nvGraphicFramePr>
        <p:xfrm>
          <a:off x="-1" y="1628775"/>
          <a:ext cx="9144002" cy="4046538"/>
        </p:xfrm>
        <a:graphic>
          <a:graphicData uri="http://schemas.openxmlformats.org/drawingml/2006/table">
            <a:tbl>
              <a:tblPr/>
              <a:tblGrid>
                <a:gridCol w="156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9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1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Your friend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morning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check email ,do homework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clean the room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Saturday 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afternoon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 a piano lesson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go shopping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evening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listen to some music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see a movie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morning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play tennis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help with the housework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Sunday </a:t>
                      </a: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afternoon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have a picnic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draw a picture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evening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see a movie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check email </a:t>
                      </a: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0" y="620713"/>
            <a:ext cx="7307263" cy="8302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--- What are you going to do on Saturday morning?</a:t>
            </a:r>
          </a:p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--- I’m going to check my email and do my homework.</a:t>
            </a:r>
          </a:p>
        </p:txBody>
      </p:sp>
      <p:sp>
        <p:nvSpPr>
          <p:cNvPr id="32815" name="TextBox 6"/>
          <p:cNvSpPr txBox="1">
            <a:spLocks noChangeArrowheads="1"/>
          </p:cNvSpPr>
          <p:nvPr/>
        </p:nvSpPr>
        <p:spPr bwMode="auto">
          <a:xfrm>
            <a:off x="0" y="-171450"/>
            <a:ext cx="345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i="1">
                <a:solidFill>
                  <a:srgbClr val="7030A0"/>
                </a:solidFill>
              </a:rPr>
              <a:t>Practice</a:t>
            </a:r>
            <a:endParaRPr lang="zh-CN" altLang="en-US" sz="3600" b="1">
              <a:solidFill>
                <a:srgbClr val="7030A0"/>
              </a:solidFill>
            </a:endParaRPr>
          </a:p>
        </p:txBody>
      </p:sp>
      <p:sp>
        <p:nvSpPr>
          <p:cNvPr id="32816" name="TextBox 8"/>
          <p:cNvSpPr txBox="1">
            <a:spLocks noChangeArrowheads="1"/>
          </p:cNvSpPr>
          <p:nvPr/>
        </p:nvSpPr>
        <p:spPr bwMode="auto">
          <a:xfrm>
            <a:off x="179388" y="5805488"/>
            <a:ext cx="9505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--- What is your friend going to do on Saturday morning?</a:t>
            </a:r>
          </a:p>
          <a:p>
            <a:pPr eaLnBrk="1" hangingPunct="1"/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--- She/ He going to clean the room.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3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>
          <a:xfrm>
            <a:off x="0" y="476250"/>
            <a:ext cx="6778625" cy="777875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AE2A28"/>
                </a:solidFill>
              </a:rPr>
              <a:t>Homework</a:t>
            </a:r>
            <a:endParaRPr lang="zh-CN" altLang="en-US" sz="4000" dirty="0" smtClean="0">
              <a:solidFill>
                <a:srgbClr val="AE2A28"/>
              </a:solidFill>
            </a:endParaRPr>
          </a:p>
        </p:txBody>
      </p:sp>
      <p:sp>
        <p:nvSpPr>
          <p:cNvPr id="31747" name="内容占位符 2"/>
          <p:cNvSpPr>
            <a:spLocks noGrp="1"/>
          </p:cNvSpPr>
          <p:nvPr>
            <p:ph idx="1"/>
          </p:nvPr>
        </p:nvSpPr>
        <p:spPr bwMode="auto">
          <a:xfrm>
            <a:off x="0" y="1341438"/>
            <a:ext cx="8686800" cy="5218112"/>
          </a:xfr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solidFill>
                  <a:srgbClr val="B32DA9"/>
                </a:solidFill>
                <a:latin typeface="+mj-lt"/>
              </a:rPr>
              <a:t>1</a:t>
            </a:r>
            <a:r>
              <a:rPr lang="zh-CN" altLang="en-US" dirty="0" smtClean="0">
                <a:solidFill>
                  <a:srgbClr val="B32DA9"/>
                </a:solidFill>
                <a:latin typeface="+mj-lt"/>
              </a:rPr>
              <a:t>、</a:t>
            </a:r>
            <a:r>
              <a:rPr lang="en-US" altLang="zh-CN" b="1" dirty="0" smtClean="0">
                <a:solidFill>
                  <a:srgbClr val="B32DA9"/>
                </a:solidFill>
                <a:latin typeface="+mj-lt"/>
              </a:rPr>
              <a:t>Copy the words and expressions.</a:t>
            </a:r>
            <a:r>
              <a:rPr lang="zh-CN" altLang="en-US" b="1" dirty="0" smtClean="0">
                <a:solidFill>
                  <a:srgbClr val="B32DA9"/>
                </a:solidFill>
                <a:latin typeface="+mj-lt"/>
              </a:rPr>
              <a:t>（必做）</a:t>
            </a:r>
            <a:endParaRPr lang="en-US" altLang="zh-CN" b="1" dirty="0" smtClean="0">
              <a:solidFill>
                <a:srgbClr val="B32DA9"/>
              </a:solidFill>
              <a:latin typeface="+mj-lt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 smtClean="0">
                <a:solidFill>
                  <a:srgbClr val="B32DA9"/>
                </a:solidFill>
                <a:latin typeface="+mj-lt"/>
              </a:rPr>
              <a:t>2</a:t>
            </a:r>
            <a:r>
              <a:rPr lang="zh-CN" altLang="en-US" b="1" dirty="0" smtClean="0">
                <a:solidFill>
                  <a:srgbClr val="B32DA9"/>
                </a:solidFill>
                <a:latin typeface="+mj-lt"/>
              </a:rPr>
              <a:t>、</a:t>
            </a:r>
            <a:r>
              <a:rPr lang="en-US" altLang="zh-CN" b="1" dirty="0" smtClean="0">
                <a:solidFill>
                  <a:srgbClr val="B32DA9"/>
                </a:solidFill>
                <a:latin typeface="+mj-lt"/>
              </a:rPr>
              <a:t>Write a short passa</a:t>
            </a:r>
            <a:r>
              <a:rPr lang="en-US" altLang="zh-CN" b="1" dirty="0" smtClean="0">
                <a:solidFill>
                  <a:srgbClr val="B32DA9"/>
                </a:solidFill>
                <a:latin typeface="+mj-lt"/>
                <a:cs typeface="Times New Roman" panose="02020603050405020304" pitchFamily="18" charset="0"/>
              </a:rPr>
              <a:t>g</a:t>
            </a:r>
            <a:r>
              <a:rPr lang="en-US" altLang="zh-CN" b="1" dirty="0" smtClean="0">
                <a:solidFill>
                  <a:srgbClr val="B32DA9"/>
                </a:solidFill>
                <a:latin typeface="+mj-lt"/>
              </a:rPr>
              <a:t>e about what you are    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 smtClean="0">
                <a:solidFill>
                  <a:srgbClr val="B32DA9"/>
                </a:solidFill>
                <a:latin typeface="+mj-lt"/>
                <a:cs typeface="Times New Roman" panose="02020603050405020304" pitchFamily="18" charset="0"/>
              </a:rPr>
              <a:t>      going to do at the weekend?(</a:t>
            </a:r>
            <a:r>
              <a:rPr lang="zh-CN" altLang="en-US" b="1" dirty="0" smtClean="0">
                <a:solidFill>
                  <a:srgbClr val="B32DA9"/>
                </a:solidFill>
                <a:latin typeface="+mj-lt"/>
                <a:cs typeface="Times New Roman" panose="02020603050405020304" pitchFamily="18" charset="0"/>
              </a:rPr>
              <a:t>选做）</a:t>
            </a:r>
            <a:endParaRPr lang="en-US" altLang="zh-CN" b="1" dirty="0" smtClean="0">
              <a:solidFill>
                <a:srgbClr val="B32DA9"/>
              </a:solidFill>
              <a:latin typeface="+mj-lt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908175" y="620713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99"/>
                </a:solidFill>
              </a:rPr>
              <a:t>Words and expressions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124075" y="1484313"/>
            <a:ext cx="29527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b="1"/>
              <a:t>'nəʊb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ɒ</a:t>
            </a:r>
            <a:r>
              <a:rPr lang="en-US" altLang="zh-CN" sz="3600" b="1"/>
              <a:t>d</a:t>
            </a:r>
            <a:r>
              <a:rPr lang="en-US" altLang="zh-CN" sz="3200" b="1">
                <a:latin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/æt/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/'nʌθ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ŋ/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/'s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/fæn'tæst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k/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1773238"/>
            <a:ext cx="475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没有人 </a:t>
            </a:r>
            <a:r>
              <a:rPr lang="en-US" altLang="zh-CN" sz="2800" b="1" i="1"/>
              <a:t>pron.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9388" y="1557338"/>
            <a:ext cx="163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nobody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87900" y="2636838"/>
            <a:ext cx="313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在</a:t>
            </a:r>
            <a:r>
              <a:rPr lang="en-US" altLang="zh-CN" sz="2800" b="1"/>
              <a:t>……</a:t>
            </a:r>
            <a:r>
              <a:rPr lang="zh-CN" altLang="en-US" sz="2800" b="1"/>
              <a:t>点钟   </a:t>
            </a:r>
            <a:r>
              <a:rPr lang="en-US" altLang="zh-CN" sz="2800" b="1" i="1"/>
              <a:t>prep.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0" y="3429000"/>
            <a:ext cx="504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没有什么，没有东西  </a:t>
            </a:r>
            <a:r>
              <a:rPr lang="en-US" altLang="zh-CN" sz="2800" b="1" i="1"/>
              <a:t>pron.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0825" y="3357563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nothing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16463" y="4365625"/>
            <a:ext cx="3494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愚蠢的，傻气的  </a:t>
            </a:r>
            <a:r>
              <a:rPr lang="en-US" altLang="zh-CN" sz="2800" b="1" i="1"/>
              <a:t>adj.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50825" y="4221163"/>
            <a:ext cx="97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silly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003800" y="5229225"/>
            <a:ext cx="2163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极好的   </a:t>
            </a:r>
            <a:r>
              <a:rPr lang="en-US" altLang="zh-CN" sz="2800" b="1" i="1"/>
              <a:t>adj.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79388" y="5084763"/>
            <a:ext cx="186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fantastic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7" grpId="0"/>
      <p:bldP spid="5129" grpId="0"/>
      <p:bldP spid="5131" grpId="0"/>
      <p:bldP spid="5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042988" y="5516563"/>
            <a:ext cx="6480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latin typeface="Times New Roman" panose="02020603050405020304" pitchFamily="18" charset="0"/>
              </a:rPr>
              <a:t>have  a              lesson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59113" y="5516563"/>
            <a:ext cx="30956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b="1">
                <a:latin typeface="Times New Roman" panose="02020603050405020304" pitchFamily="18" charset="0"/>
              </a:rPr>
              <a:t>piano</a:t>
            </a:r>
            <a:endParaRPr lang="zh-CN" altLang="en-US" sz="440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0" y="404813"/>
            <a:ext cx="4895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i="1" dirty="0">
                <a:solidFill>
                  <a:srgbClr val="FF0000"/>
                </a:solidFill>
              </a:rPr>
              <a:t>Look and say</a:t>
            </a:r>
            <a:endParaRPr lang="zh-CN" altLang="en-US" sz="4800" b="1" i="1" dirty="0">
              <a:solidFill>
                <a:srgbClr val="FF0000"/>
              </a:solidFill>
            </a:endParaRPr>
          </a:p>
        </p:txBody>
      </p:sp>
      <p:pic>
        <p:nvPicPr>
          <p:cNvPr id="6149" name="图片 6" descr="a5962a012423b7b35636fa9aeaf3cea7_u=320484449,419141458&amp;fm=27&amp;gp=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84313"/>
            <a:ext cx="69119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042988" y="4508500"/>
            <a:ext cx="5815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check   his</a:t>
            </a:r>
          </a:p>
        </p:txBody>
      </p:sp>
      <p:pic>
        <p:nvPicPr>
          <p:cNvPr id="7171" name="Picture 5" descr="j02852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29527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j03565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765175"/>
            <a:ext cx="45751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2500" y="4437063"/>
            <a:ext cx="215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latin typeface="Times New Roman" panose="02020603050405020304" pitchFamily="18" charset="0"/>
              </a:rPr>
              <a:t> email</a:t>
            </a:r>
            <a:endParaRPr lang="zh-CN" altLang="en-US" sz="44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0"/>
            <a:ext cx="9048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3816350" y="4797425"/>
            <a:ext cx="5327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lessons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835150" y="4724400"/>
            <a:ext cx="2881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latin typeface="Times New Roman" panose="02020603050405020304" pitchFamily="18" charset="0"/>
              </a:rPr>
              <a:t>go over </a:t>
            </a:r>
            <a:endParaRPr lang="zh-CN" altLang="en-US" sz="4400"/>
          </a:p>
        </p:txBody>
      </p:sp>
      <p:pic>
        <p:nvPicPr>
          <p:cNvPr id="8197" name="Picture 7" descr="https://timgsa.baidu.com/timg?image&amp;quality=80&amp;size=b9999_10000&amp;sec=1521634742807&amp;di=a384e46a239bffe67de43c8b12011d5a&amp;imgtype=0&amp;src=http%3A%2F%2Fpic1.cxtuku.com%2F00%2F10%2F75%2Fb522c2624e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115888"/>
            <a:ext cx="554355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0"/>
            <a:ext cx="9048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2700338" y="4941888"/>
            <a:ext cx="15954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Times New Roman" panose="02020603050405020304" pitchFamily="18" charset="0"/>
              </a:rPr>
              <a:t>have 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27538" y="4868863"/>
            <a:ext cx="40322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latin typeface="Times New Roman" panose="02020603050405020304" pitchFamily="18" charset="0"/>
              </a:rPr>
              <a:t>picnic</a:t>
            </a:r>
          </a:p>
        </p:txBody>
      </p:sp>
      <p:pic>
        <p:nvPicPr>
          <p:cNvPr id="9221" name="图片 6" descr="a5551b6b50a61d3fa3d295bb91a1489c_u=607854314,3626615274&amp;fm=27&amp;gp=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404813"/>
            <a:ext cx="7129462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279707589576_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95288" y="549275"/>
            <a:ext cx="3889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chemeClr val="bg1"/>
                </a:solidFill>
              </a:rPr>
              <a:t>see 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476250"/>
            <a:ext cx="23050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chemeClr val="bg1"/>
                </a:solidFill>
              </a:rPr>
              <a:t>movie</a:t>
            </a:r>
            <a:endParaRPr lang="zh-CN" altLang="en-US" sz="4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1455</Words>
  <Application>Microsoft Office PowerPoint</Application>
  <PresentationFormat>全屏显示(4:3)</PresentationFormat>
  <Paragraphs>274</Paragraphs>
  <Slides>31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华文中宋</vt:lpstr>
      <vt:lpstr>隶书</vt:lpstr>
      <vt:lpstr>宋体</vt:lpstr>
      <vt:lpstr>微软雅黑</vt:lpstr>
      <vt:lpstr>Arial</vt:lpstr>
      <vt:lpstr>Arial Narrow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568</cp:revision>
  <dcterms:created xsi:type="dcterms:W3CDTF">2013-11-22T06:14:00Z</dcterms:created>
  <dcterms:modified xsi:type="dcterms:W3CDTF">2023-01-16T22:22:13Z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57C9B85EC9D94F2C9DA4C047A595E52C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