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3" r:id="rId2"/>
    <p:sldId id="319" r:id="rId3"/>
    <p:sldId id="400" r:id="rId4"/>
    <p:sldId id="329" r:id="rId5"/>
    <p:sldId id="325" r:id="rId6"/>
    <p:sldId id="408" r:id="rId7"/>
    <p:sldId id="372" r:id="rId8"/>
    <p:sldId id="401" r:id="rId9"/>
    <p:sldId id="402" r:id="rId10"/>
    <p:sldId id="409" r:id="rId11"/>
    <p:sldId id="411" r:id="rId12"/>
    <p:sldId id="412" r:id="rId13"/>
    <p:sldId id="413" r:id="rId14"/>
    <p:sldId id="327" r:id="rId15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6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2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9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0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1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9" y="1351488"/>
            <a:ext cx="1022218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8</a:t>
            </a:r>
            <a:endParaRPr lang="en-US" altLang="zh-CN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Natural disasters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29" y="4271352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Task</a:t>
            </a:r>
            <a:endParaRPr lang="zh-CN" altLang="en-US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495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1442" y="957461"/>
            <a:ext cx="10646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3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behind </a:t>
            </a:r>
            <a:r>
              <a:rPr lang="en-US" sz="3000" b="1" i="1" dirty="0" smtClean="0"/>
              <a:t>adv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在后面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2390" y="1522300"/>
            <a:ext cx="10927264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He always stands </a:t>
            </a:r>
            <a:r>
              <a:rPr lang="en-US" sz="3000" b="1" i="1" dirty="0" smtClean="0"/>
              <a:t>behind</a:t>
            </a:r>
            <a:r>
              <a:rPr lang="en-US" sz="3000" b="1" dirty="0" smtClean="0"/>
              <a:t>. </a:t>
            </a:r>
            <a:r>
              <a:rPr lang="zh-CN" altLang="en-US" sz="3000" b="1" dirty="0" smtClean="0"/>
              <a:t>他总是站在后面。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Suddenly, a strong wind came from </a:t>
            </a:r>
            <a:r>
              <a:rPr lang="en-US" sz="3000" b="1" i="1" dirty="0" smtClean="0"/>
              <a:t>behind</a:t>
            </a:r>
            <a:r>
              <a:rPr lang="en-US" sz="3000" b="1" dirty="0" smtClean="0"/>
              <a:t>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突然，一股强风从后面吹来。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4662" y="3558090"/>
            <a:ext cx="10702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behind</a:t>
            </a:r>
            <a:r>
              <a:rPr lang="zh-CN" altLang="en-US" sz="3000" b="1" dirty="0" smtClean="0"/>
              <a:t>既可作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，也可作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10" name="矩形 9"/>
          <p:cNvSpPr/>
          <p:nvPr/>
        </p:nvSpPr>
        <p:spPr>
          <a:xfrm>
            <a:off x="4472276" y="358217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副词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7545297" y="3598096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介词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4572" y="4151916"/>
            <a:ext cx="10702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辨析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behind</a:t>
            </a:r>
            <a:r>
              <a:rPr lang="zh-CN" altLang="en-US" sz="3000" b="1" dirty="0" smtClean="0"/>
              <a:t>与</a:t>
            </a:r>
            <a:r>
              <a:rPr lang="en-US" sz="3000" b="1" dirty="0" smtClean="0"/>
              <a:t>after</a:t>
            </a:r>
            <a:endParaRPr lang="zh-CN" altLang="en-US" sz="3000" b="1" dirty="0"/>
          </a:p>
        </p:txBody>
      </p:sp>
      <p:sp>
        <p:nvSpPr>
          <p:cNvPr id="11" name="矩形 10"/>
          <p:cNvSpPr/>
          <p:nvPr/>
        </p:nvSpPr>
        <p:spPr>
          <a:xfrm>
            <a:off x="6019411" y="5543967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顺序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834836" y="4826563"/>
          <a:ext cx="10440538" cy="1301863"/>
        </p:xfrm>
        <a:graphic>
          <a:graphicData uri="http://schemas.openxmlformats.org/drawingml/2006/table">
            <a:tbl>
              <a:tblPr/>
              <a:tblGrid>
                <a:gridCol w="1378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2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92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behind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主要指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上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在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后面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after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主要指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上或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上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在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之后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矩形 12"/>
          <p:cNvSpPr/>
          <p:nvPr/>
        </p:nvSpPr>
        <p:spPr>
          <a:xfrm>
            <a:off x="3840075" y="4920767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位置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69514" y="5526787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时间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8" grpId="0"/>
      <p:bldP spid="9" grpId="0"/>
      <p:bldP spid="11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7" y="1272871"/>
            <a:ext cx="106835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3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The moving stories ________ the Chinese great achievements show the people's hard work and spirit in the film </a:t>
            </a:r>
            <a:r>
              <a:rPr lang="en-US" sz="3000" b="1" i="1" dirty="0" smtClean="0"/>
              <a:t>Amazing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China</a:t>
            </a:r>
            <a:r>
              <a:rPr lang="en-US" sz="3000" b="1" dirty="0" smtClean="0"/>
              <a:t>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behind</a:t>
            </a:r>
            <a:r>
              <a:rPr lang="zh-CN" altLang="en-US" sz="3000" b="1" dirty="0" smtClean="0"/>
              <a:t>　　          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of</a:t>
            </a:r>
            <a:r>
              <a:rPr lang="zh-CN" altLang="en-US" sz="3000" b="1" dirty="0" smtClean="0"/>
              <a:t>         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about</a:t>
            </a:r>
            <a:r>
              <a:rPr lang="en-US" sz="3000" b="1" dirty="0" smtClean="0"/>
              <a:t>   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with</a:t>
            </a:r>
            <a:endParaRPr lang="zh-CN" alt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03048" y="143375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57C6CF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9775" y="3995678"/>
            <a:ext cx="106835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考查介词辨析。句意：在电影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《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神奇的中国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》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中，中国伟大成就背后的动人故事展现了人们的辛勤劳动和精神。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behind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后面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504512" y="889517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8738" y="1341925"/>
            <a:ext cx="1064623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I nearly fell over. </a:t>
            </a:r>
            <a:r>
              <a:rPr lang="zh-CN" altLang="en-US" sz="3000" b="1" dirty="0" smtClean="0"/>
              <a:t>我差点摔倒。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4150" y="1975004"/>
            <a:ext cx="10702215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fall over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跌倒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7" name="矩形 6"/>
          <p:cNvSpPr/>
          <p:nvPr/>
        </p:nvSpPr>
        <p:spPr>
          <a:xfrm>
            <a:off x="2875489" y="5386001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短暂性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777" y="2714258"/>
            <a:ext cx="1070221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搭配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endParaRPr lang="zh-CN" altLang="en-US" sz="3000" b="1" dirty="0"/>
          </a:p>
        </p:txBody>
      </p:sp>
      <p:pic>
        <p:nvPicPr>
          <p:cNvPr id="20482" name="Picture 2" descr="Y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0119" y="3125338"/>
            <a:ext cx="5412428" cy="215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01297" y="5362708"/>
            <a:ext cx="10702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注意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fall</a:t>
            </a:r>
            <a:r>
              <a:rPr lang="zh-CN" altLang="en-US" sz="3000" b="1" dirty="0" smtClean="0"/>
              <a:t>是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动词，不能与表示一段时间的状语连用。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97556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7" y="1389601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[2018·</a:t>
            </a:r>
            <a:r>
              <a:rPr lang="zh-CN" altLang="en-US" sz="3000" b="1" dirty="0" smtClean="0"/>
              <a:t>荆州</a:t>
            </a:r>
            <a:r>
              <a:rPr lang="en-US" altLang="zh-CN" sz="3000" b="1" smtClean="0"/>
              <a:t>]</a:t>
            </a:r>
            <a:r>
              <a:rPr lang="zh-CN" altLang="en-US" sz="3000" b="1" smtClean="0"/>
              <a:t>汤</a:t>
            </a:r>
            <a:r>
              <a:rPr lang="zh-CN" altLang="en-US" sz="3000" b="1" dirty="0" smtClean="0"/>
              <a:t>米被那只狗绊了一跤，磕断了门牙。</a:t>
            </a:r>
            <a:r>
              <a:rPr lang="en-US" sz="3000" b="1" dirty="0" smtClean="0"/>
              <a:t>(fall)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Tommy ________________ the dog and broke his front teeth.</a:t>
            </a:r>
            <a:endParaRPr lang="zh-CN" altLang="en-US" sz="30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137771" y="2260170"/>
            <a:ext cx="12506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fell over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19371" y="1818528"/>
          <a:ext cx="10058399" cy="3635215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4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52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几乎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将近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在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后面</a:t>
                      </a:r>
                      <a:r>
                        <a:rPr lang="en-US" sz="3000" b="1" i="1" kern="100" dirty="0">
                          <a:latin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清除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清理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err="1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i="1" kern="100" dirty="0" err="1">
                          <a:latin typeface="Times New Roman" panose="02020603050405020304"/>
                          <a:cs typeface="Courier New" panose="02070309020205020404"/>
                        </a:rPr>
                        <a:t>t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.________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清晰的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adj</a:t>
                      </a:r>
                      <a:r>
                        <a:rPr 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.</a:t>
                      </a:r>
                      <a:r>
                        <a:rPr lang="en-US" sz="30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________</a:t>
                      </a:r>
                      <a:endParaRPr lang="zh-CN" altLang="en-US" sz="30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cs typeface="Times New Roman" panose="02020603050405020304"/>
                        </a:rPr>
                        <a:t>→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清晰地</a:t>
                      </a:r>
                      <a:r>
                        <a:rPr lang="zh-CN" altLang="en-US" sz="3000" b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i="1" kern="100" dirty="0" smtClean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ad</a:t>
                      </a:r>
                      <a:r>
                        <a:rPr lang="en-US" sz="3000" b="1" i="1" kern="100" dirty="0" smtClean="0">
                          <a:latin typeface="Book Antiqua" panose="02040602050305030304"/>
                          <a:cs typeface="Times New Roman" panose="02020603050405020304"/>
                        </a:rPr>
                        <a:t>v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.________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98593" y="1937334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nearly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09548" y="4641865"/>
            <a:ext cx="10711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clearly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25220" y="2651566"/>
            <a:ext cx="109196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behind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733700" y="3333955"/>
            <a:ext cx="8322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clear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407759" y="4015540"/>
            <a:ext cx="8322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clear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16444" y="1209299"/>
          <a:ext cx="10412963" cy="2759585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95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与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共用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 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2. </a:t>
                      </a: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+mn-lt"/>
                          <a:ea typeface="仿宋_GB2312"/>
                          <a:cs typeface="Courier New" panose="02070309020205020404"/>
                        </a:rPr>
                        <a:t>到达 </a:t>
                      </a:r>
                      <a:r>
                        <a:rPr 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仿宋_GB2312"/>
                          <a:cs typeface="Courier New" panose="02070309020205020404"/>
                        </a:rPr>
                        <a:t>__________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3.get on a bus __</a:t>
                      </a:r>
                      <a:r>
                        <a:rPr lang="en-US" sz="3000" b="1" kern="100" dirty="0" smtClean="0">
                          <a:latin typeface="+mn-lt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in the deep snow____________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12063" y="2071121"/>
            <a:ext cx="131959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arrive at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39926" y="1310325"/>
            <a:ext cx="20946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share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…</a:t>
            </a:r>
            <a:r>
              <a:rPr lang="en-US" sz="2400" b="1" dirty="0" smtClean="0">
                <a:solidFill>
                  <a:srgbClr val="57C6CF"/>
                </a:solidFill>
              </a:rPr>
              <a:t>with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…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98983" y="3343842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在厚厚的雪中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274667" y="2650481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上公共汽车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789038" y="986726"/>
          <a:ext cx="11212462" cy="5560033"/>
        </p:xfrm>
        <a:graphic>
          <a:graphicData uri="http://schemas.openxmlformats.org/drawingml/2006/table">
            <a:tbl>
              <a:tblPr/>
              <a:tblGrid>
                <a:gridCol w="73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60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雪不停地下。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The snow ________________. 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我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能听到风在刮。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I could 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Courier New" panose="02070309020205020404"/>
                        </a:rPr>
                        <a:t>________ 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the wind ________</a:t>
                      </a:r>
                      <a:r>
                        <a:rPr lang="zh-CN" sz="30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．</a:t>
                      </a:r>
                      <a:endParaRPr lang="en-US" altLang="zh-CN" sz="3000" b="1" kern="1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3.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我差点摔倒。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I nearly ________________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．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+mn-lt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人们正在尽力清扫街上的雪。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People ___________________ the snow from the streets.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35340" y="3208257"/>
            <a:ext cx="359740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hear                      blowing 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58288" y="1791566"/>
            <a:ext cx="17549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kept falling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64776" y="5888168"/>
            <a:ext cx="327892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were trying to clear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385165" y="4566611"/>
            <a:ext cx="175495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fell over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18160" y="1778318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4515" y="2313991"/>
            <a:ext cx="722189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nearly </a:t>
            </a:r>
            <a:r>
              <a:rPr lang="en-US" sz="3000" b="1" i="1" dirty="0" smtClean="0"/>
              <a:t>adv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几乎，将近</a:t>
            </a:r>
          </a:p>
          <a:p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171" y="2911149"/>
            <a:ext cx="11032130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I </a:t>
            </a:r>
            <a:r>
              <a:rPr lang="en-US" sz="3000" b="1" i="1" dirty="0" smtClean="0"/>
              <a:t>nearly</a:t>
            </a:r>
            <a:r>
              <a:rPr lang="en-US" sz="3000" b="1" dirty="0" smtClean="0"/>
              <a:t> fell over. </a:t>
            </a:r>
            <a:r>
              <a:rPr lang="zh-CN" altLang="en-US" sz="3000" b="1" dirty="0" smtClean="0"/>
              <a:t>我差点摔倒。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It's </a:t>
            </a:r>
            <a:r>
              <a:rPr lang="en-US" sz="3000" b="1" i="1" dirty="0" smtClean="0"/>
              <a:t>nearly</a:t>
            </a:r>
            <a:r>
              <a:rPr lang="en-US" sz="3000" b="1" dirty="0" smtClean="0"/>
              <a:t> ten o'clock. </a:t>
            </a:r>
            <a:r>
              <a:rPr lang="zh-CN" altLang="en-US" sz="3000" b="1" dirty="0" smtClean="0"/>
              <a:t>差不多</a:t>
            </a:r>
            <a:r>
              <a:rPr lang="en-US" sz="3000" b="1" dirty="0" smtClean="0"/>
              <a:t>10</a:t>
            </a:r>
            <a:r>
              <a:rPr lang="zh-CN" altLang="en-US" sz="3000" b="1" dirty="0" smtClean="0"/>
              <a:t>点了。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0741" y="4332792"/>
            <a:ext cx="11032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nearly</a:t>
            </a:r>
            <a:r>
              <a:rPr lang="zh-CN" altLang="en-US" sz="3000" b="1" dirty="0" smtClean="0"/>
              <a:t>作副词，修饰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；</a:t>
            </a:r>
            <a:r>
              <a:rPr lang="en-US" sz="3000" b="1" dirty="0" smtClean="0"/>
              <a:t>nearly</a:t>
            </a:r>
            <a:r>
              <a:rPr lang="zh-CN" altLang="en-US" sz="3000" b="1" dirty="0" smtClean="0"/>
              <a:t>后可接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372176" y="4346813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动词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9630277" y="4374109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数词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8592" y="782099"/>
            <a:ext cx="11032130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辨析</a:t>
            </a:r>
            <a:r>
              <a:rPr lang="en-US" sz="3000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nearly</a:t>
            </a:r>
            <a:r>
              <a:rPr lang="zh-CN" altLang="en-US" sz="3000" b="1" dirty="0" smtClean="0"/>
              <a:t>与</a:t>
            </a:r>
            <a:r>
              <a:rPr lang="en-US" sz="3000" b="1" dirty="0" smtClean="0"/>
              <a:t>almost</a:t>
            </a:r>
            <a:endParaRPr lang="zh-CN" altLang="en-US" sz="3000" b="1" dirty="0"/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9860015" y="1956180"/>
            <a:ext cx="87716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数词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40049" y="1755955"/>
          <a:ext cx="10777500" cy="3541057"/>
        </p:xfrm>
        <a:graphic>
          <a:graphicData uri="http://schemas.openxmlformats.org/drawingml/2006/table">
            <a:tbl>
              <a:tblPr/>
              <a:tblGrid>
                <a:gridCol w="153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38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9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nearly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常用于动作即将开始的情况。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nearly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后可接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差不多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almost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常用于动作即将结束的情况。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almost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常与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no, none, nothing, never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等连用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几乎没有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几乎不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7" y="1272871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</a:t>
            </a:r>
            <a:r>
              <a:rPr lang="zh-CN" altLang="en-US" sz="3000" b="1" dirty="0" smtClean="0"/>
              <a:t>差不多九点了，会议马上要开始了。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It's ________ nine o'clock. The meeting will begin soon.</a:t>
            </a:r>
            <a:endParaRPr lang="zh-CN" alt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099570" y="4283865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almost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205" y="2637647"/>
            <a:ext cx="10683551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(2)________(</a:t>
            </a:r>
            <a:r>
              <a:rPr lang="zh-CN" altLang="en-US" sz="3000" b="1" dirty="0" smtClean="0"/>
              <a:t>几乎</a:t>
            </a:r>
            <a:r>
              <a:rPr lang="en-US" sz="3000" b="1" dirty="0" smtClean="0"/>
              <a:t>) no one takes a rest.</a:t>
            </a:r>
            <a:endParaRPr lang="zh-CN" altLang="en-US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9136" y="3360978"/>
            <a:ext cx="10683551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(3)It's ________(</a:t>
            </a:r>
            <a:r>
              <a:rPr lang="zh-CN" altLang="en-US" sz="3000" b="1" dirty="0" smtClean="0"/>
              <a:t>差不多</a:t>
            </a:r>
            <a:r>
              <a:rPr lang="en-US" sz="3000" b="1" dirty="0" smtClean="0"/>
              <a:t>) three years since I saw her last time.</a:t>
            </a:r>
            <a:endParaRPr lang="zh-CN" altLang="en-US" sz="3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29009" y="4097958"/>
            <a:ext cx="10683551" cy="208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(4)He was once a rich </a:t>
            </a:r>
            <a:r>
              <a:rPr lang="en-US" sz="3000" b="1" dirty="0" err="1" smtClean="0"/>
              <a:t>man.But</a:t>
            </a:r>
            <a:r>
              <a:rPr lang="en-US" sz="3000" b="1" dirty="0" smtClean="0"/>
              <a:t> after a big fire, he ________ (almost/nearly) had nothing left.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23122" y="2102497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nearly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513690" y="2825829"/>
            <a:ext cx="112562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Almost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209725" y="3562807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nearly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1442" y="782366"/>
            <a:ext cx="106462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sz="3000" b="1" dirty="0" smtClean="0"/>
              <a:t>clear </a:t>
            </a:r>
            <a:r>
              <a:rPr lang="en-US" sz="3000" b="1" i="1" dirty="0" err="1" smtClean="0"/>
              <a:t>vt</a:t>
            </a:r>
            <a:r>
              <a:rPr lang="en-US" sz="3000" b="1" dirty="0" smtClean="0"/>
              <a:t>.</a:t>
            </a:r>
            <a:r>
              <a:rPr lang="zh-CN" altLang="en-US" sz="3000" b="1" dirty="0" smtClean="0"/>
              <a:t>清除，清理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2390" y="1347205"/>
            <a:ext cx="114072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People were trying to </a:t>
            </a:r>
            <a:r>
              <a:rPr lang="en-US" sz="3000" b="1" i="1" dirty="0" smtClean="0"/>
              <a:t>clear</a:t>
            </a:r>
            <a:r>
              <a:rPr lang="en-US" sz="3000" b="1" dirty="0" smtClean="0"/>
              <a:t> the snow from the streets.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人们正在尽力清扫街上的雪。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He is </a:t>
            </a:r>
            <a:r>
              <a:rPr lang="en-US" sz="3000" b="1" i="1" dirty="0" smtClean="0"/>
              <a:t>clearing</a:t>
            </a:r>
            <a:r>
              <a:rPr lang="en-US" sz="3000" b="1" dirty="0" smtClean="0"/>
              <a:t> the stones from the garden.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他正在清理花园里的石头。</a:t>
            </a:r>
            <a:endParaRPr lang="zh-CN" alt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1957" y="4160918"/>
            <a:ext cx="107022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________________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将</a:t>
            </a:r>
            <a:r>
              <a:rPr lang="en-US" sz="3000" b="1" dirty="0" smtClean="0"/>
              <a:t>……</a:t>
            </a:r>
            <a:r>
              <a:rPr lang="zh-CN" altLang="en-US" sz="3000" b="1" dirty="0" smtClean="0"/>
              <a:t>从</a:t>
            </a:r>
            <a:r>
              <a:rPr lang="en-US" sz="3000" b="1" dirty="0" smtClean="0"/>
              <a:t>……</a:t>
            </a:r>
            <a:r>
              <a:rPr lang="zh-CN" altLang="en-US" sz="3000" b="1" dirty="0" smtClean="0"/>
              <a:t>清除”。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6813" y="4804638"/>
            <a:ext cx="10702215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000" b="1" dirty="0" smtClean="0"/>
              <a:t> clear</a:t>
            </a:r>
            <a:r>
              <a:rPr lang="zh-CN" altLang="en-US" sz="3000" b="1" dirty="0" smtClean="0"/>
              <a:t>还可作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“________</a:t>
            </a:r>
            <a:r>
              <a:rPr lang="zh-CN" altLang="en-US" sz="3000" b="1" dirty="0" smtClean="0"/>
              <a:t>；明显的；晴朗的；清澈的”。</a:t>
            </a:r>
            <a:r>
              <a:rPr lang="en-US" sz="3000" b="1" dirty="0" smtClean="0"/>
              <a:t>clearly</a:t>
            </a:r>
            <a:r>
              <a:rPr lang="zh-CN" altLang="en-US" sz="3000" b="1" dirty="0" smtClean="0"/>
              <a:t>作副词，意为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清楚地，清晰地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10" name="矩形 9"/>
          <p:cNvSpPr/>
          <p:nvPr/>
        </p:nvSpPr>
        <p:spPr>
          <a:xfrm>
            <a:off x="2479704" y="4184999"/>
            <a:ext cx="2091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clear…from…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17501" y="4937901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 清楚的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26450" y="4994767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形容词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8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6557" y="1272871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sz="3000" b="1" dirty="0" smtClean="0"/>
              <a:t>(1)The river is very ________</a:t>
            </a:r>
            <a:r>
              <a:rPr lang="zh-CN" altLang="en-US" sz="3000" b="1" dirty="0" smtClean="0"/>
              <a:t>， </a:t>
            </a:r>
            <a:r>
              <a:rPr lang="en-US" sz="3000" b="1" dirty="0" smtClean="0"/>
              <a:t>we can even see the fish swimming in it.</a:t>
            </a:r>
            <a:endParaRPr lang="zh-CN" altLang="en-US" sz="3000" b="1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683680" y="3467273"/>
            <a:ext cx="151118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clear it up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80" y="2610352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(2)—What a terrible mess you have made!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Sorry, I will ________ ________(</a:t>
            </a:r>
            <a:r>
              <a:rPr lang="zh-CN" altLang="en-US" sz="3000" b="1" dirty="0" smtClean="0"/>
              <a:t>清理</a:t>
            </a:r>
            <a:r>
              <a:rPr lang="en-US" sz="3000" b="1" dirty="0" smtClean="0"/>
              <a:t>) right now.</a:t>
            </a:r>
            <a:endParaRPr lang="zh-CN" altLang="en-US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0080" y="4016071"/>
            <a:ext cx="106835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(3) Eric spoke ________ enough for everyone to under­stand.</a:t>
            </a:r>
            <a:endParaRPr lang="zh-CN" altLang="en-US" sz="30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64379" y="1476975"/>
            <a:ext cx="83227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clear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57C6CF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94886" y="4179231"/>
            <a:ext cx="10711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clearly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5" grpId="0"/>
      <p:bldP spid="6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Office PowerPoint</Application>
  <PresentationFormat>宽屏</PresentationFormat>
  <Paragraphs>112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FD28906B81A34355B95A548E97FD12C6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