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71" r:id="rId3"/>
    <p:sldId id="262" r:id="rId4"/>
    <p:sldId id="263" r:id="rId5"/>
    <p:sldId id="264" r:id="rId6"/>
    <p:sldId id="265" r:id="rId7"/>
    <p:sldId id="257" r:id="rId8"/>
    <p:sldId id="269" r:id="rId9"/>
    <p:sldId id="270" r:id="rId10"/>
    <p:sldId id="260" r:id="rId11"/>
    <p:sldId id="258" r:id="rId12"/>
    <p:sldId id="261" r:id="rId13"/>
    <p:sldId id="268" r:id="rId14"/>
    <p:sldId id="266" r:id="rId15"/>
    <p:sldId id="272" r:id="rId16"/>
    <p:sldId id="267" r:id="rId17"/>
    <p:sldId id="273" r:id="rId18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66FF"/>
    <a:srgbClr val="EFAFC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8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24211-821D-4E16-A963-475A74657749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8C2A8-701D-43DB-B9CB-D6F026B20A6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8C2A8-701D-43DB-B9CB-D6F026B20A6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8C2A8-701D-43DB-B9CB-D6F026B20A6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8C2A8-701D-43DB-B9CB-D6F026B20A6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8C2A8-701D-43DB-B9CB-D6F026B20A6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8C2A8-701D-43DB-B9CB-D6F026B20A6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8C2A8-701D-43DB-B9CB-D6F026B20A6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8C2A8-701D-43DB-B9CB-D6F026B20A6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8C2A8-701D-43DB-B9CB-D6F026B20A6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8C2A8-701D-43DB-B9CB-D6F026B20A68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8C2A8-701D-43DB-B9CB-D6F026B20A6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8C2A8-701D-43DB-B9CB-D6F026B20A6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8C2A8-701D-43DB-B9CB-D6F026B20A6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8C2A8-701D-43DB-B9CB-D6F026B20A6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8C2A8-701D-43DB-B9CB-D6F026B20A6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8C2A8-701D-43DB-B9CB-D6F026B20A6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8C2A8-701D-43DB-B9CB-D6F026B20A6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8C2A8-701D-43DB-B9CB-D6F026B20A6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F7BC1-374F-4D83-8E2B-A0904614F09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6C059-89CF-4BA6-8FA5-474E9CD1E4F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E4088-6B5A-4EDA-8B26-B634168B8C0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2FDE4-9F6B-4E14-BB4B-474F9EE3A01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72391-0D48-4B2A-916A-F1AC72EDE6EF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7" name="矩形 6"/>
          <p:cNvSpPr/>
          <p:nvPr userDrawn="1"/>
        </p:nvSpPr>
        <p:spPr>
          <a:xfrm>
            <a:off x="350174" y="1916832"/>
            <a:ext cx="735006" cy="241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图表：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   </a:t>
            </a:r>
            <a:r>
              <a:rPr lang="zh-CN" altLang="en-US" sz="100" dirty="0">
                <a:solidFill>
                  <a:schemeClr val="bg1"/>
                </a:solidFill>
              </a:rPr>
              <a:t>个人简历：</a:t>
            </a:r>
            <a:r>
              <a:rPr lang="en-US" altLang="zh-CN" sz="100" dirty="0">
                <a:solidFill>
                  <a:schemeClr val="bg1"/>
                </a:solidFill>
              </a:rPr>
              <a:t>www.1ppt.com/jianli/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                   </a:t>
            </a:r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手抄报：</a:t>
            </a:r>
            <a:r>
              <a:rPr lang="en-US" altLang="zh-CN" sz="100" dirty="0">
                <a:solidFill>
                  <a:schemeClr val="bg1"/>
                </a:solidFill>
              </a:rPr>
              <a:t>www.1ppt.com/shouchaobao/          PPT</a:t>
            </a:r>
            <a:r>
              <a:rPr lang="zh-CN" altLang="en-US" sz="100" dirty="0">
                <a:solidFill>
                  <a:schemeClr val="bg1"/>
                </a:solidFill>
              </a:rPr>
              <a:t>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语文课件：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www.1ppt.com/kejian/yuwen/    </a:t>
            </a:r>
            <a:r>
              <a:rPr lang="zh-CN" altLang="en-US" sz="100" dirty="0">
                <a:solidFill>
                  <a:schemeClr val="bg1"/>
                </a:solidFill>
              </a:rPr>
              <a:t>数学课件：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www.1ppt.com/kejian/shuxue/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英语课件：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www.1ppt.com/kejian/yingyu/    </a:t>
            </a:r>
            <a:r>
              <a:rPr lang="zh-CN" altLang="en-US" sz="100" dirty="0">
                <a:solidFill>
                  <a:schemeClr val="bg1"/>
                </a:solidFill>
              </a:rPr>
              <a:t>美术课件：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www.1ppt.com/kejian/meishu/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科学课件：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www.1ppt.com/kejian/kexue/     </a:t>
            </a:r>
            <a:r>
              <a:rPr lang="zh-CN" altLang="en-US" sz="100" dirty="0">
                <a:solidFill>
                  <a:schemeClr val="bg1"/>
                </a:solidFill>
              </a:rPr>
              <a:t>物理课件：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www.1ppt.com/kejian/wuli/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化学课件：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www.1ppt.com/kejian/huaxue/  </a:t>
            </a:r>
            <a:r>
              <a:rPr lang="zh-CN" altLang="en-US" sz="100" dirty="0">
                <a:solidFill>
                  <a:schemeClr val="bg1"/>
                </a:solidFill>
              </a:rPr>
              <a:t>生物课件：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www.1ppt.com/kejian/shengwu/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地理课件：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www.1ppt.com/kejian/dili/          </a:t>
            </a:r>
            <a:r>
              <a:rPr lang="zh-CN" altLang="en-US" sz="100" dirty="0">
                <a:solidFill>
                  <a:schemeClr val="bg1"/>
                </a:solidFill>
              </a:rPr>
              <a:t>历史课件：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www.1ppt.com/kejian/lishi/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204F9-6CF1-4B42-8670-6019DC1CFCA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70E91-0CDC-495B-99B5-D756F8B1A6D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48735-1B89-41FC-989E-5083A7A122B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4E58E-FC0D-44C1-A980-E43674C2AA8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AA8D0-8B2D-4360-BB68-C279BD58AA7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3C33E-3B00-413D-94D7-8DCEA600AF1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DF8629B-01AF-4B3D-A727-86DCFD2E1D29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矩形 5"/>
          <p:cNvSpPr>
            <a:spLocks noChangeArrowheads="1"/>
          </p:cNvSpPr>
          <p:nvPr/>
        </p:nvSpPr>
        <p:spPr bwMode="auto">
          <a:xfrm>
            <a:off x="0" y="1047750"/>
            <a:ext cx="9144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en-US" altLang="zh-CN" sz="32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7 </a:t>
            </a:r>
            <a:r>
              <a:rPr lang="en-US" altLang="zh-CN" sz="3200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</a:t>
            </a:r>
            <a:r>
              <a:rPr lang="en-US" altLang="zh-CN" sz="32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altLang="zh-CN" sz="4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Jenny speaking.</a:t>
            </a:r>
            <a:endParaRPr lang="zh-CN" altLang="en-US" sz="4800" b="1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527" y="4095751"/>
            <a:ext cx="9134475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C:\Users\zhencheng\Desktop\QQ截图20140820095336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253" y="833438"/>
            <a:ext cx="48672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云形标注 5"/>
          <p:cNvSpPr>
            <a:spLocks noChangeArrowheads="1"/>
          </p:cNvSpPr>
          <p:nvPr/>
        </p:nvSpPr>
        <p:spPr bwMode="auto">
          <a:xfrm>
            <a:off x="4343400" y="685800"/>
            <a:ext cx="4267200" cy="1371600"/>
          </a:xfrm>
          <a:prstGeom prst="cloudCallout">
            <a:avLst>
              <a:gd name="adj1" fmla="val -56347"/>
              <a:gd name="adj2" fmla="val 84921"/>
            </a:avLst>
          </a:prstGeom>
          <a:solidFill>
            <a:srgbClr val="FF66FF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algn="ctr" eaLnBrk="0" hangingPunct="0"/>
            <a:r>
              <a:rPr lang="en-US" altLang="zh-CN" sz="2800" b="1">
                <a:solidFill>
                  <a:schemeClr val="tx2"/>
                </a:solidFill>
                <a:latin typeface="Comic Sans MS" panose="030F0702030302020204" pitchFamily="66" charset="0"/>
              </a:rPr>
              <a:t>Hello! This is Jenny speaking. </a:t>
            </a:r>
            <a:endParaRPr lang="zh-CN" altLang="en-US" sz="2800" b="1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云形标注 6"/>
          <p:cNvSpPr>
            <a:spLocks noChangeArrowheads="1"/>
          </p:cNvSpPr>
          <p:nvPr/>
        </p:nvSpPr>
        <p:spPr bwMode="auto">
          <a:xfrm>
            <a:off x="4648200" y="3257550"/>
            <a:ext cx="4191000" cy="1200150"/>
          </a:xfrm>
          <a:prstGeom prst="cloudCallout">
            <a:avLst>
              <a:gd name="adj1" fmla="val -60023"/>
              <a:gd name="adj2" fmla="val -31745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algn="ctr" eaLnBrk="0" hangingPunct="0"/>
            <a:r>
              <a:rPr lang="en-US" altLang="zh-CN" sz="2800" b="1">
                <a:solidFill>
                  <a:srgbClr val="FFFF00"/>
                </a:solidFill>
                <a:latin typeface="Comic Sans MS" panose="030F0702030302020204" pitchFamily="66" charset="0"/>
              </a:rPr>
              <a:t>May I speak to Li Ming?</a:t>
            </a:r>
            <a:endParaRPr lang="zh-CN" altLang="en-US" sz="2800" b="1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269" name="TextBox 7"/>
          <p:cNvSpPr txBox="1">
            <a:spLocks noChangeArrowheads="1"/>
          </p:cNvSpPr>
          <p:nvPr/>
        </p:nvSpPr>
        <p:spPr bwMode="auto">
          <a:xfrm>
            <a:off x="381003" y="171451"/>
            <a:ext cx="31341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i="1"/>
              <a:t>Look and say</a:t>
            </a:r>
            <a:endParaRPr lang="zh-CN" altLang="en-US" sz="3600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C:\Users\zhencheng\Desktop\QQ截图2014082009415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4603" y="1085851"/>
            <a:ext cx="6162675" cy="36361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云形标注 4"/>
          <p:cNvSpPr/>
          <p:nvPr/>
        </p:nvSpPr>
        <p:spPr bwMode="auto">
          <a:xfrm>
            <a:off x="0" y="800100"/>
            <a:ext cx="3962400" cy="1314450"/>
          </a:xfrm>
          <a:prstGeom prst="cloudCallout">
            <a:avLst>
              <a:gd name="adj1" fmla="val 46406"/>
              <a:gd name="adj2" fmla="val 66071"/>
            </a:avLst>
          </a:prstGeo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altLang="zh-CN" sz="3200" b="1">
                <a:solidFill>
                  <a:schemeClr val="tx2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Hold on, please.</a:t>
            </a:r>
            <a:endParaRPr lang="zh-CN" altLang="en-US" sz="3200" b="1">
              <a:solidFill>
                <a:schemeClr val="tx2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381003" y="171451"/>
            <a:ext cx="31341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i="1"/>
              <a:t>Look and say</a:t>
            </a:r>
            <a:endParaRPr lang="zh-CN" altLang="en-US" sz="3600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8" name="Picture 10" descr="C:\Users\zhencheng\Desktop\QQ截图20140820094027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" y="1018558"/>
            <a:ext cx="5181599" cy="4124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4" name="椭圆形标注 5"/>
          <p:cNvSpPr>
            <a:spLocks noChangeArrowheads="1"/>
          </p:cNvSpPr>
          <p:nvPr/>
        </p:nvSpPr>
        <p:spPr bwMode="auto">
          <a:xfrm>
            <a:off x="5257800" y="228600"/>
            <a:ext cx="3886200" cy="1143000"/>
          </a:xfrm>
          <a:prstGeom prst="wedgeEllipseCallout">
            <a:avLst>
              <a:gd name="adj1" fmla="val -37615"/>
              <a:gd name="adj2" fmla="val 85066"/>
            </a:avLst>
          </a:prstGeom>
          <a:solidFill>
            <a:schemeClr val="accent1">
              <a:lumMod val="90000"/>
              <a:alpha val="54117"/>
            </a:schemeClr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eaLnBrk="0" hangingPunct="0">
              <a:defRPr/>
            </a:pPr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</a:rPr>
              <a:t>This is Li Ming speaking.</a:t>
            </a:r>
            <a:endParaRPr lang="zh-CN" altLang="en-US" sz="28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云形标注 6"/>
          <p:cNvSpPr>
            <a:spLocks noChangeArrowheads="1"/>
          </p:cNvSpPr>
          <p:nvPr/>
        </p:nvSpPr>
        <p:spPr bwMode="auto">
          <a:xfrm>
            <a:off x="5791200" y="2743200"/>
            <a:ext cx="3124200" cy="914400"/>
          </a:xfrm>
          <a:prstGeom prst="cloudCallout">
            <a:avLst>
              <a:gd name="adj1" fmla="val -53588"/>
              <a:gd name="adj2" fmla="val -39315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algn="ctr" eaLnBrk="0" hangingPunct="0"/>
            <a:r>
              <a:rPr lang="en-US" altLang="zh-CN" sz="2800" b="1">
                <a:solidFill>
                  <a:srgbClr val="FFFF00"/>
                </a:solidFill>
                <a:latin typeface="Comic Sans MS" panose="030F0702030302020204" pitchFamily="66" charset="0"/>
              </a:rPr>
              <a:t>Hi, Jenny!</a:t>
            </a:r>
            <a:endParaRPr lang="zh-CN" altLang="en-US" sz="2800" b="1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图片 8" descr="QQ截图20140722230327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" y="857250"/>
            <a:ext cx="2257953" cy="10647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8" name="TextBox 9"/>
          <p:cNvSpPr txBox="1">
            <a:spLocks noChangeArrowheads="1"/>
          </p:cNvSpPr>
          <p:nvPr/>
        </p:nvSpPr>
        <p:spPr bwMode="auto">
          <a:xfrm>
            <a:off x="381003" y="171451"/>
            <a:ext cx="31341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i="1"/>
              <a:t>Look and say</a:t>
            </a:r>
            <a:endParaRPr lang="zh-CN" altLang="en-US" sz="3600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 descr="C:\Users\zhencheng\Desktop\QQ截图20140820095336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24403" y="1543051"/>
            <a:ext cx="4252913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云形标注 5"/>
          <p:cNvSpPr>
            <a:spLocks noChangeArrowheads="1"/>
          </p:cNvSpPr>
          <p:nvPr/>
        </p:nvSpPr>
        <p:spPr bwMode="auto">
          <a:xfrm>
            <a:off x="304800" y="3371850"/>
            <a:ext cx="3962400" cy="1314450"/>
          </a:xfrm>
          <a:prstGeom prst="cloudCallout">
            <a:avLst>
              <a:gd name="adj1" fmla="val 71810"/>
              <a:gd name="adj2" fmla="val -39343"/>
            </a:avLst>
          </a:prstGeom>
          <a:solidFill>
            <a:srgbClr val="FFC000"/>
          </a:solidFill>
          <a:ln w="76200" algn="ctr">
            <a:solidFill>
              <a:schemeClr val="tx1"/>
            </a:solidFill>
            <a:round/>
          </a:ln>
        </p:spPr>
        <p:txBody>
          <a:bodyPr/>
          <a:lstStyle/>
          <a:p>
            <a:pPr algn="ctr" eaLnBrk="0" hangingPunct="0"/>
            <a:r>
              <a:rPr lang="en-US" altLang="zh-CN" sz="3200" b="1">
                <a:solidFill>
                  <a:schemeClr val="tx2"/>
                </a:solidFill>
                <a:latin typeface="Comic Sans MS" panose="030F0702030302020204" pitchFamily="66" charset="0"/>
              </a:rPr>
              <a:t>Let’s go to the park!</a:t>
            </a:r>
            <a:endParaRPr lang="zh-CN" altLang="en-US" sz="3200" b="1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8195" name="Picture 3" descr="C:\Users\Administrator\Desktop\QQ截图20140722233045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685801"/>
            <a:ext cx="4737100" cy="22256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41" name="TextBox 7"/>
          <p:cNvSpPr txBox="1">
            <a:spLocks noChangeArrowheads="1"/>
          </p:cNvSpPr>
          <p:nvPr/>
        </p:nvSpPr>
        <p:spPr bwMode="auto">
          <a:xfrm>
            <a:off x="304803" y="228601"/>
            <a:ext cx="31341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i="1"/>
              <a:t>Look and say</a:t>
            </a:r>
            <a:endParaRPr lang="zh-CN" altLang="en-US" sz="3600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C:\Users\zhencheng\Desktop\QQ截图20140820094128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92944"/>
            <a:ext cx="4573588" cy="445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云形标注 4"/>
          <p:cNvSpPr/>
          <p:nvPr/>
        </p:nvSpPr>
        <p:spPr bwMode="auto">
          <a:xfrm>
            <a:off x="3429000" y="685800"/>
            <a:ext cx="2743200" cy="914400"/>
          </a:xfrm>
          <a:prstGeom prst="cloudCallout">
            <a:avLst>
              <a:gd name="adj1" fmla="val -29164"/>
              <a:gd name="adj2" fmla="val 110519"/>
            </a:avLst>
          </a:prstGeo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Ok!</a:t>
            </a:r>
            <a:endParaRPr lang="zh-CN" altLang="en-US" sz="3600" b="1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5123" name="Picture 3" descr="C:\Users\Administrator\Desktop\QQ截图2014072223330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328582">
            <a:off x="6481644" y="969429"/>
            <a:ext cx="1708093" cy="1839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7" name="TextBox 6"/>
          <p:cNvSpPr txBox="1">
            <a:spLocks noChangeArrowheads="1"/>
          </p:cNvSpPr>
          <p:nvPr/>
        </p:nvSpPr>
        <p:spPr bwMode="auto">
          <a:xfrm>
            <a:off x="381003" y="171451"/>
            <a:ext cx="31341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i="1"/>
              <a:t>Look and say</a:t>
            </a:r>
            <a:endParaRPr lang="zh-CN" altLang="en-US" sz="3600" b="1" i="1"/>
          </a:p>
        </p:txBody>
      </p:sp>
      <p:pic>
        <p:nvPicPr>
          <p:cNvPr id="15368" name="Picture 10" descr="C:\Users\zhencheng\Desktop\QQ截图20140820095336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315654">
            <a:off x="5724528" y="2976562"/>
            <a:ext cx="2536825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WordArt 4"/>
          <p:cNvSpPr>
            <a:spLocks noChangeArrowheads="1" noChangeShapeType="1" noTextEdit="1"/>
          </p:cNvSpPr>
          <p:nvPr/>
        </p:nvSpPr>
        <p:spPr bwMode="auto">
          <a:xfrm>
            <a:off x="533400" y="514351"/>
            <a:ext cx="4826000" cy="56197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zh-CN" sz="3600" b="1" kern="10" dirty="0">
                <a:ln w="12700">
                  <a:noFill/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/>
              </a:rPr>
              <a:t>group work </a:t>
            </a:r>
            <a:r>
              <a:rPr lang="zh-CN" altLang="en-US" sz="3600" b="1" kern="10" dirty="0">
                <a:ln w="12700">
                  <a:noFill/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/>
              </a:rPr>
              <a:t>小组合作</a:t>
            </a: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533400" y="1276350"/>
            <a:ext cx="801213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四人小组为单位进行情景剧表演，可以选择</a:t>
            </a:r>
          </a:p>
          <a:p>
            <a:pPr eaLnBrk="1" hangingPunct="1"/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表演课本，也可以自己进行创编。</a:t>
            </a:r>
          </a:p>
          <a:p>
            <a:pPr eaLnBrk="1" hangingPunct="1"/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要求： 声音洪亮</a:t>
            </a:r>
          </a:p>
          <a:p>
            <a:pPr eaLnBrk="1" hangingPunct="1"/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自信大方</a:t>
            </a:r>
          </a:p>
          <a:p>
            <a:pPr eaLnBrk="1" hangingPunct="1"/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富有创意</a:t>
            </a:r>
          </a:p>
          <a:p>
            <a:pPr eaLnBrk="1" hangingPunct="1"/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语音语调优美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381003" y="171451"/>
            <a:ext cx="26385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i="1" dirty="0"/>
              <a:t>Let’s learn!</a:t>
            </a:r>
            <a:endParaRPr lang="zh-CN" altLang="en-US" sz="3600" b="1" i="1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3400" y="971551"/>
            <a:ext cx="802005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AutoNum type="arabicParenR"/>
            </a:pPr>
            <a:r>
              <a:rPr lang="en-US" altLang="zh-CN" sz="2800" dirty="0">
                <a:latin typeface="Comic Sans MS" panose="030F0702030302020204" pitchFamily="66" charset="0"/>
              </a:rPr>
              <a:t>This is _________  speaking.</a:t>
            </a:r>
          </a:p>
          <a:p>
            <a:pPr eaLnBrk="1" hangingPunct="1">
              <a:lnSpc>
                <a:spcPct val="150000"/>
              </a:lnSpc>
              <a:buFontTx/>
              <a:buAutoNum type="arabicParenR"/>
            </a:pPr>
            <a:r>
              <a:rPr lang="en-US" altLang="zh-CN" sz="2800" dirty="0">
                <a:latin typeface="Comic Sans MS" panose="030F0702030302020204" pitchFamily="66" charset="0"/>
              </a:rPr>
              <a:t>May I speak to ___________?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latin typeface="Comic Sans MS" panose="030F0702030302020204" pitchFamily="66" charset="0"/>
              </a:rPr>
              <a:t>      Hold on, please.</a:t>
            </a:r>
          </a:p>
          <a:p>
            <a:pPr eaLnBrk="1" hangingPunct="1">
              <a:lnSpc>
                <a:spcPct val="150000"/>
              </a:lnSpc>
              <a:buFontTx/>
              <a:buAutoNum type="arabicParenR" startAt="3"/>
            </a:pPr>
            <a:r>
              <a:rPr lang="en-US" altLang="zh-CN" sz="2800" dirty="0">
                <a:latin typeface="Comic Sans MS" panose="030F0702030302020204" pitchFamily="66" charset="0"/>
              </a:rPr>
              <a:t>_____we go to the library?</a:t>
            </a:r>
          </a:p>
          <a:p>
            <a:pPr eaLnBrk="1" hangingPunct="1">
              <a:lnSpc>
                <a:spcPct val="150000"/>
              </a:lnSpc>
              <a:buFontTx/>
              <a:buAutoNum type="arabicParenR" startAt="3"/>
            </a:pPr>
            <a:r>
              <a:rPr lang="en-US" altLang="zh-CN" sz="2800" dirty="0">
                <a:latin typeface="Comic Sans MS" panose="030F0702030302020204" pitchFamily="66" charset="0"/>
              </a:rPr>
              <a:t>Let’s go to the park.</a:t>
            </a:r>
          </a:p>
          <a:p>
            <a:pPr eaLnBrk="1" hangingPunct="1">
              <a:lnSpc>
                <a:spcPct val="150000"/>
              </a:lnSpc>
              <a:buFontTx/>
              <a:buAutoNum type="arabicParenR" startAt="3"/>
            </a:pPr>
            <a:r>
              <a:rPr lang="en-US" altLang="zh-CN" sz="2800" dirty="0">
                <a:latin typeface="Comic Sans MS" panose="030F0702030302020204" pitchFamily="66" charset="0"/>
              </a:rPr>
              <a:t>Let’s do some training tomorrow.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438400" y="1028701"/>
            <a:ext cx="2590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i="1">
                <a:solidFill>
                  <a:srgbClr val="FF0000"/>
                </a:solidFill>
              </a:rPr>
              <a:t>Jenny</a:t>
            </a:r>
            <a:endParaRPr lang="zh-CN" altLang="en-US" sz="3600" b="1" i="1">
              <a:solidFill>
                <a:srgbClr val="FF0000"/>
              </a:solidFill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286000" y="1028701"/>
            <a:ext cx="2590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i="1">
                <a:solidFill>
                  <a:srgbClr val="7030A0"/>
                </a:solidFill>
              </a:rPr>
              <a:t>Li Ming</a:t>
            </a:r>
            <a:endParaRPr lang="zh-CN" altLang="en-US" sz="3600" b="1" i="1">
              <a:solidFill>
                <a:srgbClr val="7030A0"/>
              </a:solidFill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133600" y="1028701"/>
            <a:ext cx="3429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i="1">
                <a:solidFill>
                  <a:srgbClr val="FF66FF"/>
                </a:solidFill>
              </a:rPr>
              <a:t>Wang Hong</a:t>
            </a:r>
            <a:endParaRPr lang="zh-CN" altLang="en-US" sz="3200" b="1" i="1">
              <a:solidFill>
                <a:srgbClr val="FF66FF"/>
              </a:solidFill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2209800" y="1028701"/>
            <a:ext cx="3429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i="1">
                <a:solidFill>
                  <a:srgbClr val="FFFF00"/>
                </a:solidFill>
              </a:rPr>
              <a:t>Guo Yang</a:t>
            </a:r>
            <a:endParaRPr lang="zh-CN" altLang="en-US" sz="3200" b="1" i="1">
              <a:solidFill>
                <a:srgbClr val="FFFF00"/>
              </a:solidFill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4191000" y="1543051"/>
            <a:ext cx="2590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i="1">
                <a:solidFill>
                  <a:srgbClr val="FF0000"/>
                </a:solidFill>
              </a:rPr>
              <a:t>Jenny</a:t>
            </a:r>
            <a:endParaRPr lang="zh-CN" altLang="en-US" sz="3600" b="1" i="1">
              <a:solidFill>
                <a:srgbClr val="FF0000"/>
              </a:solidFill>
            </a:endParaRP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3962400" y="1543051"/>
            <a:ext cx="2590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i="1">
                <a:solidFill>
                  <a:srgbClr val="7030A0"/>
                </a:solidFill>
              </a:rPr>
              <a:t>Li Ming</a:t>
            </a:r>
            <a:endParaRPr lang="zh-CN" altLang="en-US" sz="3600" b="1" i="1">
              <a:solidFill>
                <a:srgbClr val="7030A0"/>
              </a:solidFill>
            </a:endParaRP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3810000" y="1600201"/>
            <a:ext cx="3429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i="1">
                <a:solidFill>
                  <a:srgbClr val="FF66FF"/>
                </a:solidFill>
              </a:rPr>
              <a:t>Wang Hong</a:t>
            </a:r>
            <a:endParaRPr lang="zh-CN" altLang="en-US" sz="3200" b="1" i="1">
              <a:solidFill>
                <a:srgbClr val="FF66FF"/>
              </a:solidFill>
            </a:endParaRPr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4038600" y="1600201"/>
            <a:ext cx="3429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i="1" dirty="0" err="1">
                <a:solidFill>
                  <a:srgbClr val="FFFF00"/>
                </a:solidFill>
              </a:rPr>
              <a:t>Guo</a:t>
            </a:r>
            <a:r>
              <a:rPr lang="en-US" altLang="zh-CN" sz="3200" b="1" i="1" dirty="0">
                <a:solidFill>
                  <a:srgbClr val="FFFF00"/>
                </a:solidFill>
              </a:rPr>
              <a:t> Yang</a:t>
            </a:r>
            <a:endParaRPr lang="zh-CN" altLang="en-US" sz="3200" b="1" i="1" dirty="0">
              <a:solidFill>
                <a:srgbClr val="FFFF00"/>
              </a:solidFill>
            </a:endParaRP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952500" y="2800351"/>
            <a:ext cx="3429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i="1" dirty="0">
                <a:solidFill>
                  <a:schemeClr val="tx1">
                    <a:lumMod val="75000"/>
                  </a:schemeClr>
                </a:solidFill>
              </a:rPr>
              <a:t>Shall</a:t>
            </a:r>
            <a:endParaRPr lang="zh-CN" altLang="en-US" sz="3200" b="1" i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7" grpId="0"/>
      <p:bldP spid="7" grpId="1"/>
      <p:bldP spid="9" grpId="0"/>
      <p:bldP spid="9" grpId="1"/>
      <p:bldP spid="11" grpId="0"/>
      <p:bldP spid="13" grpId="0"/>
      <p:bldP spid="13" grpId="1"/>
      <p:bldP spid="14" grpId="0"/>
      <p:bldP spid="14" grpId="1"/>
      <p:bldP spid="15" grpId="0"/>
      <p:bldP spid="15" grpId="1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00050"/>
            <a:ext cx="8229600" cy="857250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FF0000"/>
                </a:solidFill>
                <a:ea typeface="宋体" panose="02010600030101010101" pitchFamily="2" charset="-122"/>
              </a:rPr>
              <a:t>Homework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38350"/>
            <a:ext cx="8686800" cy="838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4400" dirty="0" smtClean="0">
                <a:ea typeface="宋体" panose="02010600030101010101" pitchFamily="2" charset="-122"/>
              </a:rPr>
              <a:t>Make a calling with your friends.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1059656"/>
            <a:ext cx="6400800" cy="914400"/>
          </a:xfrm>
        </p:spPr>
        <p:txBody>
          <a:bodyPr/>
          <a:lstStyle/>
          <a:p>
            <a:pPr>
              <a:defRPr/>
            </a:pPr>
            <a:r>
              <a:rPr lang="en-US" altLang="zh-CN" sz="320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/>
            </a:r>
            <a:br>
              <a:rPr lang="en-US" altLang="zh-CN" sz="320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</a:br>
            <a:r>
              <a:rPr lang="en-US" altLang="zh-CN" sz="320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/>
            </a:r>
            <a:br>
              <a:rPr lang="en-US" altLang="zh-CN" sz="320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</a:br>
            <a:r>
              <a:rPr lang="en-US" altLang="zh-CN" sz="320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/>
            </a:r>
            <a:br>
              <a:rPr lang="en-US" altLang="zh-CN" sz="320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</a:br>
            <a:r>
              <a:rPr lang="en-US" altLang="zh-CN" sz="320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/>
            </a:r>
            <a:br>
              <a:rPr lang="en-US" altLang="zh-CN" sz="320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</a:br>
            <a:r>
              <a:rPr lang="en-US" altLang="zh-CN" sz="320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/>
            </a:r>
            <a:br>
              <a:rPr lang="en-US" altLang="zh-CN" sz="320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</a:br>
            <a:r>
              <a:rPr lang="en-US" altLang="zh-CN" sz="320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/>
            </a:r>
            <a:br>
              <a:rPr lang="en-US" altLang="zh-CN" sz="320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</a:br>
            <a:r>
              <a:rPr lang="en-US" altLang="zh-CN" sz="320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/>
            </a:r>
            <a:br>
              <a:rPr lang="en-US" altLang="zh-CN" sz="320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</a:br>
            <a:r>
              <a:rPr lang="en-US" altLang="zh-CN" sz="320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/>
            </a:r>
            <a:br>
              <a:rPr lang="en-US" altLang="zh-CN" sz="320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</a:br>
            <a:r>
              <a:rPr lang="en-US" altLang="zh-CN" sz="320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/>
            </a:r>
            <a:br>
              <a:rPr lang="en-US" altLang="zh-CN" sz="320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</a:br>
            <a:endParaRPr lang="en-US" altLang="zh-CN" sz="320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143001"/>
            <a:ext cx="6516688" cy="2862263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altLang="zh-CN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A: Hello! This is …speaking. May I speak to…?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zh-CN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zh-CN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B: Hold on, please.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zh-CN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…is calling.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zh-CN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zh-CN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B: This is …Speaking.</a:t>
            </a:r>
            <a:endParaRPr lang="en-US" altLang="zh-CN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zh-CN" sz="9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 </a:t>
            </a:r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838200" y="342901"/>
            <a:ext cx="25010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i="1" dirty="0"/>
              <a:t>重点句型：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C:\Users\zhencheng\Desktop\QQ截图20140820095336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3" y="1314451"/>
            <a:ext cx="48672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381003" y="171451"/>
            <a:ext cx="26385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i="1" dirty="0"/>
              <a:t>Let’s learn!</a:t>
            </a:r>
            <a:endParaRPr lang="zh-CN" altLang="en-US" sz="3600" b="1" i="1" dirty="0"/>
          </a:p>
        </p:txBody>
      </p:sp>
      <p:sp>
        <p:nvSpPr>
          <p:cNvPr id="3077" name="云形标注 5"/>
          <p:cNvSpPr>
            <a:spLocks noChangeArrowheads="1"/>
          </p:cNvSpPr>
          <p:nvPr/>
        </p:nvSpPr>
        <p:spPr bwMode="auto">
          <a:xfrm>
            <a:off x="4876800" y="400050"/>
            <a:ext cx="4267200" cy="1371600"/>
          </a:xfrm>
          <a:prstGeom prst="cloudCallout">
            <a:avLst>
              <a:gd name="adj1" fmla="val -41653"/>
              <a:gd name="adj2" fmla="val 112778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algn="ctr" eaLnBrk="0" hangingPunct="0"/>
            <a:r>
              <a:rPr lang="en-US" altLang="zh-CN" sz="2800" b="1" dirty="0">
                <a:solidFill>
                  <a:schemeClr val="tx2"/>
                </a:solidFill>
                <a:latin typeface="Comic Sans MS" panose="030F0702030302020204" pitchFamily="66" charset="0"/>
              </a:rPr>
              <a:t>Hello! This is Jenny speaking. </a:t>
            </a:r>
            <a:endParaRPr lang="zh-CN" altLang="en-US" sz="28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381003" y="171451"/>
            <a:ext cx="26385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i="1"/>
              <a:t>Let’s learn!</a:t>
            </a:r>
            <a:endParaRPr lang="zh-CN" altLang="en-US" sz="3600" b="1" i="1"/>
          </a:p>
        </p:txBody>
      </p:sp>
      <p:sp>
        <p:nvSpPr>
          <p:cNvPr id="6" name="云形标注 5"/>
          <p:cNvSpPr/>
          <p:nvPr/>
        </p:nvSpPr>
        <p:spPr bwMode="auto">
          <a:xfrm>
            <a:off x="609600" y="628650"/>
            <a:ext cx="4267200" cy="1371600"/>
          </a:xfrm>
          <a:prstGeom prst="cloudCallout">
            <a:avLst>
              <a:gd name="adj1" fmla="val 42814"/>
              <a:gd name="adj2" fmla="val 83943"/>
            </a:avLst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altLang="zh-CN" sz="2800" b="1" dirty="0">
                <a:solidFill>
                  <a:schemeClr val="tx2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Hello! This is Li Ming speaking. </a:t>
            </a:r>
            <a:endParaRPr lang="zh-CN" altLang="en-US" sz="2800" b="1" dirty="0">
              <a:solidFill>
                <a:schemeClr val="tx2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4105" name="Picture 9" descr="C:\Users\zhencheng\Desktop\QQ截图2014082009404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600200"/>
            <a:ext cx="4203148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C:\Users\zhencheng\Desktop\QQ截图2014082009474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971550"/>
            <a:ext cx="5595938" cy="404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381003" y="171451"/>
            <a:ext cx="26385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i="1"/>
              <a:t>Let’s learn!</a:t>
            </a:r>
            <a:endParaRPr lang="zh-CN" altLang="en-US" sz="3600" b="1" i="1"/>
          </a:p>
        </p:txBody>
      </p:sp>
      <p:sp>
        <p:nvSpPr>
          <p:cNvPr id="5125" name="椭圆形标注 5"/>
          <p:cNvSpPr>
            <a:spLocks noChangeArrowheads="1"/>
          </p:cNvSpPr>
          <p:nvPr/>
        </p:nvSpPr>
        <p:spPr bwMode="auto">
          <a:xfrm>
            <a:off x="4953000" y="342900"/>
            <a:ext cx="4191000" cy="1143000"/>
          </a:xfrm>
          <a:prstGeom prst="wedgeEllipseCallout">
            <a:avLst>
              <a:gd name="adj1" fmla="val -60014"/>
              <a:gd name="adj2" fmla="val 75000"/>
            </a:avLst>
          </a:prstGeom>
          <a:solidFill>
            <a:srgbClr val="EFAFCF">
              <a:alpha val="54117"/>
            </a:srgbClr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eaLnBrk="0" hangingPunct="0"/>
            <a:r>
              <a:rPr lang="en-US" altLang="zh-CN" sz="2800" b="1" dirty="0">
                <a:solidFill>
                  <a:schemeClr val="tx2"/>
                </a:solidFill>
                <a:latin typeface="Comic Sans MS" panose="030F0702030302020204" pitchFamily="66" charset="0"/>
              </a:rPr>
              <a:t>This is Wang Hong speaking.</a:t>
            </a:r>
            <a:endParaRPr lang="zh-CN" altLang="en-US" sz="28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6" name="图片 7" descr="QQ截图20140722224326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3038476"/>
            <a:ext cx="36766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381003" y="171451"/>
            <a:ext cx="26385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i="1"/>
              <a:t>Let’s learn!</a:t>
            </a:r>
            <a:endParaRPr lang="zh-CN" altLang="en-US" sz="3600" b="1" i="1"/>
          </a:p>
        </p:txBody>
      </p:sp>
      <p:sp>
        <p:nvSpPr>
          <p:cNvPr id="6" name="云形标注 5"/>
          <p:cNvSpPr>
            <a:spLocks noChangeArrowheads="1"/>
          </p:cNvSpPr>
          <p:nvPr/>
        </p:nvSpPr>
        <p:spPr bwMode="auto">
          <a:xfrm>
            <a:off x="4648200" y="228600"/>
            <a:ext cx="4267200" cy="1371600"/>
          </a:xfrm>
          <a:prstGeom prst="cloudCallout">
            <a:avLst>
              <a:gd name="adj1" fmla="val -34495"/>
              <a:gd name="adj2" fmla="val 109435"/>
            </a:avLst>
          </a:prstGeom>
          <a:solidFill>
            <a:srgbClr val="EFAFCF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algn="ctr" eaLnBrk="0" hangingPunct="0"/>
            <a:r>
              <a:rPr lang="en-US" altLang="zh-CN" sz="2800" b="1" dirty="0">
                <a:solidFill>
                  <a:schemeClr val="tx2"/>
                </a:solidFill>
                <a:latin typeface="Comic Sans MS" panose="030F0702030302020204" pitchFamily="66" charset="0"/>
              </a:rPr>
              <a:t>Hello! This is </a:t>
            </a:r>
            <a:r>
              <a:rPr lang="en-US" altLang="zh-CN" sz="2800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Guo</a:t>
            </a:r>
            <a:r>
              <a:rPr lang="en-US" altLang="zh-CN" sz="2800" b="1" dirty="0">
                <a:solidFill>
                  <a:schemeClr val="tx2"/>
                </a:solidFill>
                <a:latin typeface="Comic Sans MS" panose="030F0702030302020204" pitchFamily="66" charset="0"/>
              </a:rPr>
              <a:t> Yang speaking. </a:t>
            </a:r>
            <a:endParaRPr lang="zh-CN" altLang="en-US" sz="28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2" name="Picture 8" descr="C:\Users\zhencheng\Desktop\QQ截图2014082009411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3" y="742950"/>
            <a:ext cx="3952875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4"/>
          <p:cNvSpPr txBox="1">
            <a:spLocks noChangeArrowheads="1"/>
          </p:cNvSpPr>
          <p:nvPr/>
        </p:nvSpPr>
        <p:spPr bwMode="auto">
          <a:xfrm>
            <a:off x="381003" y="171451"/>
            <a:ext cx="31341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i="1"/>
              <a:t>Look and say</a:t>
            </a:r>
            <a:endParaRPr lang="zh-CN" altLang="en-US" sz="3600" b="1" i="1"/>
          </a:p>
        </p:txBody>
      </p:sp>
      <p:sp>
        <p:nvSpPr>
          <p:cNvPr id="8" name="云形标注 7"/>
          <p:cNvSpPr>
            <a:spLocks noChangeArrowheads="1"/>
          </p:cNvSpPr>
          <p:nvPr/>
        </p:nvSpPr>
        <p:spPr bwMode="auto">
          <a:xfrm>
            <a:off x="990600" y="3143250"/>
            <a:ext cx="3657600" cy="1143000"/>
          </a:xfrm>
          <a:prstGeom prst="cloudCallout">
            <a:avLst>
              <a:gd name="adj1" fmla="val 74977"/>
              <a:gd name="adj2" fmla="val -5667"/>
            </a:avLst>
          </a:prstGeom>
          <a:noFill/>
          <a:ln w="952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r>
              <a:rPr lang="en-US" altLang="zh-CN" sz="2800" b="1">
                <a:solidFill>
                  <a:srgbClr val="7030A0"/>
                </a:solidFill>
                <a:latin typeface="Comic Sans MS" panose="030F0702030302020204" pitchFamily="66" charset="0"/>
              </a:rPr>
              <a:t>Hold on, please.</a:t>
            </a:r>
            <a:endParaRPr lang="zh-CN" altLang="en-US" sz="2800" b="1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218" name="Picture 2" descr="C:\Users\Administrator\Desktop\QQ截图2014072223232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0" y="971550"/>
            <a:ext cx="3407952" cy="16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云形标注 5"/>
          <p:cNvSpPr>
            <a:spLocks noChangeArrowheads="1"/>
          </p:cNvSpPr>
          <p:nvPr/>
        </p:nvSpPr>
        <p:spPr bwMode="auto">
          <a:xfrm>
            <a:off x="3886200" y="342900"/>
            <a:ext cx="4876800" cy="1485900"/>
          </a:xfrm>
          <a:prstGeom prst="cloudCallout">
            <a:avLst>
              <a:gd name="adj1" fmla="val -52671"/>
              <a:gd name="adj2" fmla="val 66296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algn="ctr" eaLnBrk="0" hangingPunct="0"/>
            <a:r>
              <a:rPr lang="en-US" altLang="zh-CN" sz="2800" b="1" dirty="0">
                <a:solidFill>
                  <a:srgbClr val="FFFF00"/>
                </a:solidFill>
                <a:latin typeface="Comic Sans MS" panose="030F0702030302020204" pitchFamily="66" charset="0"/>
              </a:rPr>
              <a:t>Hello! May I speak to Jenny?</a:t>
            </a:r>
            <a:endParaRPr lang="zh-CN" altLang="en-US" sz="28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198" name="Picture 10" descr="C:\Users\zhencheng\Desktop\QQ截图20140820094735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10200" y="1995488"/>
            <a:ext cx="3581400" cy="314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381003" y="171451"/>
            <a:ext cx="31341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i="1"/>
              <a:t>Look and say</a:t>
            </a:r>
            <a:endParaRPr lang="zh-CN" altLang="en-US" sz="3600" b="1" i="1"/>
          </a:p>
        </p:txBody>
      </p:sp>
      <p:sp>
        <p:nvSpPr>
          <p:cNvPr id="6" name="云形标注 5"/>
          <p:cNvSpPr>
            <a:spLocks noChangeArrowheads="1"/>
          </p:cNvSpPr>
          <p:nvPr/>
        </p:nvSpPr>
        <p:spPr bwMode="auto">
          <a:xfrm>
            <a:off x="381000" y="800100"/>
            <a:ext cx="4876800" cy="1200150"/>
          </a:xfrm>
          <a:prstGeom prst="cloudCallout">
            <a:avLst>
              <a:gd name="adj1" fmla="val 52329"/>
              <a:gd name="adj2" fmla="val 41806"/>
            </a:avLst>
          </a:prstGeom>
          <a:solidFill>
            <a:srgbClr val="FF66FF">
              <a:alpha val="54117"/>
            </a:srgbClr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algn="ctr" eaLnBrk="0" hangingPunct="0"/>
            <a:r>
              <a:rPr lang="en-US" altLang="zh-CN" sz="2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Hello! May I speak to Wang Hong?</a:t>
            </a:r>
            <a:endParaRPr lang="zh-CN" altLang="en-US" sz="2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200" name="Picture 8" descr="C:\Users\zhencheng\Desktop\QQ截图2014082009434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203" y="2343152"/>
            <a:ext cx="4075469" cy="2652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云形标注 7"/>
          <p:cNvSpPr>
            <a:spLocks noChangeArrowheads="1"/>
          </p:cNvSpPr>
          <p:nvPr/>
        </p:nvSpPr>
        <p:spPr bwMode="auto">
          <a:xfrm>
            <a:off x="4495800" y="2686050"/>
            <a:ext cx="3657600" cy="1143000"/>
          </a:xfrm>
          <a:prstGeom prst="cloudCallout">
            <a:avLst>
              <a:gd name="adj1" fmla="val -48595"/>
              <a:gd name="adj2" fmla="val 73190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altLang="zh-CN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Hold on, please.</a:t>
            </a:r>
            <a:endParaRPr lang="zh-CN" altLang="en-US" sz="2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201" name="Picture 9" descr="C:\Users\zhencheng\Desktop\QQ截图20140820094255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10200" y="282790"/>
            <a:ext cx="3733800" cy="24192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C:\Users\zhencheng\Desktop\QQ截图2014082009433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46666" y="2457450"/>
            <a:ext cx="4097337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C:\Users\zhencheng\Desktop\QQ截图2014082009402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403" y="971551"/>
            <a:ext cx="3990975" cy="24860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381003" y="171451"/>
            <a:ext cx="31341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i="1"/>
              <a:t>Look and say</a:t>
            </a:r>
            <a:endParaRPr lang="zh-CN" altLang="en-US" sz="3600" b="1" i="1"/>
          </a:p>
        </p:txBody>
      </p:sp>
      <p:sp>
        <p:nvSpPr>
          <p:cNvPr id="6" name="云形标注 5"/>
          <p:cNvSpPr>
            <a:spLocks noChangeArrowheads="1"/>
          </p:cNvSpPr>
          <p:nvPr/>
        </p:nvSpPr>
        <p:spPr bwMode="auto">
          <a:xfrm>
            <a:off x="3886200" y="342900"/>
            <a:ext cx="4876800" cy="1200150"/>
          </a:xfrm>
          <a:prstGeom prst="cloudCallout">
            <a:avLst>
              <a:gd name="adj1" fmla="val -52671"/>
              <a:gd name="adj2" fmla="val 66296"/>
            </a:avLst>
          </a:prstGeom>
          <a:gradFill rotWithShape="1">
            <a:gsLst>
              <a:gs pos="0">
                <a:srgbClr val="8FDEA0"/>
              </a:gs>
              <a:gs pos="50000">
                <a:srgbClr val="BCE9C5"/>
              </a:gs>
              <a:gs pos="100000">
                <a:srgbClr val="DFF3E3"/>
              </a:gs>
            </a:gsLst>
            <a:lin ang="13500000" scaled="1"/>
          </a:gra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algn="ctr" eaLnBrk="0" hangingPunct="0"/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</a:rPr>
              <a:t>Hello! May I speak to Guo Yang?</a:t>
            </a:r>
            <a:endParaRPr lang="zh-CN" altLang="en-US" sz="28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云形标注 7"/>
          <p:cNvSpPr>
            <a:spLocks noChangeArrowheads="1"/>
          </p:cNvSpPr>
          <p:nvPr/>
        </p:nvSpPr>
        <p:spPr bwMode="auto">
          <a:xfrm>
            <a:off x="838200" y="3714750"/>
            <a:ext cx="3657600" cy="1143000"/>
          </a:xfrm>
          <a:prstGeom prst="cloudCallout">
            <a:avLst>
              <a:gd name="adj1" fmla="val 74977"/>
              <a:gd name="adj2" fmla="val -5667"/>
            </a:avLst>
          </a:prstGeom>
          <a:noFill/>
          <a:ln w="57150" algn="ctr">
            <a:solidFill>
              <a:srgbClr val="FF0066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r>
              <a:rPr lang="en-US" altLang="zh-CN" sz="2800" b="1">
                <a:solidFill>
                  <a:srgbClr val="7030A0"/>
                </a:solidFill>
                <a:latin typeface="Comic Sans MS" panose="030F0702030302020204" pitchFamily="66" charset="0"/>
              </a:rPr>
              <a:t>Hold on, please.</a:t>
            </a:r>
            <a:endParaRPr lang="zh-CN" altLang="en-US" sz="2800" b="1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主题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</Words>
  <Application>Microsoft Office PowerPoint</Application>
  <PresentationFormat>全屏显示(16:9)</PresentationFormat>
  <Paragraphs>84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宋体</vt:lpstr>
      <vt:lpstr>微软雅黑</vt:lpstr>
      <vt:lpstr>Arial</vt:lpstr>
      <vt:lpstr>Calibri</vt:lpstr>
      <vt:lpstr>Comic Sans MS</vt:lpstr>
      <vt:lpstr>Times New Roman</vt:lpstr>
      <vt:lpstr>Wingdings</vt:lpstr>
      <vt:lpstr>WWW.2PPT.COM
</vt:lpstr>
      <vt:lpstr>PowerPoint 演示文稿</vt:lpstr>
      <vt:lpstr>      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2014-07-22T05:41:00Z</dcterms:created>
  <dcterms:modified xsi:type="dcterms:W3CDTF">2023-01-16T22:22:30Z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08F0F7AE35154072A8840C9B66779776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