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9" r:id="rId2"/>
    <p:sldId id="260" r:id="rId3"/>
    <p:sldId id="262" r:id="rId4"/>
    <p:sldId id="263" r:id="rId5"/>
    <p:sldId id="264" r:id="rId6"/>
    <p:sldId id="304" r:id="rId7"/>
    <p:sldId id="306" r:id="rId8"/>
    <p:sldId id="265" r:id="rId9"/>
    <p:sldId id="325" r:id="rId10"/>
    <p:sldId id="308" r:id="rId11"/>
    <p:sldId id="270" r:id="rId12"/>
    <p:sldId id="319" r:id="rId13"/>
    <p:sldId id="323" r:id="rId14"/>
    <p:sldId id="273" r:id="rId15"/>
    <p:sldId id="271" r:id="rId16"/>
    <p:sldId id="275" r:id="rId17"/>
    <p:sldId id="326" r:id="rId18"/>
    <p:sldId id="276" r:id="rId19"/>
    <p:sldId id="327" r:id="rId20"/>
    <p:sldId id="328" r:id="rId21"/>
    <p:sldId id="298" r:id="rId22"/>
    <p:sldId id="299" r:id="rId23"/>
    <p:sldId id="322" r:id="rId2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AEE2-4069-42D9-9547-E4103F8A941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D5812-B81E-49ED-BC88-5180A8F925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525941" y="1923186"/>
            <a:ext cx="8111159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66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551307" y="192924"/>
            <a:ext cx="5286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Unit 7 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Work  for  Peace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00691" y="50875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9137" y="124458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5"/>
            <a:ext cx="7899888" cy="3346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2017·</a:t>
            </a:r>
            <a:r>
              <a:rPr lang="zh-CN" altLang="en-US" sz="2400" b="1" dirty="0" smtClean="0"/>
              <a:t>达州  </a:t>
            </a:r>
            <a:r>
              <a:rPr lang="en-US" altLang="en-US" sz="2400" b="1" dirty="0" smtClean="0"/>
              <a:t>—Do you prefer ________basketball with me?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—No, I'd rather ________ at home and watch TV.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play; stay 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play; to stay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play; to stay 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play; stay</a:t>
            </a:r>
            <a:endParaRPr lang="zh-CN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13072" y="199377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3411" y="115667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24467" y="102375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3804" y="1649738"/>
            <a:ext cx="8360229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 </a:t>
            </a:r>
            <a:r>
              <a:rPr lang="zh-CN" altLang="en-US" sz="2800" b="1" dirty="0" smtClean="0"/>
              <a:t> </a:t>
            </a:r>
            <a:r>
              <a:rPr lang="en-US" altLang="zh-CN" sz="2800" b="1" dirty="0" smtClean="0"/>
              <a:t>Did you ever have a fight with a good friend?</a:t>
            </a:r>
            <a:endParaRPr lang="zh-CN" altLang="en-US" sz="2800" b="1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你曾经和好朋友打过架吗？ 　</a:t>
            </a:r>
          </a:p>
        </p:txBody>
      </p:sp>
      <p:sp>
        <p:nvSpPr>
          <p:cNvPr id="6" name="矩形 5"/>
          <p:cNvSpPr/>
          <p:nvPr/>
        </p:nvSpPr>
        <p:spPr>
          <a:xfrm>
            <a:off x="636102" y="3182587"/>
            <a:ext cx="8220075" cy="113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/>
              <a:t>fight </a:t>
            </a:r>
            <a:r>
              <a:rPr lang="zh-CN" altLang="en-US" sz="2400" b="1" dirty="0" smtClean="0"/>
              <a:t>既可用作名词，也可用作动词，常用短语：</a:t>
            </a:r>
            <a:r>
              <a:rPr lang="en-US" altLang="zh-CN" sz="2400" b="1" dirty="0" smtClean="0"/>
              <a:t>have a fight with sb.</a:t>
            </a:r>
            <a:r>
              <a:rPr lang="zh-CN" altLang="en-US" sz="2400" b="1" dirty="0" smtClean="0"/>
              <a:t>＝</a:t>
            </a:r>
            <a:r>
              <a:rPr lang="en-US" altLang="zh-CN" sz="2400" b="1" dirty="0" smtClean="0"/>
              <a:t>fight sb. </a:t>
            </a:r>
            <a:r>
              <a:rPr lang="zh-CN" altLang="en-US" sz="2400" b="1" dirty="0" smtClean="0"/>
              <a:t>和某人打架。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78716" y="1041272"/>
            <a:ext cx="8312834" cy="656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</a:t>
            </a:r>
            <a:r>
              <a:rPr lang="en-US" altLang="en-US" sz="28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fight for, fight against, fight with</a:t>
            </a:r>
            <a:r>
              <a:rPr lang="zh-CN" altLang="en-US" sz="28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en-US" sz="2800" b="1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fight over</a:t>
            </a:r>
            <a:endParaRPr lang="zh-CN" altLang="en-US" sz="2800" b="1" dirty="0" smtClean="0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86622" y="1973098"/>
          <a:ext cx="7771573" cy="4106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9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65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fight for 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后接抽象名词，意为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为事业、自由、真理、权利等而斗争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战斗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65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fight against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后接名词，意为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同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做斗争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65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fight with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后只接表示人和国家的名词，表示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与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一起对抗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65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fight over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而争吵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争斗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9076" y="124458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763" y="1881555"/>
            <a:ext cx="82735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The Chinese people will fight________ the terrorism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________ the world's peace.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with; against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against; with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against; for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for; with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4877807" y="207648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746" y="1202166"/>
            <a:ext cx="83439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 </a:t>
            </a:r>
            <a:r>
              <a:rPr lang="zh-CN" altLang="en-US" sz="3200" dirty="0" smtClean="0"/>
              <a:t>　</a:t>
            </a:r>
            <a:r>
              <a:rPr lang="en-US" altLang="zh-CN" sz="3000" b="1" dirty="0" smtClean="0"/>
              <a:t>Steven and I were ready to beat each other!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我和史蒂文就要打起来了！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638" y="2657921"/>
            <a:ext cx="8506558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be ready to do </a:t>
            </a:r>
            <a:r>
              <a:rPr lang="en-US" altLang="zh-CN" sz="2800" b="1" dirty="0" err="1" smtClean="0"/>
              <a:t>sth</a:t>
            </a:r>
            <a:r>
              <a:rPr lang="en-US" altLang="zh-CN" sz="2800" b="1" dirty="0" smtClean="0"/>
              <a:t>.</a:t>
            </a:r>
            <a:r>
              <a:rPr lang="zh-CN" altLang="en-US" sz="2800" b="1" dirty="0" smtClean="0"/>
              <a:t>意为</a:t>
            </a:r>
            <a:r>
              <a:rPr lang="en-US" altLang="zh-CN" sz="2800" b="1" dirty="0" smtClean="0"/>
              <a:t>“</a:t>
            </a:r>
            <a:r>
              <a:rPr lang="zh-CN" altLang="en-US" sz="2800" b="1" dirty="0" smtClean="0"/>
              <a:t>准备好做某事</a:t>
            </a:r>
            <a:r>
              <a:rPr lang="en-US" altLang="zh-CN" sz="2800" b="1" dirty="0" smtClean="0"/>
              <a:t>”</a:t>
            </a:r>
            <a:r>
              <a:rPr lang="zh-CN" altLang="en-US" sz="2800" b="1" dirty="0" smtClean="0"/>
              <a:t>，相当于</a:t>
            </a:r>
            <a:r>
              <a:rPr lang="en-US" altLang="zh-CN" sz="2800" b="1" dirty="0" smtClean="0"/>
              <a:t>be ready for </a:t>
            </a:r>
            <a:r>
              <a:rPr lang="en-US" altLang="zh-CN" sz="2800" b="1" dirty="0" err="1" smtClean="0"/>
              <a:t>sth</a:t>
            </a:r>
            <a:r>
              <a:rPr lang="en-US" altLang="zh-CN" sz="2800" b="1" dirty="0" smtClean="0"/>
              <a:t>.</a:t>
            </a:r>
            <a:endParaRPr lang="zh-CN" altLang="en-US" sz="28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7113" y="4118421"/>
            <a:ext cx="8506558" cy="65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get ready for </a:t>
            </a:r>
            <a:r>
              <a:rPr lang="en-US" altLang="zh-CN" sz="2800" b="1" dirty="0" err="1" smtClean="0"/>
              <a:t>sth</a:t>
            </a:r>
            <a:r>
              <a:rPr lang="en-US" altLang="zh-CN" sz="2800" b="1" dirty="0" smtClean="0"/>
              <a:t>. </a:t>
            </a:r>
            <a:r>
              <a:rPr lang="zh-CN" altLang="en-US" sz="2800" b="1" dirty="0" smtClean="0"/>
              <a:t>意为</a:t>
            </a:r>
            <a:r>
              <a:rPr lang="en-US" altLang="zh-CN" sz="2800" b="1" dirty="0" smtClean="0"/>
              <a:t>“</a:t>
            </a:r>
            <a:r>
              <a:rPr lang="zh-CN" altLang="en-US" sz="2800" b="1" dirty="0" smtClean="0"/>
              <a:t>为某事做准备</a:t>
            </a:r>
            <a:r>
              <a:rPr lang="en-US" altLang="zh-CN" sz="2800" b="1" dirty="0" smtClean="0"/>
              <a:t>”</a:t>
            </a:r>
            <a:r>
              <a:rPr lang="zh-CN" altLang="en-US" sz="2800" b="1" dirty="0" smtClean="0"/>
              <a:t>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689" y="1496694"/>
            <a:ext cx="8196629" cy="279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2.(1)</a:t>
            </a:r>
            <a:r>
              <a:rPr lang="zh-CN" altLang="en-US" sz="2400" b="1" dirty="0" smtClean="0"/>
              <a:t>学生们正在为考试做准备。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The students ________ ________ ________ ________ the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exam.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(2)</a:t>
            </a:r>
            <a:r>
              <a:rPr lang="zh-CN" altLang="en-US" sz="2400" b="1" dirty="0" smtClean="0"/>
              <a:t>学生们为考试做好了准备。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The students________ ________ ________ the exam.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2913647" y="2097475"/>
            <a:ext cx="4804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are           getting        ready       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04289" y="3693210"/>
            <a:ext cx="3437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are           ready           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638175" y="-401954"/>
            <a:ext cx="4581525" cy="143116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5500" b="1" dirty="0" smtClean="0"/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98299" y="1155192"/>
            <a:ext cx="8442198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/>
              <a:t>Thanks to Jenny, everything is OK now.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多亏了詹妮，现在一切都好了。</a:t>
            </a:r>
            <a:endParaRPr lang="zh-CN" altLang="zh-CN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1160" y="2784456"/>
            <a:ext cx="8276492" cy="207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2400" b="1" dirty="0" smtClean="0"/>
              <a:t>thanks to </a:t>
            </a:r>
            <a:r>
              <a:rPr lang="zh-CN" altLang="en-US" sz="2400" b="1" dirty="0" smtClean="0"/>
              <a:t>意为 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多亏；由于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，相当于</a:t>
            </a:r>
            <a:r>
              <a:rPr lang="en-US" altLang="zh-CN" sz="2400" b="1" dirty="0" smtClean="0"/>
              <a:t>because of</a:t>
            </a:r>
            <a:r>
              <a:rPr lang="zh-CN" altLang="en-US" sz="2400" b="1" dirty="0" smtClean="0"/>
              <a:t>。其中，</a:t>
            </a:r>
            <a:r>
              <a:rPr lang="en-US" altLang="zh-CN" sz="2400" b="1" dirty="0" smtClean="0"/>
              <a:t>to</a:t>
            </a:r>
            <a:r>
              <a:rPr lang="zh-CN" altLang="en-US" sz="2400" b="1" dirty="0" smtClean="0"/>
              <a:t>为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词，后面只能接名词或动词的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形式。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  <p:sp>
        <p:nvSpPr>
          <p:cNvPr id="7" name="矩形 6"/>
          <p:cNvSpPr/>
          <p:nvPr/>
        </p:nvSpPr>
        <p:spPr>
          <a:xfrm>
            <a:off x="7067908" y="3362499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sz="2400" b="1" dirty="0" smtClean="0">
                <a:solidFill>
                  <a:srgbClr val="FF0000"/>
                </a:solidFill>
              </a:rPr>
              <a:t>­</a:t>
            </a:r>
            <a:r>
              <a:rPr lang="en-US" sz="2400" b="1" dirty="0" err="1" smtClean="0">
                <a:solidFill>
                  <a:srgbClr val="FF0000"/>
                </a:solidFill>
              </a:rPr>
              <a:t>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11537" y="3360788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638175" y="-401954"/>
            <a:ext cx="4581525" cy="143116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5500" b="1" dirty="0" smtClean="0"/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9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9833" y="1151792"/>
            <a:ext cx="8295542" cy="4982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2800" b="1" dirty="0" smtClean="0">
                <a:solidFill>
                  <a:srgbClr val="FFC000"/>
                </a:solidFill>
              </a:rPr>
              <a:t>辨析</a:t>
            </a:r>
            <a:r>
              <a:rPr lang="en-US" altLang="zh-CN" sz="28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2800" b="1" dirty="0" smtClean="0"/>
              <a:t>because of</a:t>
            </a:r>
            <a:r>
              <a:rPr lang="zh-CN" altLang="en-US" sz="2800" b="1" dirty="0" smtClean="0"/>
              <a:t>与</a:t>
            </a:r>
            <a:r>
              <a:rPr lang="en-US" altLang="zh-CN" sz="2800" b="1" dirty="0" smtClean="0"/>
              <a:t>thanks to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(1)because of</a:t>
            </a:r>
            <a:r>
              <a:rPr lang="zh-CN" altLang="en-US" sz="2800" b="1" dirty="0" smtClean="0"/>
              <a:t>意为</a:t>
            </a:r>
            <a:r>
              <a:rPr lang="en-US" altLang="zh-CN" sz="2800" b="1" dirty="0" smtClean="0"/>
              <a:t>“</a:t>
            </a:r>
            <a:r>
              <a:rPr lang="zh-CN" altLang="en-US" sz="2800" b="1" dirty="0" smtClean="0"/>
              <a:t>由于，因为</a:t>
            </a:r>
            <a:r>
              <a:rPr lang="en-US" altLang="zh-CN" sz="2800" b="1" dirty="0" smtClean="0"/>
              <a:t>”</a:t>
            </a:r>
            <a:r>
              <a:rPr lang="zh-CN" altLang="en-US" sz="2800" b="1" dirty="0" smtClean="0"/>
              <a:t>，强调因果关系，在句中作状语，修饰句中的一部分，与其他成分之间不用逗号隔开，常用于口语。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(2)thanks to</a:t>
            </a:r>
            <a:r>
              <a:rPr lang="zh-CN" altLang="en-US" sz="2800" b="1" dirty="0" smtClean="0"/>
              <a:t>表示</a:t>
            </a:r>
            <a:r>
              <a:rPr lang="en-US" altLang="zh-CN" sz="2800" b="1" dirty="0" smtClean="0"/>
              <a:t>“</a:t>
            </a:r>
            <a:r>
              <a:rPr lang="zh-CN" altLang="en-US" sz="2800" b="1" dirty="0" smtClean="0"/>
              <a:t>多亏；由于</a:t>
            </a:r>
            <a:r>
              <a:rPr lang="en-US" altLang="zh-CN" sz="2800" b="1" dirty="0" smtClean="0"/>
              <a:t>”</a:t>
            </a:r>
            <a:r>
              <a:rPr lang="zh-CN" altLang="en-US" sz="2800" b="1" dirty="0" smtClean="0"/>
              <a:t>，表达对没有发生某事的一种庆幸或者对发生了某事的一种感激，在句中作状语。</a:t>
            </a:r>
            <a:endParaRPr lang="zh-CN" altLang="zh-CN" sz="2800" b="1" dirty="0" smtClean="0"/>
          </a:p>
          <a:p>
            <a:pPr>
              <a:lnSpc>
                <a:spcPct val="150000"/>
              </a:lnSpc>
            </a:pPr>
            <a:endParaRPr lang="zh-CN" altLang="en-US" sz="1600" dirty="0"/>
          </a:p>
        </p:txBody>
      </p:sp>
      <p:sp>
        <p:nvSpPr>
          <p:cNvPr id="7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81588" y="1558482"/>
            <a:ext cx="7976195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宜昌   </a:t>
            </a:r>
            <a:r>
              <a:rPr lang="en-US" altLang="en-US" sz="2400" b="1" dirty="0" smtClean="0"/>
              <a:t>—The population of the poor is getting smaller and smaller.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—________ the government, their living conditions have   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improved.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As for</a:t>
            </a:r>
            <a:r>
              <a:rPr lang="zh-CN" altLang="en-US" sz="2400" b="1" dirty="0" smtClean="0"/>
              <a:t>                                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Thanks to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As a result of</a:t>
            </a:r>
            <a:r>
              <a:rPr lang="zh-CN" altLang="en-US" sz="2400" b="1" dirty="0" smtClean="0"/>
              <a:t>                    </a:t>
            </a:r>
            <a:r>
              <a:rPr lang="en-US" altLang="en-US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Thanks for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1826906" y="2679471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7590" y="1324156"/>
            <a:ext cx="792945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600" b="1" dirty="0" smtClean="0">
                <a:ea typeface="仿宋" panose="02010609060101010101" charset="-122"/>
              </a:rPr>
              <a:t>考查介词短语辨析。句意：</a:t>
            </a:r>
            <a:r>
              <a:rPr lang="en-US" altLang="en-US" sz="2600" b="1" dirty="0" smtClean="0">
                <a:ea typeface="仿宋" panose="02010609060101010101" charset="-122"/>
              </a:rPr>
              <a:t>“</a:t>
            </a:r>
            <a:r>
              <a:rPr lang="zh-CN" altLang="en-US" sz="2600" b="1" dirty="0" smtClean="0">
                <a:ea typeface="仿宋" panose="02010609060101010101" charset="-122"/>
              </a:rPr>
              <a:t>贫困人口变得越来越少。</a:t>
            </a:r>
            <a:r>
              <a:rPr lang="en-US" altLang="en-US" sz="2600" b="1" dirty="0" smtClean="0">
                <a:ea typeface="仿宋" panose="02010609060101010101" charset="-122"/>
              </a:rPr>
              <a:t>”“</a:t>
            </a:r>
            <a:r>
              <a:rPr lang="zh-CN" altLang="en-US" sz="2600" b="1" dirty="0" smtClean="0">
                <a:ea typeface="仿宋" panose="02010609060101010101" charset="-122"/>
              </a:rPr>
              <a:t>多亏了政府，他们的生活条件得到了改善。</a:t>
            </a:r>
            <a:r>
              <a:rPr lang="en-US" altLang="en-US" sz="2600" b="1" dirty="0" smtClean="0">
                <a:ea typeface="仿宋" panose="02010609060101010101" charset="-122"/>
              </a:rPr>
              <a:t>”as for</a:t>
            </a:r>
            <a:r>
              <a:rPr lang="zh-CN" altLang="en-US" sz="2600" b="1" dirty="0" smtClean="0">
                <a:ea typeface="仿宋" panose="02010609060101010101" charset="-122"/>
              </a:rPr>
              <a:t>意为</a:t>
            </a:r>
            <a:r>
              <a:rPr lang="en-US" altLang="en-US" sz="2600" b="1" dirty="0" smtClean="0">
                <a:ea typeface="仿宋" panose="02010609060101010101" charset="-122"/>
              </a:rPr>
              <a:t>“</a:t>
            </a:r>
            <a:r>
              <a:rPr lang="zh-CN" altLang="en-US" sz="2600" b="1" dirty="0" smtClean="0">
                <a:ea typeface="仿宋" panose="02010609060101010101" charset="-122"/>
              </a:rPr>
              <a:t>至于</a:t>
            </a:r>
            <a:r>
              <a:rPr lang="en-US" altLang="en-US" sz="2600" b="1" dirty="0" smtClean="0">
                <a:ea typeface="仿宋" panose="02010609060101010101" charset="-122"/>
              </a:rPr>
              <a:t>”</a:t>
            </a:r>
            <a:r>
              <a:rPr lang="zh-CN" altLang="en-US" sz="2600" b="1" dirty="0" smtClean="0">
                <a:ea typeface="仿宋" panose="02010609060101010101" charset="-122"/>
              </a:rPr>
              <a:t>，</a:t>
            </a:r>
            <a:r>
              <a:rPr lang="en-US" altLang="en-US" sz="2600" b="1" dirty="0" smtClean="0">
                <a:ea typeface="仿宋" panose="02010609060101010101" charset="-122"/>
              </a:rPr>
              <a:t>thanks to</a:t>
            </a:r>
            <a:r>
              <a:rPr lang="zh-CN" altLang="en-US" sz="2600" b="1" dirty="0" smtClean="0">
                <a:ea typeface="仿宋" panose="02010609060101010101" charset="-122"/>
              </a:rPr>
              <a:t>意为</a:t>
            </a:r>
            <a:r>
              <a:rPr lang="en-US" altLang="en-US" sz="2600" b="1" dirty="0" smtClean="0">
                <a:ea typeface="仿宋" panose="02010609060101010101" charset="-122"/>
              </a:rPr>
              <a:t>“</a:t>
            </a:r>
            <a:r>
              <a:rPr lang="zh-CN" altLang="en-US" sz="2600" b="1" dirty="0" smtClean="0">
                <a:ea typeface="仿宋" panose="02010609060101010101" charset="-122"/>
              </a:rPr>
              <a:t>多亏，由于</a:t>
            </a:r>
            <a:r>
              <a:rPr lang="en-US" altLang="en-US" sz="2600" b="1" dirty="0" smtClean="0">
                <a:ea typeface="仿宋" panose="02010609060101010101" charset="-122"/>
              </a:rPr>
              <a:t>”</a:t>
            </a:r>
            <a:r>
              <a:rPr lang="zh-CN" altLang="en-US" sz="2600" b="1" dirty="0" smtClean="0">
                <a:ea typeface="仿宋" panose="02010609060101010101" charset="-122"/>
              </a:rPr>
              <a:t>，</a:t>
            </a:r>
            <a:r>
              <a:rPr lang="en-US" altLang="en-US" sz="2600" b="1" dirty="0" smtClean="0">
                <a:ea typeface="仿宋" panose="02010609060101010101" charset="-122"/>
              </a:rPr>
              <a:t>as a result of</a:t>
            </a:r>
            <a:r>
              <a:rPr lang="zh-CN" altLang="en-US" sz="2600" b="1" dirty="0" smtClean="0">
                <a:ea typeface="仿宋" panose="02010609060101010101" charset="-122"/>
              </a:rPr>
              <a:t>意为</a:t>
            </a:r>
            <a:r>
              <a:rPr lang="en-US" altLang="en-US" sz="2600" b="1" dirty="0" smtClean="0">
                <a:ea typeface="仿宋" panose="02010609060101010101" charset="-122"/>
              </a:rPr>
              <a:t>“</a:t>
            </a:r>
            <a:r>
              <a:rPr lang="zh-CN" altLang="en-US" sz="2600" b="1" dirty="0" smtClean="0">
                <a:ea typeface="仿宋" panose="02010609060101010101" charset="-122"/>
              </a:rPr>
              <a:t>由于</a:t>
            </a:r>
            <a:r>
              <a:rPr lang="en-US" altLang="en-US" sz="2600" b="1" dirty="0" smtClean="0">
                <a:ea typeface="仿宋" panose="02010609060101010101" charset="-122"/>
              </a:rPr>
              <a:t>”</a:t>
            </a:r>
            <a:r>
              <a:rPr lang="zh-CN" altLang="en-US" sz="2600" b="1" dirty="0" smtClean="0">
                <a:ea typeface="仿宋" panose="02010609060101010101" charset="-122"/>
              </a:rPr>
              <a:t>，</a:t>
            </a:r>
            <a:r>
              <a:rPr lang="en-US" altLang="en-US" sz="2600" b="1" dirty="0" smtClean="0">
                <a:ea typeface="仿宋" panose="02010609060101010101" charset="-122"/>
              </a:rPr>
              <a:t>thanks for </a:t>
            </a:r>
            <a:r>
              <a:rPr lang="zh-CN" altLang="en-US" sz="2600" b="1" dirty="0" smtClean="0">
                <a:ea typeface="仿宋" panose="02010609060101010101" charset="-122"/>
              </a:rPr>
              <a:t>意为</a:t>
            </a:r>
            <a:r>
              <a:rPr lang="en-US" altLang="en-US" sz="2600" b="1" dirty="0" smtClean="0">
                <a:ea typeface="仿宋" panose="02010609060101010101" charset="-122"/>
              </a:rPr>
              <a:t>“</a:t>
            </a:r>
            <a:r>
              <a:rPr lang="zh-CN" altLang="en-US" sz="2600" b="1" dirty="0" smtClean="0">
                <a:ea typeface="仿宋" panose="02010609060101010101" charset="-122"/>
              </a:rPr>
              <a:t>感谢</a:t>
            </a:r>
            <a:r>
              <a:rPr lang="en-US" altLang="en-US" sz="2600" b="1" dirty="0" smtClean="0">
                <a:ea typeface="仿宋" panose="02010609060101010101" charset="-122"/>
              </a:rPr>
              <a:t>……”</a:t>
            </a:r>
            <a:r>
              <a:rPr lang="zh-CN" altLang="en-US" sz="2600" b="1" dirty="0" smtClean="0">
                <a:ea typeface="仿宋" panose="02010609060101010101" charset="-122"/>
              </a:rPr>
              <a:t>。结合句意可知选</a:t>
            </a:r>
            <a:r>
              <a:rPr lang="en-US" altLang="en-US" sz="2600" b="1" dirty="0" smtClean="0">
                <a:ea typeface="仿宋" panose="02010609060101010101" charset="-122"/>
              </a:rPr>
              <a:t>B</a:t>
            </a:r>
            <a:r>
              <a:rPr lang="zh-CN" altLang="en-US" sz="26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97058" y="2106246"/>
          <a:ext cx="8189743" cy="2781299"/>
        </p:xfrm>
        <a:graphic>
          <a:graphicData uri="http://schemas.openxmlformats.org/drawingml/2006/table">
            <a:tbl>
              <a:tblPr/>
              <a:tblGrid>
                <a:gridCol w="6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1.rather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2.peacemaker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2896769" y="366343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调解人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193515" y="29903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相当；宁可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43135" y="939107"/>
            <a:ext cx="8442198" cy="19495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●4    </a:t>
            </a:r>
            <a:r>
              <a:rPr lang="en-US" altLang="en-US" sz="2800" b="1" dirty="0" smtClean="0"/>
              <a:t>Friendship is important, and we should not fight over such a small matter. </a:t>
            </a:r>
            <a:r>
              <a:rPr lang="zh-CN" altLang="en-US" sz="2800" b="1" dirty="0" smtClean="0"/>
              <a:t>友谊是重要的，我们不应该为这样的小事争吵。 　</a:t>
            </a:r>
            <a:endParaRPr lang="zh-CN" altLang="zh-CN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6952" y="3017903"/>
            <a:ext cx="8107449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such </a:t>
            </a:r>
            <a:r>
              <a:rPr lang="zh-CN" altLang="en-US" sz="2400" b="1" dirty="0" smtClean="0"/>
              <a:t>为限定词，意为 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如此的，这样的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，修饰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词。如果修饰可数名词单数，其后需加不定冠词</a:t>
            </a:r>
            <a:r>
              <a:rPr lang="en-US" altLang="en-US" sz="2400" b="1" dirty="0" smtClean="0"/>
              <a:t>a </a:t>
            </a:r>
            <a:r>
              <a:rPr lang="zh-CN" altLang="en-US" sz="2400" b="1" dirty="0" smtClean="0"/>
              <a:t>或</a:t>
            </a:r>
            <a:r>
              <a:rPr lang="en-US" altLang="en-US" sz="2400" b="1" dirty="0" smtClean="0"/>
              <a:t>an</a:t>
            </a:r>
            <a:r>
              <a:rPr lang="zh-CN" altLang="en-US" sz="2400" b="1" dirty="0" smtClean="0"/>
              <a:t>。这时可以与</a:t>
            </a:r>
            <a:r>
              <a:rPr lang="en-US" altLang="en-US" sz="2400" b="1" dirty="0" smtClean="0"/>
              <a:t>so</a:t>
            </a:r>
            <a:r>
              <a:rPr lang="zh-CN" altLang="en-US" sz="2400" b="1" dirty="0" smtClean="0"/>
              <a:t>互换。即</a:t>
            </a:r>
            <a:r>
              <a:rPr lang="en-US" altLang="en-US" sz="2400" b="1" dirty="0" smtClean="0"/>
              <a:t>such a/an </a:t>
            </a:r>
            <a:r>
              <a:rPr lang="zh-CN" altLang="en-US" sz="2400" b="1" dirty="0" smtClean="0"/>
              <a:t>＋形容词＋可数名词单数＝</a:t>
            </a:r>
            <a:r>
              <a:rPr lang="en-US" altLang="en-US" sz="2400" b="1" dirty="0" smtClean="0"/>
              <a:t>so</a:t>
            </a:r>
            <a:r>
              <a:rPr lang="zh-CN" altLang="en-US" sz="2400" b="1" dirty="0" smtClean="0"/>
              <a:t>＋形容词＋</a:t>
            </a:r>
            <a:r>
              <a:rPr lang="en-US" altLang="en-US" sz="2400" b="1" dirty="0" smtClean="0"/>
              <a:t>a/an </a:t>
            </a:r>
            <a:r>
              <a:rPr lang="zh-CN" altLang="en-US" sz="2400" b="1" dirty="0" smtClean="0"/>
              <a:t>＋可数名词单数。如：</a:t>
            </a:r>
            <a:r>
              <a:rPr lang="en-US" altLang="en-US" sz="2400" b="1" dirty="0" smtClean="0"/>
              <a:t>such a smart boy </a:t>
            </a:r>
            <a:r>
              <a:rPr lang="zh-CN" altLang="en-US" sz="2400" b="1" dirty="0" smtClean="0"/>
              <a:t>＝ </a:t>
            </a:r>
            <a:r>
              <a:rPr lang="en-US" altLang="en-US" sz="2400" b="1" dirty="0" smtClean="0"/>
              <a:t>so smart a boy </a:t>
            </a:r>
            <a:r>
              <a:rPr lang="zh-CN" altLang="en-US" sz="2400" b="1" dirty="0" smtClean="0"/>
              <a:t>如此聪明的一个男孩。</a:t>
            </a:r>
            <a:endParaRPr lang="zh-CN" altLang="zh-CN" sz="2400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7502288" y="258393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5527" y="1402814"/>
            <a:ext cx="8107449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so</a:t>
            </a:r>
            <a:r>
              <a:rPr lang="zh-CN" altLang="en-US" sz="2400" b="1" dirty="0" smtClean="0"/>
              <a:t>是副词，用来修饰形容词或副词。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altLang="en-US" sz="2400" b="1" dirty="0" smtClean="0"/>
              <a:t>She spoke so quickly that I could hardly follow her.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她说话如此快，以至于我跟不上她。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 have had so many falls that I'm black and blue all over.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我摔了很多次跤，以至于全身青一块紫一块的。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8064" y="1146238"/>
            <a:ext cx="83050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/>
              <a:t>4.2018·</a:t>
            </a:r>
            <a:r>
              <a:rPr lang="zh-CN" altLang="en-US" sz="3000" b="1" dirty="0" smtClean="0"/>
              <a:t>咸宁   </a:t>
            </a:r>
            <a:r>
              <a:rPr lang="en-US" altLang="en-US" sz="3000" b="1" dirty="0" smtClean="0"/>
              <a:t>—Harry Potter is ________ an interesting novel 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/>
              <a:t>    ________ I want to read it again.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en-US" sz="3000" b="1" dirty="0" smtClean="0"/>
              <a:t>    —I agree with you.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en-US" sz="3000" b="1" dirty="0" smtClean="0"/>
              <a:t>    A</a:t>
            </a:r>
            <a:r>
              <a:rPr lang="zh-CN" altLang="en-US" sz="3000" b="1" dirty="0" smtClean="0"/>
              <a:t>．</a:t>
            </a:r>
            <a:r>
              <a:rPr lang="en-US" altLang="en-US" sz="3000" b="1" dirty="0" smtClean="0"/>
              <a:t>so; that</a:t>
            </a:r>
            <a:r>
              <a:rPr lang="zh-CN" altLang="en-US" sz="3000" b="1" dirty="0" smtClean="0"/>
              <a:t>　　         </a:t>
            </a:r>
            <a:r>
              <a:rPr lang="en-US" altLang="en-US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altLang="en-US" sz="3000" b="1" dirty="0" smtClean="0"/>
              <a:t>too; to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en-US" sz="3000" b="1" dirty="0" smtClean="0"/>
              <a:t>    C</a:t>
            </a:r>
            <a:r>
              <a:rPr lang="zh-CN" altLang="en-US" sz="3000" b="1" dirty="0" smtClean="0"/>
              <a:t>．</a:t>
            </a:r>
            <a:r>
              <a:rPr lang="en-US" altLang="en-US" sz="3000" b="1" dirty="0" smtClean="0"/>
              <a:t>such; that             D</a:t>
            </a:r>
            <a:r>
              <a:rPr lang="zh-CN" altLang="en-US" sz="3000" b="1" dirty="0" smtClean="0"/>
              <a:t>．</a:t>
            </a:r>
            <a:r>
              <a:rPr lang="en-US" altLang="en-US" sz="3000" b="1" dirty="0" smtClean="0"/>
              <a:t>as; as</a:t>
            </a:r>
            <a:endParaRPr lang="zh-CN" altLang="en-US" sz="30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5079306" y="1306453"/>
            <a:ext cx="257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638175" y="-401954"/>
            <a:ext cx="4581525" cy="143116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5500" b="1" dirty="0" smtClean="0"/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359" y="1413608"/>
            <a:ext cx="834829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600" b="1" dirty="0" smtClean="0">
                <a:ea typeface="仿宋" panose="02010609060101010101" charset="-122"/>
              </a:rPr>
              <a:t>考查结果状语从句。句意：“</a:t>
            </a:r>
            <a:r>
              <a:rPr lang="en-US" altLang="zh-CN" sz="2600" b="1" dirty="0" smtClean="0">
                <a:ea typeface="仿宋" panose="02010609060101010101" charset="-122"/>
              </a:rPr>
              <a:t>《</a:t>
            </a:r>
            <a:r>
              <a:rPr lang="zh-CN" altLang="en-US" sz="2600" b="1" dirty="0" smtClean="0">
                <a:ea typeface="仿宋" panose="02010609060101010101" charset="-122"/>
              </a:rPr>
              <a:t>哈利</a:t>
            </a:r>
            <a:r>
              <a:rPr lang="en-US" altLang="zh-CN" sz="2600" b="1" dirty="0" smtClean="0">
                <a:ea typeface="仿宋" panose="02010609060101010101" charset="-122"/>
              </a:rPr>
              <a:t>·</a:t>
            </a:r>
            <a:r>
              <a:rPr lang="zh-CN" altLang="en-US" sz="2600" b="1" dirty="0" smtClean="0">
                <a:ea typeface="仿宋" panose="02010609060101010101" charset="-122"/>
              </a:rPr>
              <a:t>波特</a:t>
            </a:r>
            <a:r>
              <a:rPr lang="en-US" altLang="zh-CN" sz="2600" b="1" dirty="0" smtClean="0">
                <a:ea typeface="仿宋" panose="02010609060101010101" charset="-122"/>
              </a:rPr>
              <a:t>》</a:t>
            </a:r>
            <a:r>
              <a:rPr lang="zh-CN" altLang="en-US" sz="2600" b="1" dirty="0" smtClean="0">
                <a:ea typeface="仿宋" panose="02010609060101010101" charset="-122"/>
              </a:rPr>
              <a:t>是如此有趣的一部小说，我想再看一遍。”“我同意你的说法。”根据后面的从句可排除</a:t>
            </a:r>
            <a:r>
              <a:rPr lang="en-US" altLang="en-US" sz="2600" b="1" dirty="0" smtClean="0">
                <a:ea typeface="仿宋" panose="02010609060101010101" charset="-122"/>
              </a:rPr>
              <a:t>B</a:t>
            </a:r>
            <a:r>
              <a:rPr lang="zh-CN" altLang="en-US" sz="2600" b="1" dirty="0" smtClean="0">
                <a:ea typeface="仿宋" panose="02010609060101010101" charset="-122"/>
              </a:rPr>
              <a:t>、</a:t>
            </a:r>
            <a:r>
              <a:rPr lang="en-US" altLang="en-US" sz="2600" b="1" dirty="0" smtClean="0">
                <a:ea typeface="仿宋" panose="02010609060101010101" charset="-122"/>
              </a:rPr>
              <a:t>D</a:t>
            </a:r>
            <a:r>
              <a:rPr lang="zh-CN" altLang="en-US" sz="2600" b="1" dirty="0" smtClean="0">
                <a:ea typeface="仿宋" panose="02010609060101010101" charset="-122"/>
              </a:rPr>
              <a:t>，修饰名词应用</a:t>
            </a:r>
            <a:r>
              <a:rPr lang="en-US" altLang="en-US" sz="2600" b="1" dirty="0" smtClean="0">
                <a:ea typeface="仿宋" panose="02010609060101010101" charset="-122"/>
              </a:rPr>
              <a:t>such</a:t>
            </a:r>
            <a:r>
              <a:rPr lang="zh-CN" altLang="en-US" sz="2600" b="1" dirty="0" smtClean="0">
                <a:ea typeface="仿宋" panose="02010609060101010101" charset="-122"/>
              </a:rPr>
              <a:t>。故选</a:t>
            </a:r>
            <a:r>
              <a:rPr lang="en-US" altLang="en-US" sz="2600" b="1" dirty="0" smtClean="0">
                <a:ea typeface="仿宋" panose="02010609060101010101" charset="-122"/>
              </a:rPr>
              <a:t>C</a:t>
            </a:r>
            <a:r>
              <a:rPr lang="zh-CN" altLang="en-US" sz="2600" b="1" dirty="0" smtClean="0">
                <a:ea typeface="仿宋" panose="02010609060101010101" charset="-122"/>
              </a:rPr>
              <a:t>。 </a:t>
            </a:r>
          </a:p>
        </p:txBody>
      </p:sp>
      <p:sp>
        <p:nvSpPr>
          <p:cNvPr id="6" name="Rectangle 5"/>
          <p:cNvSpPr/>
          <p:nvPr/>
        </p:nvSpPr>
        <p:spPr>
          <a:xfrm>
            <a:off x="638175" y="-401954"/>
            <a:ext cx="4581525" cy="143116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5500" b="1" dirty="0" smtClean="0"/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1001" y="1193800"/>
          <a:ext cx="8305800" cy="4470400"/>
        </p:xfrm>
        <a:graphic>
          <a:graphicData uri="http://schemas.openxmlformats.org/drawingml/2006/table">
            <a:tbl>
              <a:tblPr/>
              <a:tblGrid>
                <a:gridCol w="1163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打架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．多亏；由于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．准备好做某事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couple of days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hold a meeting____________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475633" y="1858930"/>
            <a:ext cx="2767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have a fight with…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92485" y="2558535"/>
            <a:ext cx="1409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thanks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11108" y="3244887"/>
            <a:ext cx="2599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 ready to do </a:t>
            </a:r>
            <a:r>
              <a:rPr lang="en-US" sz="2400" b="1" dirty="0" err="1" smtClean="0">
                <a:solidFill>
                  <a:srgbClr val="FF0000"/>
                </a:solidFill>
              </a:rPr>
              <a:t>sth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29651" y="39047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几天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031840" y="45905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会面；开会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7676" y="1889138"/>
          <a:ext cx="8277226" cy="3542475"/>
        </p:xfrm>
        <a:graphic>
          <a:graphicData uri="http://schemas.openxmlformats.org/drawingml/2006/table">
            <a:tbl>
              <a:tblPr/>
              <a:tblGrid>
                <a:gridCol w="1159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8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6.fight over… 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rather than__________________________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a good talk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say sorry to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knock at ____________ 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338533" y="2025135"/>
            <a:ext cx="27414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为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而争吵</a:t>
            </a:r>
            <a:r>
              <a:rPr lang="en-US" sz="2400" b="1" dirty="0" smtClean="0">
                <a:solidFill>
                  <a:srgbClr val="FF0000"/>
                </a:solidFill>
              </a:rPr>
              <a:t>/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争斗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29284" y="2685535"/>
            <a:ext cx="4405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而不是；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宁可</a:t>
            </a:r>
            <a:r>
              <a:rPr lang="en-US" sz="2400" b="1" dirty="0" smtClean="0">
                <a:solidFill>
                  <a:srgbClr val="FF0000"/>
                </a:solidFill>
              </a:rPr>
              <a:t>……)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也不愿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21503" y="3384035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好好地谈一谈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69914" y="4044435"/>
            <a:ext cx="1728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向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道歉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30413" y="476833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敲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47639" y="1277835"/>
          <a:ext cx="8468436" cy="5009198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你曾经和好朋友打过架吗？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Did you ever ________ ________ ________ ________ a good friend?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．我和史蒂文就要打起来了！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Steven and I ________ ________ ________ beat each other!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．多亏了詹妮，现在一切都好了。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Jenny, everything is </a:t>
                      </a:r>
                      <a:r>
                        <a:rPr lang="en-US" alt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OKnow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2918331" y="2202935"/>
            <a:ext cx="4690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have           a             fight         with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45618" y="4209535"/>
            <a:ext cx="3736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were           ready        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06156" y="5631935"/>
            <a:ext cx="189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Thanks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5738" y="1315935"/>
          <a:ext cx="8510612" cy="4536758"/>
        </p:xfrm>
        <a:graphic>
          <a:graphicData uri="http://schemas.openxmlformats.org/drawingml/2006/table">
            <a:tbl>
              <a:tblPr/>
              <a:tblGrid>
                <a:gridCol w="577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3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友谊是重要的，我们不应该为这样的小事争吵。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Friendship is important, and we should not ________ ________ such a small matter.</a:t>
                      </a:r>
                      <a:endParaRPr lang="zh-CN" altLang="en-US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．我们都希望和平而非战争。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all want peace ________ ________ fighting.</a:t>
                      </a:r>
                      <a:endParaRPr lang="zh-CN" altLang="en-US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．患难见真情。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friend ________ ________ is a friend indeed.</a:t>
                      </a:r>
                      <a:endParaRPr lang="zh-CN" altLang="en-US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6402090" y="2146560"/>
            <a:ext cx="2149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fight         over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77577" y="3965487"/>
            <a:ext cx="2153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rather       than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45277" y="5324902"/>
            <a:ext cx="2210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              need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728795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3669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3770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97329" y="2518229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  </a:t>
            </a:r>
            <a:r>
              <a:rPr lang="en-US" altLang="zh-CN" sz="3000" b="1" dirty="0" smtClean="0"/>
              <a:t>rather than </a:t>
            </a:r>
            <a:r>
              <a:rPr lang="zh-CN" altLang="en-US" sz="3000" b="1" dirty="0" smtClean="0"/>
              <a:t>而不是；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宁可</a:t>
            </a:r>
            <a:r>
              <a:rPr lang="en-US" altLang="zh-CN" sz="3000" b="1" dirty="0" smtClean="0"/>
              <a:t>……)</a:t>
            </a:r>
            <a:r>
              <a:rPr lang="zh-CN" altLang="en-US" sz="3000" b="1" dirty="0" smtClean="0"/>
              <a:t>也不愿</a:t>
            </a:r>
            <a:r>
              <a:rPr lang="en-US" altLang="zh-CN" sz="3000" b="1" dirty="0" smtClean="0"/>
              <a:t>……</a:t>
            </a:r>
            <a:endParaRPr lang="zh-CN" altLang="en-US" sz="3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46315" y="3412674"/>
            <a:ext cx="81860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/>
              <a:t>We all want peace </a:t>
            </a:r>
            <a:r>
              <a:rPr lang="en-US" altLang="zh-CN" sz="3000" b="1" i="1" dirty="0" smtClean="0"/>
              <a:t>rather than </a:t>
            </a:r>
            <a:r>
              <a:rPr lang="en-US" altLang="zh-CN" sz="3000" b="1" dirty="0" smtClean="0"/>
              <a:t>fighting.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我们都希望和平而非战争。</a:t>
            </a:r>
            <a:endParaRPr lang="zh-CN" altLang="zh-CN" sz="3000" b="1" dirty="0"/>
          </a:p>
        </p:txBody>
      </p:sp>
      <p:sp>
        <p:nvSpPr>
          <p:cNvPr id="13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41358" y="1321325"/>
            <a:ext cx="8333238" cy="2595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/>
              <a:t>rather than</a:t>
            </a:r>
            <a:r>
              <a:rPr lang="zh-CN" altLang="en-US" sz="2800" b="1" dirty="0" smtClean="0"/>
              <a:t>是一个并列连词词组，意为</a:t>
            </a:r>
            <a:r>
              <a:rPr lang="en-US" altLang="en-US" sz="2800" b="1" dirty="0" smtClean="0"/>
              <a:t>“</a:t>
            </a:r>
            <a:r>
              <a:rPr lang="zh-CN" altLang="en-US" sz="2800" b="1" dirty="0" smtClean="0"/>
              <a:t>而不是；</a:t>
            </a:r>
            <a:r>
              <a:rPr lang="en-US" altLang="en-US" sz="2800" b="1" dirty="0" smtClean="0"/>
              <a:t>(</a:t>
            </a:r>
            <a:r>
              <a:rPr lang="zh-CN" altLang="en-US" sz="2800" b="1" dirty="0" smtClean="0"/>
              <a:t>宁可</a:t>
            </a:r>
            <a:r>
              <a:rPr lang="en-US" altLang="en-US" sz="2800" b="1" dirty="0" smtClean="0"/>
              <a:t>……)</a:t>
            </a:r>
            <a:r>
              <a:rPr lang="zh-CN" altLang="en-US" sz="2800" b="1" dirty="0" smtClean="0"/>
              <a:t>也不愿</a:t>
            </a:r>
            <a:r>
              <a:rPr lang="en-US" altLang="en-US" sz="2800" b="1" dirty="0" smtClean="0"/>
              <a:t>……”</a:t>
            </a:r>
            <a:r>
              <a:rPr lang="zh-CN" altLang="en-US" sz="2800" b="1" dirty="0" smtClean="0"/>
              <a:t>， 常用在平行结构中，既可以连接两个名词、代词、形容词，也可以连接两个状语词组、动词不定式或动词</a:t>
            </a:r>
            <a:r>
              <a:rPr lang="en-US" altLang="en-US" sz="2800" b="1" dirty="0" smtClean="0"/>
              <a:t>­</a:t>
            </a:r>
            <a:r>
              <a:rPr lang="en-US" altLang="en-US" sz="2800" b="1" dirty="0" err="1" smtClean="0"/>
              <a:t>ing</a:t>
            </a:r>
            <a:r>
              <a:rPr lang="zh-CN" altLang="en-US" sz="2800" b="1" dirty="0" smtClean="0"/>
              <a:t>形式。</a:t>
            </a:r>
            <a:endParaRPr lang="en-US" altLang="zh-CN" sz="2800" b="1" dirty="0" smtClean="0"/>
          </a:p>
        </p:txBody>
      </p:sp>
      <p:sp>
        <p:nvSpPr>
          <p:cNvPr id="10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31833" y="4111472"/>
            <a:ext cx="8333238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/>
              <a:t>(1)would rather</a:t>
            </a:r>
            <a:r>
              <a:rPr lang="zh-CN" altLang="en-US" sz="2800" b="1" dirty="0" smtClean="0"/>
              <a:t>意为</a:t>
            </a:r>
            <a:r>
              <a:rPr lang="en-US" altLang="en-US" sz="2800" b="1" dirty="0" smtClean="0"/>
              <a:t>“</a:t>
            </a:r>
            <a:r>
              <a:rPr lang="zh-CN" altLang="en-US" sz="2800" b="1" dirty="0" smtClean="0"/>
              <a:t>宁愿；宁可</a:t>
            </a:r>
            <a:r>
              <a:rPr lang="en-US" altLang="en-US" sz="2800" b="1" dirty="0" smtClean="0"/>
              <a:t>”</a:t>
            </a:r>
            <a:r>
              <a:rPr lang="zh-CN" altLang="en-US" sz="2800" b="1" dirty="0" smtClean="0"/>
              <a:t>，后接动词原形；表示否定时，后接</a:t>
            </a:r>
            <a:r>
              <a:rPr lang="en-US" altLang="en-US" sz="2800" b="1" dirty="0" smtClean="0"/>
              <a:t>“not</a:t>
            </a:r>
            <a:r>
              <a:rPr lang="zh-CN" altLang="en-US" sz="2800" b="1" dirty="0" smtClean="0"/>
              <a:t>＋动词原形</a:t>
            </a:r>
            <a:r>
              <a:rPr lang="en-US" altLang="en-US" sz="2800" b="1" dirty="0" smtClean="0"/>
              <a:t>”</a:t>
            </a:r>
            <a:r>
              <a:rPr lang="zh-CN" altLang="en-US" sz="2800" b="1" dirty="0" smtClean="0"/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01187" y="1583525"/>
            <a:ext cx="8333238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(2)rather than</a:t>
            </a:r>
            <a:r>
              <a:rPr lang="zh-CN" altLang="en-US" sz="2400" b="1" dirty="0" smtClean="0"/>
              <a:t>与</a:t>
            </a:r>
            <a:r>
              <a:rPr lang="en-US" altLang="en-US" sz="2400" b="1" dirty="0" smtClean="0"/>
              <a:t>would</a:t>
            </a:r>
            <a:r>
              <a:rPr lang="zh-CN" altLang="en-US" sz="2400" b="1" dirty="0" smtClean="0"/>
              <a:t>连用时，构成</a:t>
            </a:r>
            <a:r>
              <a:rPr lang="en-US" altLang="en-US" sz="2400" b="1" dirty="0" smtClean="0"/>
              <a:t>would rather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 than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。</a:t>
            </a:r>
            <a:r>
              <a:rPr lang="en-US" altLang="en-US" sz="2400" b="1" dirty="0" smtClean="0"/>
              <a:t>rather than</a:t>
            </a:r>
            <a:r>
              <a:rPr lang="zh-CN" altLang="en-US" sz="2400" b="1" dirty="0" smtClean="0"/>
              <a:t>也可与</a:t>
            </a:r>
            <a:r>
              <a:rPr lang="en-US" altLang="en-US" sz="2400" b="1" dirty="0" smtClean="0"/>
              <a:t>prefer</a:t>
            </a:r>
            <a:r>
              <a:rPr lang="zh-CN" altLang="en-US" sz="2400" b="1" dirty="0" smtClean="0"/>
              <a:t>连用，构成</a:t>
            </a:r>
            <a:r>
              <a:rPr lang="en-US" altLang="en-US" sz="2400" b="1" dirty="0" smtClean="0"/>
              <a:t>prefer 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 rather than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宁愿做某事而不愿做某事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，表示主观愿望，即在两者之中选择其一。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Mary preferred to watch TV at home rather than go shopping with her mother.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玛丽宁愿在家里看电视，也不愿陪妈妈去购物</a:t>
            </a:r>
            <a:r>
              <a:rPr lang="zh-CN" altLang="en-US" sz="2400" dirty="0" smtClean="0"/>
              <a:t>。</a:t>
            </a:r>
            <a:endParaRPr lang="en-US" altLang="zh-CN" sz="2400" b="1" dirty="0" smtClean="0"/>
          </a:p>
        </p:txBody>
      </p:sp>
      <p:sp>
        <p:nvSpPr>
          <p:cNvPr id="7" name="Rectangle 5"/>
          <p:cNvSpPr/>
          <p:nvPr/>
        </p:nvSpPr>
        <p:spPr>
          <a:xfrm>
            <a:off x="638175" y="-101873"/>
            <a:ext cx="4581525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 </a:t>
            </a:r>
            <a:r>
              <a:rPr lang="en-US" altLang="zh-CN" sz="4800" b="1" dirty="0" smtClean="0"/>
              <a:t>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Peace at Last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1444</Words>
  <Application>Microsoft Office PowerPoint</Application>
  <PresentationFormat>全屏显示(4:3)</PresentationFormat>
  <Paragraphs>160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A66E7F6BE4814243BDBB708CEB242FE3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