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4" r:id="rId20"/>
    <p:sldId id="272" r:id="rId21"/>
    <p:sldId id="275" r:id="rId22"/>
  </p:sldIdLst>
  <p:sldSz cx="12192000" cy="6858000"/>
  <p:notesSz cx="7104063" cy="10234613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EC7"/>
    <a:srgbClr val="FD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-3018" y="-14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292735"/>
            <a:ext cx="12259945" cy="7211060"/>
          </a:xfrm>
          <a:prstGeom prst="rect">
            <a:avLst/>
          </a:prstGeom>
        </p:spPr>
      </p:pic>
      <p:pic>
        <p:nvPicPr>
          <p:cNvPr id="5" name="图片 4" descr="451970807ff047d7f744f7fe6851c7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57615" y="-459740"/>
            <a:ext cx="3329940" cy="5917565"/>
          </a:xfrm>
          <a:prstGeom prst="rect">
            <a:avLst/>
          </a:prstGeom>
        </p:spPr>
      </p:pic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0605" y="1409700"/>
            <a:ext cx="5115560" cy="315341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148466" y="3612380"/>
            <a:ext cx="626812" cy="962914"/>
            <a:chOff x="12314" y="4635"/>
            <a:chExt cx="1071" cy="1645"/>
          </a:xfrm>
        </p:grpSpPr>
        <p:pic>
          <p:nvPicPr>
            <p:cNvPr id="10" name="图片 9" descr="7ae253324a9dc50efcc2889339175ecd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2314" y="4635"/>
              <a:ext cx="1071" cy="164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593" y="4853"/>
              <a:ext cx="552" cy="11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cs typeface="+mn-ea"/>
                  <a:sym typeface="+mn-lt"/>
                </a:rPr>
                <a:t>二十四节气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39448" y="2212725"/>
            <a:ext cx="5513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cs typeface="+mn-ea"/>
                <a:sym typeface="+mn-lt"/>
              </a:rPr>
              <a:t>春分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叁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zh-CN" altLang="en-US" sz="4000">
                <a:cs typeface="+mn-ea"/>
                <a:sym typeface="+mn-lt"/>
              </a:rPr>
              <a:t>文学记述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5065" y="11017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783545" y="2148589"/>
            <a:ext cx="3952844" cy="3149177"/>
            <a:chOff x="6508080" y="2845819"/>
            <a:chExt cx="3952844" cy="3149177"/>
          </a:xfrm>
        </p:grpSpPr>
        <p:sp>
          <p:nvSpPr>
            <p:cNvPr id="16" name="矩形 15"/>
            <p:cNvSpPr/>
            <p:nvPr/>
          </p:nvSpPr>
          <p:spPr>
            <a:xfrm>
              <a:off x="6559621" y="2845819"/>
              <a:ext cx="2240280" cy="9220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cs typeface="+mn-ea"/>
                  <a:sym typeface="+mn-lt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08080" y="3723005"/>
              <a:ext cx="3785652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蝶恋花 葛胜仲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已过春分春欲去。千炬花间，作意留春住。一曲清歌无误顾。绕梁馀韵归何处。尽日劝春春不语。红气蒸霞，        且看桃千树。才子霏谈更五鼓。剩看走笔挥风雨。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t0125dfc23ee88fe3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10" y="2360930"/>
            <a:ext cx="4053205" cy="269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3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 七绝·苏醒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春分雨脚落声微，柳岸斜风带客归。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时令北方偏向晚，可知早有绿腰肥。</a:t>
            </a:r>
          </a:p>
          <a:p>
            <a:pPr>
              <a:lnSpc>
                <a:spcPct val="130000"/>
              </a:lnSpc>
            </a:pPr>
            <a:endParaRPr lang="zh-CN" altLang="en-US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偷声木兰花·春分遇雨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天将小雨交春半，谁见枝头花历乱。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纵目天涯，浅黛春山处处纱。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焦人不过轻寒恼，问卜怕听情未了。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许是今生，误把前生草踏青。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89835" y="2459990"/>
            <a:ext cx="4817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rgbClr val="063F37"/>
                </a:solidFill>
                <a:effectLst/>
                <a:cs typeface="+mn-ea"/>
                <a:sym typeface="+mn-lt"/>
              </a:rPr>
              <a:t>少年游 杜安世</a:t>
            </a:r>
            <a:r>
              <a:rPr lang="zh-CN" altLang="en-US" sz="32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》 </a:t>
            </a:r>
          </a:p>
        </p:txBody>
      </p:sp>
      <p:sp>
        <p:nvSpPr>
          <p:cNvPr id="19" name="矩形 18"/>
          <p:cNvSpPr/>
          <p:nvPr/>
        </p:nvSpPr>
        <p:spPr>
          <a:xfrm>
            <a:off x="2724706" y="3462020"/>
            <a:ext cx="4801314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小楼归燕又黄昏。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寂寞锁高门。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轻风细雨，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惜花天气，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相次过春分。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画堂无绪，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初燃绛蜡，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罗帐掩馀薰。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多情不解怨王孙。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任薄幸、一从君。</a:t>
            </a:r>
          </a:p>
        </p:txBody>
      </p:sp>
      <p:sp>
        <p:nvSpPr>
          <p:cNvPr id="46" name="矩形 45"/>
          <p:cNvSpPr/>
          <p:nvPr/>
        </p:nvSpPr>
        <p:spPr>
          <a:xfrm>
            <a:off x="4540250" y="90424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 descr="t01ae911ee997e5e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2101215"/>
            <a:ext cx="2794635" cy="1981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531749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12106" y="2288540"/>
            <a:ext cx="4801314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《春分日》年代：唐 作者： 徐铉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仲春初四日，春色正中分。绿野徘徊月，晴天断续云。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燕飞犹个个，花落已纷纷。思妇高楼晚，歌声不可闻。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肆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zh-CN" altLang="en-US" sz="4000">
                <a:cs typeface="+mn-ea"/>
                <a:sym typeface="+mn-lt"/>
              </a:rPr>
              <a:t>典籍记载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1611" y="2258695"/>
            <a:ext cx="5262979" cy="29165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，古时又称为“日中”、“日夜分”、“仲春之月”。《明史·历一》说：“分者，黄赤相交之点，太阳行至此，乃昼夜平分。”所以，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t01ef7b04d3f7ea2d1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" y="2621280"/>
            <a:ext cx="3037205" cy="193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215961" y="2015924"/>
            <a:ext cx="130048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春分</a:t>
            </a:r>
          </a:p>
          <a:p>
            <a:endParaRPr lang="zh-CN" altLang="en-US" sz="4400" dirty="0">
              <a:solidFill>
                <a:srgbClr val="063F37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9192" y="3128105"/>
            <a:ext cx="4852783" cy="1691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汉董仲舒《春秋繁露·阴阳出入上下》：“至于中春之月，阳在正东，阴在正西，谓之春分。春分者，阴阳相半也，故昼夜均而寒暑平。”</a:t>
            </a:r>
          </a:p>
        </p:txBody>
      </p:sp>
      <p:pic>
        <p:nvPicPr>
          <p:cNvPr id="2" name="图片 1" descr="106-1F3141106494L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2100" y="2396490"/>
            <a:ext cx="3197225" cy="2401570"/>
          </a:xfrm>
          <a:prstGeom prst="triangl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伍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zh-CN" altLang="en-US" sz="4000">
                <a:cs typeface="+mn-ea"/>
                <a:sym typeface="+mn-lt"/>
              </a:rPr>
              <a:t>节日意义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11680" y="2769235"/>
            <a:ext cx="3713480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>
                <a:solidFill>
                  <a:srgbClr val="063F37"/>
                </a:solidFill>
                <a:cs typeface="+mn-ea"/>
                <a:sym typeface="+mn-lt"/>
              </a:rPr>
              <a:t>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d565664f412f440bb7fa34050046fb21_th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9250" y="2646045"/>
            <a:ext cx="3837940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0407" y="3000375"/>
            <a:ext cx="615553" cy="19934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壹 历史发展</a:t>
            </a:r>
          </a:p>
        </p:txBody>
      </p:sp>
      <p:sp>
        <p:nvSpPr>
          <p:cNvPr id="21" name="矩形 20"/>
          <p:cNvSpPr/>
          <p:nvPr/>
        </p:nvSpPr>
        <p:spPr>
          <a:xfrm>
            <a:off x="5163582" y="3000375"/>
            <a:ext cx="615553" cy="19934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贰 民间习俗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6474222" y="3000375"/>
            <a:ext cx="615553" cy="19934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叁 文学记述</a:t>
            </a:r>
          </a:p>
        </p:txBody>
      </p:sp>
      <p:sp>
        <p:nvSpPr>
          <p:cNvPr id="23" name="矩形 22"/>
          <p:cNvSpPr/>
          <p:nvPr/>
        </p:nvSpPr>
        <p:spPr>
          <a:xfrm>
            <a:off x="7801372" y="3000375"/>
            <a:ext cx="615553" cy="19934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肆 典籍记载</a:t>
            </a:r>
          </a:p>
        </p:txBody>
      </p:sp>
      <p:sp>
        <p:nvSpPr>
          <p:cNvPr id="24" name="矩形 23"/>
          <p:cNvSpPr/>
          <p:nvPr/>
        </p:nvSpPr>
        <p:spPr>
          <a:xfrm>
            <a:off x="9086612" y="3000375"/>
            <a:ext cx="615553" cy="199349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伍 节日意义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7690" y="3039745"/>
            <a:ext cx="923330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9475" y="577850"/>
            <a:ext cx="5115560" cy="315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292735"/>
            <a:ext cx="12259945" cy="7211060"/>
          </a:xfrm>
          <a:prstGeom prst="rect">
            <a:avLst/>
          </a:prstGeom>
        </p:spPr>
      </p:pic>
      <p:pic>
        <p:nvPicPr>
          <p:cNvPr id="5" name="图片 4" descr="451970807ff047d7f744f7fe6851c7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57615" y="-459740"/>
            <a:ext cx="3329940" cy="5917565"/>
          </a:xfrm>
          <a:prstGeom prst="rect">
            <a:avLst/>
          </a:prstGeom>
        </p:spPr>
      </p:pic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0605" y="1409700"/>
            <a:ext cx="5115560" cy="315341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626452" y="3695508"/>
            <a:ext cx="626812" cy="962914"/>
            <a:chOff x="12314" y="4635"/>
            <a:chExt cx="1071" cy="1645"/>
          </a:xfrm>
        </p:grpSpPr>
        <p:pic>
          <p:nvPicPr>
            <p:cNvPr id="10" name="图片 9" descr="7ae253324a9dc50efcc2889339175ecd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2314" y="4635"/>
              <a:ext cx="1071" cy="164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593" y="4853"/>
              <a:ext cx="552" cy="11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00">
                  <a:solidFill>
                    <a:prstClr val="white"/>
                  </a:solidFill>
                  <a:cs typeface="+mn-ea"/>
                  <a:sym typeface="+mn-lt"/>
                </a:rPr>
                <a:t>二十四节气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39448" y="2212725"/>
            <a:ext cx="5513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 smtClean="0">
                <a:solidFill>
                  <a:prstClr val="black"/>
                </a:solidFill>
                <a:cs typeface="+mn-ea"/>
                <a:sym typeface="+mn-lt"/>
              </a:rPr>
              <a:t>再见</a:t>
            </a:r>
            <a:endParaRPr lang="zh-CN" altLang="en-US" sz="138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壹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zh-CN" altLang="en-US" sz="4000">
                <a:cs typeface="+mn-ea"/>
                <a:sym typeface="+mn-lt"/>
              </a:rPr>
              <a:t>节气摘要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86981" y="1835121"/>
            <a:ext cx="1015663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cs typeface="+mn-ea"/>
                <a:sym typeface="+mn-lt"/>
              </a:rPr>
              <a:t>历史发展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06820" y="1739900"/>
            <a:ext cx="5503045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春分是个比较重要的节气，它不仅有天文学上的意义：南北半球昼夜平分；在气候上，也有比较明显的特征，春分时节，我国除青藏高原、东北、西北和华北北部地区外都进入明媚的春天，在辽阔的大地上，杨柳青青、莺飞草长、小麦拔节、油菜花香。二十四节气之日前后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7975" y="101409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节气由来</a:t>
            </a:r>
          </a:p>
        </p:txBody>
      </p:sp>
      <p:sp>
        <p:nvSpPr>
          <p:cNvPr id="16" name="矩形 15"/>
          <p:cNvSpPr/>
          <p:nvPr/>
        </p:nvSpPr>
        <p:spPr>
          <a:xfrm>
            <a:off x="2548255" y="2214880"/>
            <a:ext cx="7219950" cy="2399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春分，是春季九十天的中分点。二十四节气之一，每年农历二月十五日前后。太阳位于黄经0°(春分点)时。春分这一天太阳直射地球赤道，南北半球季节相反，北半球是春分，在南半球来说就是秋分。这一天昼夜长短平均，正当春季九十日之半，故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春分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cs typeface="+mn-ea"/>
                <a:sym typeface="+mn-lt"/>
              </a:rPr>
              <a:t>贰</a:t>
            </a:r>
            <a:r>
              <a:rPr lang="en-US" altLang="zh-CN" sz="4000">
                <a:cs typeface="+mn-ea"/>
                <a:sym typeface="+mn-lt"/>
              </a:rPr>
              <a:t> </a:t>
            </a:r>
            <a:r>
              <a:rPr lang="zh-CN" altLang="en-US" sz="4000">
                <a:cs typeface="+mn-ea"/>
                <a:sym typeface="+mn-lt"/>
              </a:rPr>
              <a:t>民间习俗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86960" y="8502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970213" y="2518983"/>
            <a:ext cx="7866769" cy="26455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在每年的春分那一天，世界各地都会有数以千万计的人在做“竖蛋”试验。这一被称之为“中国习俗”的玩艺儿。春分成了竖蛋游戏的最佳时光，故有“春分到，蛋儿俏”的说法。有个不成节的习俗，叫做“春分吃春菜”。春分期间还是孩子们放风筝的好时候。二月春分，开始扫墓祭祖，也叫春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74986" y="2012950"/>
            <a:ext cx="861774" cy="2349361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5952958" y="1654175"/>
            <a:ext cx="2105192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由于春分节气平分了昼夜、寒暑，人们在保健养生时应注意保持人体的阴阳平衡状态。</a:t>
            </a:r>
          </a:p>
        </p:txBody>
      </p:sp>
      <p:sp>
        <p:nvSpPr>
          <p:cNvPr id="184" name=" 184"/>
          <p:cNvSpPr/>
          <p:nvPr/>
        </p:nvSpPr>
        <p:spPr>
          <a:xfrm>
            <a:off x="2225040" y="2254250"/>
            <a:ext cx="2628900" cy="241554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18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8695" y="10534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2553724" y="2480945"/>
            <a:ext cx="6906506" cy="32658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据悉，关于春天的饮食民间有很多流传，中医也有很多讲究，俗称吃“春”。在这个季节，可以多吃一些红枣等养脾的甜食，少食酸和辛辣食品。而在每日的午餐，也适宜补充炖汤食品，如胡萝卜排骨汤、白果乌鸡汤等，既可补充人体在季节过渡中需要的水分，又可增加蛋白质的摄入，有助于增强人体抵抗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创意二十四节气之春分海报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gozxwnu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宽屏</PresentationFormat>
  <Paragraphs>84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2022-03-09T05:37:07Z</dcterms:created>
  <dcterms:modified xsi:type="dcterms:W3CDTF">2023-01-10T06:32:58Z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781D7B88695244D9B9B4F125EE02F0FA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