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314" r:id="rId3"/>
    <p:sldId id="287" r:id="rId4"/>
    <p:sldId id="295" r:id="rId5"/>
    <p:sldId id="312" r:id="rId6"/>
    <p:sldId id="311" r:id="rId7"/>
    <p:sldId id="310" r:id="rId8"/>
    <p:sldId id="296" r:id="rId9"/>
    <p:sldId id="298" r:id="rId10"/>
    <p:sldId id="286" r:id="rId11"/>
    <p:sldId id="289" r:id="rId12"/>
    <p:sldId id="288" r:id="rId13"/>
    <p:sldId id="285" r:id="rId14"/>
    <p:sldId id="291" r:id="rId15"/>
    <p:sldId id="294" r:id="rId16"/>
    <p:sldId id="290" r:id="rId17"/>
    <p:sldId id="297" r:id="rId18"/>
    <p:sldId id="300" r:id="rId19"/>
    <p:sldId id="299" r:id="rId20"/>
    <p:sldId id="293" r:id="rId21"/>
    <p:sldId id="302" r:id="rId22"/>
    <p:sldId id="303" r:id="rId23"/>
    <p:sldId id="304" r:id="rId24"/>
    <p:sldId id="292" r:id="rId25"/>
    <p:sldId id="316" r:id="rId26"/>
    <p:sldId id="301" r:id="rId27"/>
    <p:sldId id="308" r:id="rId28"/>
    <p:sldId id="305" r:id="rId29"/>
  </p:sldIdLst>
  <p:sldSz cx="9144000" cy="5143500" type="screen16x9"/>
  <p:notesSz cx="6858000" cy="9144000"/>
  <p:defaultTextStyle>
    <a:defPPr>
      <a:defRPr lang="en-US"/>
    </a:defPPr>
    <a:lvl1pPr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3429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6858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0287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3716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FF00FF"/>
    <a:srgbClr val="FF0000"/>
    <a:srgbClr val="00CCFF"/>
    <a:srgbClr val="FF9933"/>
    <a:srgbClr val="FE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B2F4FB8-3E47-47EC-9F9A-2D5364BC231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946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F31BD311-0A36-4544-BC8D-B77ED5C25B9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7DB16C28-504C-4D0C-81D4-AD9817F05DE7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9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BD311-0A36-4544-BC8D-B77ED5C25B9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6CA270BB-983E-4034-9677-4A017F6DDA4F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 bwMode="auto">
          <a:xfrm>
            <a:off x="-13097" y="0"/>
            <a:ext cx="9173766" cy="5142310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HDRibbonTitle-UniformTri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2641997"/>
            <a:ext cx="51113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100">
                <a:effectLst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9299" y="2743198"/>
            <a:ext cx="5111752" cy="99060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en-US" noProof="1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654" y="3777854"/>
            <a:ext cx="672703" cy="2095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300" y="3777854"/>
            <a:ext cx="3911204" cy="2095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507" y="3777854"/>
            <a:ext cx="413147" cy="209550"/>
          </a:xfrm>
        </p:spPr>
        <p:txBody>
          <a:bodyPr/>
          <a:lstStyle>
            <a:lvl1pPr>
              <a:defRPr/>
            </a:lvl1pPr>
          </a:lstStyle>
          <a:p>
            <a:fld id="{60580145-D555-4262-B91C-E1FFFECBE5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0AAD1-A89D-4561-8210-F48C489ABD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046560" y="3105150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34903-A7B0-45C3-9E41-1B406427E6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646510" y="659606"/>
            <a:ext cx="457200" cy="439341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en-US" altLang="zh-CN" sz="6000">
                <a:ea typeface="宋体" panose="02010600030101010101" pitchFamily="2" charset="-122"/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949804" y="2120504"/>
            <a:ext cx="457200" cy="43934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>
              <a:defRPr/>
            </a:pPr>
            <a:r>
              <a:rPr lang="en-US" altLang="zh-CN" sz="6000">
                <a:ea typeface="宋体" panose="02010600030101010101" pitchFamily="2" charset="-122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046560" y="3105150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F1B41A4-33AF-4FAA-A0E3-FB1203B0E0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1551" y="3583036"/>
            <a:ext cx="7207251" cy="6453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5A6F2-9498-4E49-A4B5-E0C725CA49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6510" y="659606"/>
            <a:ext cx="457200" cy="439341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en-US" altLang="zh-CN" sz="6000">
                <a:ea typeface="宋体" panose="02010600030101010101" pitchFamily="2" charset="-122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949804" y="1949054"/>
            <a:ext cx="457200" cy="43934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>
              <a:defRPr/>
            </a:pPr>
            <a:r>
              <a:rPr lang="en-US" altLang="zh-CN" sz="6000">
                <a:ea typeface="宋体" panose="02010600030101010101" pitchFamily="2" charset="-122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046560" y="2571750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2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1551" y="3397250"/>
            <a:ext cx="7207251" cy="10096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21C7020-9D5F-4C4B-9853-24BCADFB07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046560" y="2571750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1550" y="3352800"/>
            <a:ext cx="7207253" cy="10541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447D626-9DCE-4284-9F3B-9E289A3BC0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046560" y="1815704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C1CEF-9296-4A2D-A990-8B500E0B0E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648450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971549" y="736599"/>
            <a:ext cx="5574769" cy="3670301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C059F-E74E-49B0-BF0B-16E24B6D0D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1DF03-9219-4BCF-AD30-8B07176ACC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1509713" y="2782491"/>
            <a:ext cx="61221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11300" y="2884539"/>
            <a:ext cx="6119018" cy="7159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5584A-962B-4727-BCDF-7F8DE19797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046560" y="1815704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35346-0228-493A-B210-4B8BF62AA5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046560" y="1815704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5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71550" y="2432447"/>
            <a:ext cx="3538728" cy="197445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5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5503" y="2432447"/>
            <a:ext cx="3538728" cy="197445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37714-BE6F-4618-80FD-DC7F713897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046560" y="1815704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FCE63-7F66-47D4-B5B5-F15AA1C116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8DF27-53FD-43C4-918D-CCC3ABCB42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046560" y="2184797"/>
            <a:ext cx="26360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59" y="2273299"/>
            <a:ext cx="2788841" cy="1828803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1E83-F201-405A-9ED1-EAE53EAE3F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1549" y="2441574"/>
            <a:ext cx="4681362" cy="13716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E5354-278F-4729-AAF8-5973BC273E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/>
          <p:nvPr/>
        </p:nvGrpSpPr>
        <p:grpSpPr bwMode="auto">
          <a:xfrm>
            <a:off x="-11906" y="0"/>
            <a:ext cx="9172575" cy="5142310"/>
            <a:chOff x="-15736" y="0"/>
            <a:chExt cx="12229962" cy="6856214"/>
          </a:xfrm>
        </p:grpSpPr>
        <p:pic>
          <p:nvPicPr>
            <p:cNvPr id="1027" name="Picture 7" descr="HD-PanelContent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29" name="Picture 9" descr="HDRibbonContent-UniformTrim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10" descr="HDRibbonContent-UniformTrim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71550" y="736998"/>
            <a:ext cx="7200900" cy="9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2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971550" y="1918098"/>
            <a:ext cx="7200900" cy="248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7956" y="4476750"/>
            <a:ext cx="1200150" cy="209550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8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256" cy="209550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 sz="8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257" y="4476750"/>
            <a:ext cx="407194" cy="209550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800"/>
            </a:lvl1pPr>
          </a:lstStyle>
          <a:p>
            <a:fld id="{F5F6C6B1-8E45-437D-ABF7-246B35EF87B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630" indent="-214630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800" kern="1200">
          <a:solidFill>
            <a:srgbClr val="262626"/>
          </a:solidFill>
          <a:latin typeface="+mn-lt"/>
          <a:ea typeface="+mn-ea"/>
          <a:cs typeface="+mn-cs"/>
        </a:defRPr>
      </a:lvl1pPr>
      <a:lvl2pPr marL="557530" indent="-214630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430" indent="-214630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800" kern="1200">
          <a:solidFill>
            <a:srgbClr val="262626"/>
          </a:solidFill>
          <a:latin typeface="+mn-lt"/>
          <a:ea typeface="+mn-ea"/>
          <a:cs typeface="+mn-cs"/>
        </a:defRPr>
      </a:lvl3pPr>
      <a:lvl4pPr marL="1157605" indent="-128905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505" indent="-128905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1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slide" Target="slide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"/>
          <p:cNvSpPr txBox="1">
            <a:spLocks noChangeArrowheads="1"/>
          </p:cNvSpPr>
          <p:nvPr/>
        </p:nvSpPr>
        <p:spPr bwMode="auto">
          <a:xfrm>
            <a:off x="1475656" y="555526"/>
            <a:ext cx="6263878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Cooper Black" panose="0208090404030B020404" pitchFamily="18" charset="0"/>
                <a:ea typeface="宋体" panose="02010600030101010101" pitchFamily="2" charset="-122"/>
              </a:rPr>
              <a:t>Unit 6  Lesson 3 </a:t>
            </a:r>
          </a:p>
          <a:p>
            <a:pPr>
              <a:lnSpc>
                <a:spcPct val="150000"/>
              </a:lnSpc>
            </a:pPr>
            <a:r>
              <a:rPr lang="en-US" altLang="zh-CN" sz="6000" b="1" dirty="0"/>
              <a:t>I got a </a:t>
            </a:r>
            <a:r>
              <a:rPr lang="en-US" altLang="zh-CN" sz="6000" b="1" dirty="0" smtClean="0"/>
              <a:t>football.</a:t>
            </a:r>
            <a:endParaRPr lang="en-US" altLang="zh-CN" sz="6000" b="1" dirty="0"/>
          </a:p>
        </p:txBody>
      </p:sp>
      <p:pic>
        <p:nvPicPr>
          <p:cNvPr id="20482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9" y="2427685"/>
            <a:ext cx="1997869" cy="26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18173">
            <a:off x="7446972" y="-5954"/>
            <a:ext cx="1862138" cy="178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36911" y="4083918"/>
            <a:ext cx="544113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61185" y="1067991"/>
            <a:ext cx="4698206" cy="352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467916" y="514350"/>
            <a:ext cx="5292328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500" dirty="0">
                <a:latin typeface="Cooper Black" panose="0208090404030B020404" pitchFamily="18" charset="0"/>
              </a:rPr>
              <a:t>Can you guess ?</a:t>
            </a:r>
            <a:endParaRPr lang="zh-CN" altLang="en-US" sz="4500" dirty="0">
              <a:latin typeface="Cooper Black" panose="0208090404030B020404" pitchFamily="18" charset="0"/>
            </a:endParaRP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736998" y="1491853"/>
            <a:ext cx="3673078" cy="228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</a:rPr>
              <a:t>Where</a:t>
            </a:r>
            <a:r>
              <a:rPr lang="en-US" altLang="zh-CN" sz="3600" b="1" dirty="0"/>
              <a:t> did Li Ming and Danny go on Christmas Day ?</a:t>
            </a:r>
            <a:endParaRPr lang="zh-CN" altLang="en-US" sz="36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87504" y="929879"/>
            <a:ext cx="421243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100" b="1">
                <a:solidFill>
                  <a:srgbClr val="FF00FF"/>
                </a:solidFill>
              </a:rPr>
              <a:t>Jenny’s home.</a:t>
            </a:r>
            <a:endParaRPr lang="zh-CN" altLang="en-US" sz="4100" b="1">
              <a:solidFill>
                <a:srgbClr val="FF00FF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42285" y="1970485"/>
            <a:ext cx="756047" cy="85248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pic>
        <p:nvPicPr>
          <p:cNvPr id="30726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09921">
            <a:off x="27385" y="3599260"/>
            <a:ext cx="2064544" cy="150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85035" y="1275160"/>
            <a:ext cx="4549378" cy="341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467916" y="514350"/>
            <a:ext cx="5292328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500">
                <a:latin typeface="Cooper Black" panose="0208090404030B020404" pitchFamily="18" charset="0"/>
              </a:rPr>
              <a:t>Can you guess ?</a:t>
            </a:r>
            <a:endParaRPr lang="zh-CN" altLang="en-US" sz="4500">
              <a:latin typeface="Cooper Black" panose="0208090404030B020404" pitchFamily="18" charset="0"/>
            </a:endParaRP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575073" y="1491854"/>
            <a:ext cx="4806553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100" b="1" dirty="0"/>
              <a:t>What did they say?</a:t>
            </a:r>
            <a:endParaRPr lang="zh-CN" altLang="en-US" sz="41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6998" y="2640807"/>
            <a:ext cx="421243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100" b="1" dirty="0">
                <a:solidFill>
                  <a:srgbClr val="FF00FF"/>
                </a:solidFill>
              </a:rPr>
              <a:t>Merry Christmas.</a:t>
            </a:r>
            <a:endParaRPr lang="zh-CN" altLang="en-US" sz="4100" b="1" dirty="0">
              <a:solidFill>
                <a:srgbClr val="FF00FF"/>
              </a:solidFill>
            </a:endParaRPr>
          </a:p>
        </p:txBody>
      </p:sp>
      <p:pic>
        <p:nvPicPr>
          <p:cNvPr id="31749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9569" y="3433763"/>
            <a:ext cx="93702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491" y="3433763"/>
            <a:ext cx="93702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32818">
            <a:off x="7580710" y="38100"/>
            <a:ext cx="1771650" cy="16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2"/>
          <p:cNvSpPr txBox="1">
            <a:spLocks noChangeArrowheads="1"/>
          </p:cNvSpPr>
          <p:nvPr/>
        </p:nvSpPr>
        <p:spPr bwMode="auto">
          <a:xfrm>
            <a:off x="1115616" y="1347787"/>
            <a:ext cx="79390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300" b="1" dirty="0"/>
              <a:t>1. What were there in the living room ?</a:t>
            </a:r>
            <a:endParaRPr lang="zh-CN" altLang="en-US" sz="3300" b="1" dirty="0"/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547813" y="513160"/>
            <a:ext cx="712827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500" dirty="0">
                <a:latin typeface="Cooper Black" panose="0208090404030B020404" pitchFamily="18" charset="0"/>
              </a:rPr>
              <a:t>Watch and answer :</a:t>
            </a:r>
            <a:endParaRPr lang="zh-CN" altLang="en-US" sz="4500" dirty="0">
              <a:latin typeface="Cooper Black" panose="0208090404030B020404" pitchFamily="18" charset="0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654969" y="1977629"/>
            <a:ext cx="6319838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300" b="1" dirty="0"/>
              <a:t>2. What were there under the Christmas tree ?</a:t>
            </a:r>
            <a:endParaRPr lang="zh-CN" altLang="en-US" sz="33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467916" y="357188"/>
            <a:ext cx="6696075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>
                <a:latin typeface="Cooper Black" panose="0208090404030B020404" pitchFamily="18" charset="0"/>
              </a:rPr>
              <a:t>Read  and answer:</a:t>
            </a:r>
            <a:endParaRPr lang="zh-CN" altLang="en-US" sz="3600">
              <a:latin typeface="Cooper Black" panose="0208090404030B020404" pitchFamily="18" charset="0"/>
            </a:endParaRPr>
          </a:p>
        </p:txBody>
      </p:sp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21494" y="897732"/>
            <a:ext cx="8209360" cy="6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/>
              <a:t>1. What were there in the living room ?</a:t>
            </a:r>
            <a:endParaRPr lang="zh-CN" altLang="en-US" sz="3600"/>
          </a:p>
        </p:txBody>
      </p:sp>
      <p:pic>
        <p:nvPicPr>
          <p:cNvPr id="34819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8209" y="2517744"/>
            <a:ext cx="3032522" cy="227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521494" y="1383506"/>
            <a:ext cx="8424863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100" dirty="0"/>
              <a:t>2. What were there under the Christmas tree ?</a:t>
            </a:r>
            <a:endParaRPr lang="zh-CN" altLang="en-US" sz="4100" dirty="0"/>
          </a:p>
        </p:txBody>
      </p:sp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3492104" y="2193131"/>
            <a:ext cx="545425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/>
              <a:t>  </a:t>
            </a:r>
            <a:r>
              <a:rPr lang="en-US" altLang="zh-CN" sz="3600" b="1"/>
              <a:t>There was a beautiful Christmas tree in the living room . There were many presents under the tree .</a:t>
            </a:r>
            <a:endParaRPr lang="zh-CN" altLang="en-US" sz="3600" b="1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975748" y="2787254"/>
            <a:ext cx="210621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654029" y="3327797"/>
            <a:ext cx="2808684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600451" y="4462463"/>
            <a:ext cx="1565672" cy="0"/>
          </a:xfrm>
          <a:prstGeom prst="line">
            <a:avLst/>
          </a:prstGeom>
          <a:noFill/>
          <a:ln w="63500">
            <a:solidFill>
              <a:srgbClr val="00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1"/>
          <p:cNvSpPr txBox="1">
            <a:spLocks noChangeArrowheads="1"/>
          </p:cNvSpPr>
          <p:nvPr/>
        </p:nvSpPr>
        <p:spPr bwMode="auto">
          <a:xfrm rot="245384">
            <a:off x="4555332" y="1042988"/>
            <a:ext cx="4104085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>
                <a:latin typeface="Cooper Black" panose="0208090404030B020404" pitchFamily="18" charset="0"/>
              </a:rPr>
              <a:t>Watch again:</a:t>
            </a:r>
            <a:endParaRPr lang="zh-CN" altLang="en-US" sz="3600">
              <a:latin typeface="Cooper Black" panose="0208090404030B020404" pitchFamily="18" charset="0"/>
            </a:endParaRP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 rot="197210">
            <a:off x="3564731" y="1663304"/>
            <a:ext cx="4686300" cy="145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500" b="1" dirty="0">
                <a:solidFill>
                  <a:srgbClr val="FF00FF"/>
                </a:solidFill>
              </a:rPr>
              <a:t>What presents did the children get ?</a:t>
            </a:r>
            <a:endParaRPr lang="zh-CN" altLang="en-US" sz="45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467916" y="303610"/>
            <a:ext cx="8262938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100" b="1"/>
              <a:t>What presents did the children get ?</a:t>
            </a:r>
            <a:endParaRPr lang="zh-CN" altLang="en-US" sz="4100" b="1"/>
          </a:p>
        </p:txBody>
      </p:sp>
      <p:pic>
        <p:nvPicPr>
          <p:cNvPr id="37890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8010" y="975122"/>
            <a:ext cx="1565672" cy="1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97769" y="2139554"/>
            <a:ext cx="1565672" cy="11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图片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00725" y="2150269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图片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22156" y="3436144"/>
            <a:ext cx="169545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图片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79294" y="967978"/>
            <a:ext cx="1695450" cy="127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箭头连接符 8"/>
          <p:cNvCxnSpPr>
            <a:stCxn id="0" idx="3"/>
            <a:endCxn id="0" idx="1"/>
          </p:cNvCxnSpPr>
          <p:nvPr/>
        </p:nvCxnSpPr>
        <p:spPr>
          <a:xfrm>
            <a:off x="2783682" y="1562101"/>
            <a:ext cx="3017044" cy="1231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0" idx="3"/>
            <a:endCxn id="0" idx="1"/>
          </p:cNvCxnSpPr>
          <p:nvPr/>
        </p:nvCxnSpPr>
        <p:spPr>
          <a:xfrm>
            <a:off x="2763442" y="2726532"/>
            <a:ext cx="3058715" cy="13454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0" idx="3"/>
            <a:endCxn id="0" idx="1"/>
          </p:cNvCxnSpPr>
          <p:nvPr/>
        </p:nvCxnSpPr>
        <p:spPr>
          <a:xfrm flipV="1">
            <a:off x="2763441" y="1603773"/>
            <a:ext cx="3015853" cy="22490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8" name="图片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18010" y="3274219"/>
            <a:ext cx="1545431" cy="115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02066" y="2726532"/>
            <a:ext cx="203358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/>
              <a:t> </a:t>
            </a:r>
            <a:r>
              <a:rPr lang="en-US" altLang="zh-CN" sz="2700" b="1"/>
              <a:t>a nice dress</a:t>
            </a:r>
            <a:endParaRPr lang="zh-CN" altLang="en-US" sz="2700" b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02066" y="1275160"/>
            <a:ext cx="199786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/>
              <a:t> </a:t>
            </a:r>
            <a:r>
              <a:rPr lang="en-US" altLang="zh-CN" sz="2700" b="1"/>
              <a:t>a football</a:t>
            </a:r>
            <a:endParaRPr lang="zh-CN" altLang="en-US" sz="2700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9972" y="4400550"/>
            <a:ext cx="3765947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/>
              <a:t> </a:t>
            </a:r>
            <a:r>
              <a:rPr lang="en-US" altLang="zh-CN" sz="2700" b="1"/>
              <a:t>a book about animals</a:t>
            </a:r>
            <a:endParaRPr lang="zh-CN" altLang="en-US" sz="27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521494" y="357188"/>
            <a:ext cx="4104085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>
                <a:latin typeface="Cooper Black" panose="0208090404030B020404" pitchFamily="18" charset="0"/>
              </a:rPr>
              <a:t>Let’s retell </a:t>
            </a:r>
            <a:r>
              <a:rPr lang="zh-CN" altLang="en-US" sz="3600">
                <a:latin typeface="Cooper Black" panose="0208090404030B020404" pitchFamily="18" charset="0"/>
              </a:rPr>
              <a:t>：</a:t>
            </a:r>
          </a:p>
        </p:txBody>
      </p:sp>
      <p:pic>
        <p:nvPicPr>
          <p:cNvPr id="38914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" y="975122"/>
            <a:ext cx="1565672" cy="1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" y="2139554"/>
            <a:ext cx="1565672" cy="11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图片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" y="3274219"/>
            <a:ext cx="1545431" cy="115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2303860" y="1320403"/>
            <a:ext cx="4050506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/>
              <a:t>Jenny got a </a:t>
            </a:r>
            <a:r>
              <a:rPr lang="en-US" altLang="zh-CN" sz="2700" u="sng"/>
              <a:t>                       </a:t>
            </a:r>
            <a:r>
              <a:rPr lang="en-US" altLang="zh-CN" sz="2700"/>
              <a:t> .</a:t>
            </a:r>
            <a:endParaRPr lang="zh-CN" altLang="en-US" sz="2700"/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2303860" y="2356247"/>
            <a:ext cx="658772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/>
              <a:t>Li Ming got a  </a:t>
            </a:r>
            <a:r>
              <a:rPr lang="en-US" altLang="zh-CN" sz="2700" u="sng"/>
              <a:t>                                              </a:t>
            </a:r>
            <a:r>
              <a:rPr lang="en-US" altLang="zh-CN" sz="2700"/>
              <a:t>  .</a:t>
            </a:r>
            <a:endParaRPr lang="zh-CN" altLang="en-US" sz="2700"/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2305050" y="3436144"/>
            <a:ext cx="658772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/>
              <a:t>Danny got a </a:t>
            </a:r>
            <a:r>
              <a:rPr lang="en-US" altLang="zh-CN" sz="2700" u="sng"/>
              <a:t>                          </a:t>
            </a:r>
            <a:r>
              <a:rPr lang="en-US" altLang="zh-CN" sz="2700"/>
              <a:t> . He played it with his </a:t>
            </a:r>
            <a:r>
              <a:rPr lang="en-US" altLang="zh-CN" sz="2700" u="sng"/>
              <a:t>            </a:t>
            </a:r>
            <a:r>
              <a:rPr lang="en-US" altLang="zh-CN" sz="2700"/>
              <a:t> . </a:t>
            </a:r>
            <a:r>
              <a:rPr lang="zh-CN" altLang="en-US" sz="2700"/>
              <a:t> </a:t>
            </a:r>
            <a:r>
              <a:rPr lang="en-US" altLang="zh-CN" sz="2700"/>
              <a:t>They all  </a:t>
            </a:r>
            <a:r>
              <a:rPr lang="en-US" altLang="zh-CN" sz="2700" u="sng"/>
              <a:t>                    </a:t>
            </a:r>
            <a:r>
              <a:rPr lang="en-US" altLang="zh-CN" sz="2700"/>
              <a:t> 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86225" y="1331119"/>
            <a:ext cx="1890713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/>
              <a:t> </a:t>
            </a:r>
            <a:r>
              <a:rPr lang="en-US" altLang="zh-CN" sz="2700" b="1">
                <a:solidFill>
                  <a:srgbClr val="FF0000"/>
                </a:solidFill>
              </a:rPr>
              <a:t>nice dress</a:t>
            </a:r>
            <a:endParaRPr lang="zh-CN" altLang="en-US" sz="27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18423" y="3402806"/>
            <a:ext cx="167401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FF0000"/>
                </a:solidFill>
              </a:rPr>
              <a:t> football</a:t>
            </a:r>
            <a:endParaRPr lang="zh-CN" altLang="en-US" sz="27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0" y="2357438"/>
            <a:ext cx="3509963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FF0000"/>
                </a:solidFill>
              </a:rPr>
              <a:t>  book about animals</a:t>
            </a:r>
            <a:endParaRPr lang="zh-CN" altLang="en-US" sz="27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07607" y="3818335"/>
            <a:ext cx="1403747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FF0000"/>
                </a:solidFill>
              </a:rPr>
              <a:t>tail</a:t>
            </a:r>
            <a:endParaRPr lang="zh-CN" altLang="en-US" sz="27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46019" y="3813572"/>
            <a:ext cx="2106216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FF0000"/>
                </a:solidFill>
              </a:rPr>
              <a:t>laughed</a:t>
            </a:r>
            <a:endParaRPr lang="zh-CN" altLang="en-US" sz="2700" b="1">
              <a:solidFill>
                <a:srgbClr val="FF0000"/>
              </a:solidFill>
            </a:endParaRPr>
          </a:p>
        </p:txBody>
      </p:sp>
      <p:pic>
        <p:nvPicPr>
          <p:cNvPr id="38925" name="图片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12434">
            <a:off x="7898607" y="180975"/>
            <a:ext cx="1088231" cy="15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467916" y="907257"/>
            <a:ext cx="7614047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100" dirty="0"/>
              <a:t>1. What did they do after that ?</a:t>
            </a:r>
            <a:endParaRPr lang="zh-CN" altLang="en-US" sz="4100" dirty="0"/>
          </a:p>
        </p:txBody>
      </p:sp>
      <p:pic>
        <p:nvPicPr>
          <p:cNvPr id="39938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6010" y="1883569"/>
            <a:ext cx="3802856" cy="285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521494" y="1393032"/>
            <a:ext cx="718304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100" dirty="0"/>
              <a:t>2. Did they have a good time ?</a:t>
            </a:r>
            <a:endParaRPr lang="zh-CN" altLang="en-US" sz="4100" dirty="0"/>
          </a:p>
        </p:txBody>
      </p: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467916" y="383382"/>
            <a:ext cx="5778103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 dirty="0">
                <a:latin typeface="Cooper Black" panose="0208090404030B020404" pitchFamily="18" charset="0"/>
              </a:rPr>
              <a:t>Listen and answer :</a:t>
            </a:r>
            <a:endParaRPr lang="zh-CN" altLang="en-US" sz="3600" dirty="0">
              <a:latin typeface="Cooper Black" panose="0208090404030B0204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58866" y="2356247"/>
            <a:ext cx="4310063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300" dirty="0"/>
              <a:t>In the </a:t>
            </a:r>
            <a:r>
              <a:rPr lang="en-US" altLang="zh-CN" sz="3300" dirty="0">
                <a:solidFill>
                  <a:srgbClr val="FF0000"/>
                </a:solidFill>
              </a:rPr>
              <a:t>evening</a:t>
            </a:r>
            <a:r>
              <a:rPr lang="en-US" altLang="zh-CN" sz="3300" dirty="0"/>
              <a:t> , they had a big dinner.</a:t>
            </a:r>
            <a:endParaRPr lang="zh-CN" altLang="en-US" sz="33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81475" y="3651648"/>
            <a:ext cx="4873229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300" dirty="0"/>
              <a:t>They had a </a:t>
            </a:r>
            <a:r>
              <a:rPr lang="en-US" altLang="zh-CN" sz="3300" dirty="0">
                <a:solidFill>
                  <a:srgbClr val="FF0000"/>
                </a:solidFill>
              </a:rPr>
              <a:t>wonderful </a:t>
            </a:r>
            <a:r>
              <a:rPr lang="en-US" altLang="zh-CN" sz="3300" dirty="0"/>
              <a:t>day .</a:t>
            </a:r>
            <a:endParaRPr lang="zh-CN" altLang="en-US" sz="3300" dirty="0"/>
          </a:p>
        </p:txBody>
      </p:sp>
      <p:sp>
        <p:nvSpPr>
          <p:cNvPr id="7" name="笑脸 6">
            <a:hlinkClick r:id="rId3" action="ppaction://hlinksldjump"/>
          </p:cNvPr>
          <p:cNvSpPr/>
          <p:nvPr/>
        </p:nvSpPr>
        <p:spPr>
          <a:xfrm>
            <a:off x="7811691" y="3089672"/>
            <a:ext cx="540544" cy="438150"/>
          </a:xfrm>
          <a:prstGeom prst="smileyFac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8" name="笑脸 7">
            <a:hlinkClick r:id="rId4" action="ppaction://hlinksldjump"/>
          </p:cNvPr>
          <p:cNvSpPr/>
          <p:nvPr/>
        </p:nvSpPr>
        <p:spPr>
          <a:xfrm>
            <a:off x="7731919" y="4299348"/>
            <a:ext cx="485775" cy="434578"/>
          </a:xfrm>
          <a:prstGeom prst="smileyFace">
            <a:avLst/>
          </a:prstGeom>
          <a:noFill/>
          <a:ln w="508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50281" y="1329928"/>
            <a:ext cx="286226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10400" b="1"/>
              <a:t>mor</a:t>
            </a:r>
            <a:endParaRPr lang="zh-CN" altLang="en-US" sz="10400" b="1"/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2"/>
          <p:cNvSpPr txBox="1">
            <a:spLocks noChangeArrowheads="1"/>
          </p:cNvSpPr>
          <p:nvPr/>
        </p:nvSpPr>
        <p:spPr bwMode="auto">
          <a:xfrm>
            <a:off x="4518422" y="1329928"/>
            <a:ext cx="3456384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10400" b="1"/>
              <a:t>ning</a:t>
            </a:r>
            <a:endParaRPr lang="zh-CN" altLang="en-US" sz="10400" b="1"/>
          </a:p>
        </p:txBody>
      </p:sp>
      <p:sp>
        <p:nvSpPr>
          <p:cNvPr id="4" name="Text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627710" y="1329928"/>
            <a:ext cx="2484834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10400" b="1">
                <a:solidFill>
                  <a:srgbClr val="FF0000"/>
                </a:solidFill>
              </a:rPr>
              <a:t>eve</a:t>
            </a:r>
            <a:endParaRPr lang="zh-CN" altLang="en-US" sz="10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90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906" y="0"/>
            <a:ext cx="915590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80010" y="1972866"/>
            <a:ext cx="1727597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6600" b="1">
                <a:solidFill>
                  <a:srgbClr val="FF0000"/>
                </a:solidFill>
              </a:rPr>
              <a:t>won</a:t>
            </a:r>
            <a:endParaRPr lang="zh-CN" altLang="en-US" sz="6600" b="1">
              <a:solidFill>
                <a:srgbClr val="FF0000"/>
              </a:solidFill>
            </a:endParaRPr>
          </a:p>
        </p:txBody>
      </p:sp>
      <p:sp>
        <p:nvSpPr>
          <p:cNvPr id="41988" name="TextBox 2"/>
          <p:cNvSpPr txBox="1">
            <a:spLocks noChangeArrowheads="1"/>
          </p:cNvSpPr>
          <p:nvPr/>
        </p:nvSpPr>
        <p:spPr bwMode="auto">
          <a:xfrm>
            <a:off x="4572000" y="1977629"/>
            <a:ext cx="1350169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6600" b="1"/>
              <a:t>ful</a:t>
            </a:r>
            <a:endParaRPr lang="zh-CN" altLang="en-US" sz="6600" b="1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39579" y="1965722"/>
            <a:ext cx="2664619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6600" b="1"/>
              <a:t>beauti</a:t>
            </a:r>
            <a:endParaRPr lang="zh-CN" altLang="en-US" sz="6600" b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37335" y="1972866"/>
            <a:ext cx="1865709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6600" b="1">
                <a:solidFill>
                  <a:srgbClr val="00CCFF"/>
                </a:solidFill>
              </a:rPr>
              <a:t>der</a:t>
            </a:r>
            <a:endParaRPr lang="zh-CN" altLang="en-US" sz="6600" b="1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65144" y="873919"/>
            <a:ext cx="2189560" cy="20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649486" y="303498"/>
            <a:ext cx="5238750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500" dirty="0">
                <a:latin typeface="Cooper Black" panose="0208090404030B020404" pitchFamily="18" charset="0"/>
              </a:rPr>
              <a:t>About me:</a:t>
            </a:r>
            <a:endParaRPr lang="zh-CN" altLang="en-US" sz="4500" dirty="0">
              <a:latin typeface="Cooper Black" panose="0208090404030B020404" pitchFamily="18" charset="0"/>
            </a:endParaRP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575073" y="1275160"/>
            <a:ext cx="6049565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300" b="1" dirty="0">
                <a:latin typeface="Footlight MT Light" panose="0204060206030A020304" pitchFamily="18" charset="0"/>
              </a:rPr>
              <a:t>I’m Miss Liu . I’m from </a:t>
            </a:r>
            <a:r>
              <a:rPr lang="en-US" altLang="zh-CN" sz="3300" b="1" dirty="0" err="1">
                <a:latin typeface="Footlight MT Light" panose="0204060206030A020304" pitchFamily="18" charset="0"/>
              </a:rPr>
              <a:t>Zhaoyuan</a:t>
            </a:r>
            <a:r>
              <a:rPr lang="en-US" altLang="zh-CN" sz="3300" b="1" dirty="0">
                <a:latin typeface="Footlight MT Light" panose="0204060206030A020304" pitchFamily="18" charset="0"/>
              </a:rPr>
              <a:t>.  I’m twenty-eight years old. I like travel , reading and singing.</a:t>
            </a:r>
            <a:endParaRPr lang="zh-CN" altLang="en-US" sz="3300" b="1" dirty="0">
              <a:latin typeface="Footlight MT Light" panose="0204060206030A020304" pitchFamily="18" charset="0"/>
            </a:endParaRPr>
          </a:p>
        </p:txBody>
      </p:sp>
      <p:pic>
        <p:nvPicPr>
          <p:cNvPr id="2150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37875" y="3058716"/>
            <a:ext cx="2965847" cy="20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521494" y="411957"/>
            <a:ext cx="4104085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 dirty="0">
                <a:latin typeface="Cooper Black" panose="0208090404030B020404" pitchFamily="18" charset="0"/>
              </a:rPr>
              <a:t>Let’s repeat :</a:t>
            </a:r>
            <a:endParaRPr lang="zh-CN" altLang="en-US" sz="3600" dirty="0">
              <a:latin typeface="Cooper Black" panose="0208090404030B020404" pitchFamily="18" charset="0"/>
            </a:endParaRPr>
          </a:p>
        </p:txBody>
      </p:sp>
      <p:pic>
        <p:nvPicPr>
          <p:cNvPr id="43010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" y="1269206"/>
            <a:ext cx="3509963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88606" y="1326357"/>
            <a:ext cx="4611291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 dirty="0"/>
              <a:t>It was Christmas morning . </a:t>
            </a:r>
            <a:endParaRPr lang="zh-CN" altLang="en-US" sz="27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39804" y="1977628"/>
            <a:ext cx="42862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 dirty="0"/>
              <a:t>Li Ming and Danny went to Jenny’s home . </a:t>
            </a:r>
            <a:endParaRPr lang="zh-CN" altLang="en-US" sz="27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86225" y="3018235"/>
            <a:ext cx="4887516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 dirty="0"/>
              <a:t>They said “ Merry Christmas ” to Jenny’s family .</a:t>
            </a:r>
            <a:endParaRPr lang="zh-CN" altLang="en-US" sz="2700" b="1" dirty="0"/>
          </a:p>
        </p:txBody>
      </p:sp>
      <p:pic>
        <p:nvPicPr>
          <p:cNvPr id="43014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0038" y="-15479"/>
            <a:ext cx="1193006" cy="158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521494" y="411957"/>
            <a:ext cx="4104085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>
                <a:latin typeface="Cooper Black" panose="0208090404030B020404" pitchFamily="18" charset="0"/>
              </a:rPr>
              <a:t>Let’s repeat :</a:t>
            </a:r>
            <a:endParaRPr lang="zh-CN" altLang="en-US" sz="3600">
              <a:latin typeface="Cooper Black" panose="0208090404030B020404" pitchFamily="18" charset="0"/>
            </a:endParaRPr>
          </a:p>
        </p:txBody>
      </p:sp>
      <p:pic>
        <p:nvPicPr>
          <p:cNvPr id="44034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329929"/>
            <a:ext cx="3806429" cy="2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01729" y="1633538"/>
            <a:ext cx="4444603" cy="13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 dirty="0"/>
              <a:t>There was a beautiful Christmas tree in the living room .</a:t>
            </a:r>
            <a:endParaRPr lang="zh-CN" altLang="en-US" sz="27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39829" y="3027760"/>
            <a:ext cx="4336256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 dirty="0"/>
              <a:t>There were many presents under the tree .</a:t>
            </a:r>
            <a:endParaRPr lang="zh-CN" altLang="en-US" sz="2700" b="1" dirty="0"/>
          </a:p>
        </p:txBody>
      </p:sp>
      <p:pic>
        <p:nvPicPr>
          <p:cNvPr id="44037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5244" y="3175398"/>
            <a:ext cx="1478756" cy="196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575072" y="472678"/>
            <a:ext cx="4104084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>
                <a:latin typeface="Cooper Black" panose="0208090404030B020404" pitchFamily="18" charset="0"/>
              </a:rPr>
              <a:t>Let’s repeat :</a:t>
            </a:r>
            <a:endParaRPr lang="zh-CN" altLang="en-US" sz="3600">
              <a:latin typeface="Cooper Black" panose="0208090404030B020404" pitchFamily="18" charset="0"/>
            </a:endParaRPr>
          </a:p>
        </p:txBody>
      </p:sp>
      <p:pic>
        <p:nvPicPr>
          <p:cNvPr id="45058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" y="1431131"/>
            <a:ext cx="3105150" cy="267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21907" y="1275160"/>
            <a:ext cx="4374356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/>
              <a:t>Jenny  got a nice dress .</a:t>
            </a:r>
            <a:endParaRPr lang="zh-CN" altLang="en-US" sz="2700" b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21907" y="1869281"/>
            <a:ext cx="458509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/>
              <a:t>Li Ming got a book about animals .</a:t>
            </a:r>
            <a:endParaRPr lang="zh-CN" altLang="en-US" sz="2700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21906" y="2787254"/>
            <a:ext cx="453032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/>
              <a:t>Danny got a football .</a:t>
            </a:r>
            <a:endParaRPr lang="zh-CN" altLang="en-US" sz="27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21906" y="3327797"/>
            <a:ext cx="485417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/>
              <a:t>He played it with his tail .</a:t>
            </a:r>
            <a:endParaRPr lang="zh-CN" altLang="en-US" sz="2700" b="1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21906" y="3868341"/>
            <a:ext cx="420647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/>
              <a:t>They all laughed .</a:t>
            </a:r>
            <a:endParaRPr lang="zh-CN" altLang="en-US" sz="2700" b="1"/>
          </a:p>
        </p:txBody>
      </p:sp>
      <p:pic>
        <p:nvPicPr>
          <p:cNvPr id="45064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33451">
            <a:off x="7616429" y="67867"/>
            <a:ext cx="1494234" cy="143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46231" y="0"/>
            <a:ext cx="1185863" cy="166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521494" y="411957"/>
            <a:ext cx="4104085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>
                <a:latin typeface="Cooper Black" panose="0208090404030B020404" pitchFamily="18" charset="0"/>
              </a:rPr>
              <a:t>Let’s repeat :</a:t>
            </a:r>
            <a:endParaRPr lang="zh-CN" altLang="en-US" sz="3600">
              <a:latin typeface="Cooper Black" panose="0208090404030B020404" pitchFamily="18" charset="0"/>
            </a:endParaRPr>
          </a:p>
        </p:txBody>
      </p:sp>
      <p:pic>
        <p:nvPicPr>
          <p:cNvPr id="46083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" y="1462087"/>
            <a:ext cx="2915841" cy="251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07607" y="1437085"/>
            <a:ext cx="5023247" cy="90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/>
              <a:t>In the evening , they had a big dinner .</a:t>
            </a:r>
            <a:endParaRPr lang="zh-CN" altLang="en-US" sz="2700" b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07607" y="2463403"/>
            <a:ext cx="502324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/>
              <a:t>“ It’s so good to have you here today, </a:t>
            </a:r>
            <a:r>
              <a:rPr lang="zh-CN" altLang="en-US" sz="2700" b="1"/>
              <a:t>” </a:t>
            </a:r>
            <a:r>
              <a:rPr lang="en-US" altLang="zh-CN" sz="2700" b="1"/>
              <a:t>said Jenny’s father .</a:t>
            </a:r>
            <a:endParaRPr lang="zh-CN" altLang="en-US" sz="2700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07607" y="3488532"/>
            <a:ext cx="4831556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/>
              <a:t>Everyone had a wonderful day .</a:t>
            </a:r>
            <a:endParaRPr lang="zh-CN" altLang="en-US" sz="2700" b="1"/>
          </a:p>
        </p:txBody>
      </p:sp>
      <p:pic>
        <p:nvPicPr>
          <p:cNvPr id="46087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497409">
            <a:off x="-57150" y="3907631"/>
            <a:ext cx="1650206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467916" y="411957"/>
            <a:ext cx="6318647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 dirty="0" err="1">
                <a:latin typeface="Cooper Black" panose="0208090404030B020404" pitchFamily="18" charset="0"/>
              </a:rPr>
              <a:t>Groupwork</a:t>
            </a:r>
            <a:r>
              <a:rPr lang="en-US" altLang="zh-CN" sz="3600" dirty="0">
                <a:latin typeface="Cooper Black" panose="0208090404030B020404" pitchFamily="18" charset="0"/>
              </a:rPr>
              <a:t> :</a:t>
            </a:r>
            <a:endParaRPr lang="zh-CN" altLang="en-US" sz="3600" dirty="0">
              <a:latin typeface="Cooper Black" panose="0208090404030B0204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44242" y="1022748"/>
            <a:ext cx="1353740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300" b="1">
                <a:solidFill>
                  <a:srgbClr val="FF00FF"/>
                </a:solidFill>
              </a:rPr>
              <a:t>had</a:t>
            </a:r>
            <a:endParaRPr lang="zh-CN" altLang="en-US" sz="3300" b="1">
              <a:solidFill>
                <a:srgbClr val="FF00FF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4403" y="1023937"/>
            <a:ext cx="107989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300" b="1">
                <a:solidFill>
                  <a:srgbClr val="FF00FF"/>
                </a:solidFill>
              </a:rPr>
              <a:t>went</a:t>
            </a:r>
            <a:endParaRPr lang="zh-CN" altLang="en-US" sz="3300" b="1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08885" y="1006079"/>
            <a:ext cx="1566863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000" b="1">
                <a:solidFill>
                  <a:srgbClr val="FF00FF"/>
                </a:solidFill>
              </a:rPr>
              <a:t>got</a:t>
            </a:r>
            <a:endParaRPr lang="zh-CN" altLang="en-US" sz="3000" b="1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97129" y="1010841"/>
            <a:ext cx="1296590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300" b="1">
                <a:solidFill>
                  <a:srgbClr val="FF00FF"/>
                </a:solidFill>
              </a:rPr>
              <a:t>sang</a:t>
            </a:r>
            <a:endParaRPr lang="zh-CN" altLang="en-US" sz="3300" b="1">
              <a:solidFill>
                <a:srgbClr val="FF00FF"/>
              </a:solidFill>
            </a:endParaRP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575073" y="1815703"/>
            <a:ext cx="8155781" cy="260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300" dirty="0"/>
              <a:t>  It was Christmas Day . Li Ming and Danny   </a:t>
            </a:r>
          </a:p>
          <a:p>
            <a:pPr eaLnBrk="0" hangingPunct="0"/>
            <a:r>
              <a:rPr lang="en-US" altLang="zh-CN" sz="3300" dirty="0"/>
              <a:t>  </a:t>
            </a:r>
            <a:r>
              <a:rPr lang="en-US" altLang="zh-CN" sz="3300" u="sng" dirty="0"/>
              <a:t>               </a:t>
            </a:r>
            <a:r>
              <a:rPr lang="en-US" altLang="zh-CN" sz="3300" dirty="0"/>
              <a:t>  to Jenny’s home . They </a:t>
            </a:r>
            <a:r>
              <a:rPr lang="en-US" altLang="zh-CN" sz="3300" u="sng" dirty="0"/>
              <a:t>                  </a:t>
            </a:r>
            <a:r>
              <a:rPr lang="en-US" altLang="zh-CN" sz="3300" dirty="0"/>
              <a:t>Christmas songs . They  </a:t>
            </a:r>
            <a:r>
              <a:rPr lang="en-US" altLang="zh-CN" sz="3300" u="sng" dirty="0"/>
              <a:t>           </a:t>
            </a:r>
            <a:r>
              <a:rPr lang="en-US" altLang="zh-CN" sz="3300" dirty="0"/>
              <a:t> nice presents . They  </a:t>
            </a:r>
            <a:r>
              <a:rPr lang="en-US" altLang="zh-CN" sz="3300" u="sng" dirty="0"/>
              <a:t>              </a:t>
            </a:r>
            <a:r>
              <a:rPr lang="en-US" altLang="zh-CN" sz="3300" dirty="0"/>
              <a:t>  a big dinner together . They had a wonderful day .</a:t>
            </a:r>
            <a:endParaRPr lang="zh-CN" altLang="en-US" sz="3300" dirty="0"/>
          </a:p>
        </p:txBody>
      </p:sp>
      <p:pic>
        <p:nvPicPr>
          <p:cNvPr id="47111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029695">
            <a:off x="7448550" y="3804047"/>
            <a:ext cx="1759744" cy="12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858E-6 -2.59259E-6 L -0.195 0.24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922E-7 3.7037E-6 L 0.10056 0.25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29 -0.00972 L 0.0267 0.35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754E-6 -1.11111E-6 L 0.02684 0.45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4723" y="1098948"/>
            <a:ext cx="2072878" cy="179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17568">
            <a:off x="3823098" y="1303735"/>
            <a:ext cx="2074069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4" cstate="email"/>
          <a:srcRect t="-3279"/>
          <a:stretch>
            <a:fillRect/>
          </a:stretch>
        </p:blipFill>
        <p:spPr bwMode="auto">
          <a:xfrm>
            <a:off x="5850732" y="860822"/>
            <a:ext cx="206097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1547813" y="521494"/>
            <a:ext cx="6318647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>
                <a:latin typeface="Cooper Black" panose="0208090404030B020404" pitchFamily="18" charset="0"/>
              </a:rPr>
              <a:t>Let’s play :</a:t>
            </a:r>
            <a:endParaRPr lang="zh-CN" altLang="en-US" sz="3600">
              <a:latin typeface="Cooper Black" panose="0208090404030B0204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/>
          <p:cNvSpPr txBox="1">
            <a:spLocks noChangeArrowheads="1"/>
          </p:cNvSpPr>
          <p:nvPr/>
        </p:nvSpPr>
        <p:spPr bwMode="auto">
          <a:xfrm>
            <a:off x="1601391" y="1446610"/>
            <a:ext cx="4104084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100" dirty="0">
                <a:latin typeface="Cooper Black" panose="0208090404030B020404" pitchFamily="18" charset="0"/>
              </a:rPr>
              <a:t>Summary </a:t>
            </a:r>
            <a:r>
              <a:rPr lang="zh-CN" altLang="en-US" sz="4100" dirty="0">
                <a:latin typeface="Cooper Black" panose="0208090404030B020404" pitchFamily="18" charset="0"/>
              </a:rPr>
              <a:t>：</a:t>
            </a:r>
          </a:p>
        </p:txBody>
      </p:sp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1607344" y="2301479"/>
            <a:ext cx="6642497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200" b="1" dirty="0"/>
              <a:t>What have you learned in this class ?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521494" y="411957"/>
            <a:ext cx="4104085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 dirty="0">
                <a:latin typeface="Cooper Black" panose="0208090404030B020404" pitchFamily="18" charset="0"/>
              </a:rPr>
              <a:t>Sharing </a:t>
            </a:r>
            <a:r>
              <a:rPr lang="zh-CN" altLang="en-US" sz="3600" dirty="0">
                <a:latin typeface="Cooper Black" panose="0208090404030B020404" pitchFamily="18" charset="0"/>
              </a:rPr>
              <a:t>：</a:t>
            </a:r>
          </a:p>
        </p:txBody>
      </p:sp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92879" y="1275606"/>
            <a:ext cx="8154591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  圣诞节是西方国家一年中最盛大的节日，类似我国过春节。西方人以红、绿、白三色作为圣诞色来装饰，红色的有圣诞花和圣诞蜡烛。绿色的是圣诞树，用杉、柏一类的常青树装饰而成，上面悬挂着五颜六色的彩灯、礼物和纸花。圣诞节是一个分享与团聚的日子，全家人聚在一起，以珍惜和感恩之心感受生活的着喜悦和快乐。</a:t>
            </a:r>
          </a:p>
        </p:txBody>
      </p:sp>
      <p:pic>
        <p:nvPicPr>
          <p:cNvPr id="50179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72539">
            <a:off x="7824788" y="-34529"/>
            <a:ext cx="1350169" cy="129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023415">
            <a:off x="275035" y="3956447"/>
            <a:ext cx="867965" cy="127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414338" y="328613"/>
            <a:ext cx="4104085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 dirty="0">
                <a:latin typeface="Cooper Black" panose="0208090404030B020404" pitchFamily="18" charset="0"/>
              </a:rPr>
              <a:t>Homework </a:t>
            </a:r>
            <a:r>
              <a:rPr lang="zh-CN" altLang="en-US" sz="3600" dirty="0">
                <a:latin typeface="Cooper Black" panose="0208090404030B020404" pitchFamily="18" charset="0"/>
              </a:rPr>
              <a:t>：</a:t>
            </a:r>
          </a:p>
        </p:txBody>
      </p:sp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521494" y="1300163"/>
            <a:ext cx="820936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300" dirty="0"/>
              <a:t>                    </a:t>
            </a:r>
            <a:r>
              <a:rPr lang="en-US" altLang="zh-CN" sz="2700" b="1" dirty="0"/>
              <a:t>Sunday      December 25      Sunny</a:t>
            </a:r>
          </a:p>
          <a:p>
            <a:pPr eaLnBrk="0" hangingPunct="0"/>
            <a:r>
              <a:rPr lang="en-US" altLang="zh-CN" sz="2700" b="1" dirty="0"/>
              <a:t>  Today is Christmas Day . I </a:t>
            </a:r>
            <a:r>
              <a:rPr lang="en-US" altLang="zh-CN" sz="2700" b="1" u="sng" dirty="0"/>
              <a:t>         </a:t>
            </a:r>
            <a:r>
              <a:rPr lang="en-US" altLang="zh-CN" sz="2700" b="1" dirty="0"/>
              <a:t> to Jenny’s home with Li Ming . We </a:t>
            </a:r>
            <a:r>
              <a:rPr lang="en-US" altLang="zh-CN" sz="2700" b="1" u="sng" dirty="0"/>
              <a:t>           </a:t>
            </a:r>
            <a:r>
              <a:rPr lang="en-US" altLang="zh-CN" sz="2700" b="1" dirty="0"/>
              <a:t> “ Merry Christmas ” to Jenny’s family . There were many presents under the Christmas tree . Li Ming </a:t>
            </a:r>
            <a:r>
              <a:rPr lang="en-US" altLang="zh-CN" sz="2700" b="1" u="sng" dirty="0"/>
              <a:t>         </a:t>
            </a:r>
            <a:r>
              <a:rPr lang="en-US" altLang="zh-CN" sz="2700" b="1" dirty="0"/>
              <a:t> a book about </a:t>
            </a:r>
            <a:r>
              <a:rPr lang="en-US" altLang="zh-CN" sz="2700" b="1" u="sng" dirty="0"/>
              <a:t>                  </a:t>
            </a:r>
            <a:r>
              <a:rPr lang="en-US" altLang="zh-CN" sz="2700" b="1" dirty="0"/>
              <a:t> .  I got </a:t>
            </a:r>
          </a:p>
          <a:p>
            <a:pPr eaLnBrk="0" hangingPunct="0"/>
            <a:r>
              <a:rPr lang="en-US" altLang="zh-CN" sz="2700" b="1" dirty="0"/>
              <a:t>a </a:t>
            </a:r>
            <a:r>
              <a:rPr lang="en-US" altLang="zh-CN" sz="2700" b="1" u="sng" dirty="0"/>
              <a:t>                </a:t>
            </a:r>
            <a:r>
              <a:rPr lang="en-US" altLang="zh-CN" sz="2700" b="1" dirty="0"/>
              <a:t> . I played it with my tail . In the  </a:t>
            </a:r>
            <a:r>
              <a:rPr lang="en-US" altLang="zh-CN" sz="2700" b="1" u="sng" dirty="0"/>
              <a:t>               </a:t>
            </a:r>
            <a:r>
              <a:rPr lang="en-US" altLang="zh-CN" sz="2700" b="1" dirty="0"/>
              <a:t> , we had a big dinner . We all had a </a:t>
            </a:r>
            <a:r>
              <a:rPr lang="en-US" altLang="zh-CN" sz="2700" b="1" u="sng" dirty="0"/>
              <a:t>                    </a:t>
            </a:r>
            <a:r>
              <a:rPr lang="en-US" altLang="zh-CN" sz="2700" b="1" dirty="0"/>
              <a:t> day.</a:t>
            </a:r>
          </a:p>
          <a:p>
            <a:pPr eaLnBrk="0" hangingPunct="0"/>
            <a:r>
              <a:rPr lang="en-US" altLang="zh-CN" sz="2700" b="1" dirty="0"/>
              <a:t>                                             </a:t>
            </a:r>
            <a:r>
              <a:rPr lang="en-US" altLang="zh-CN" sz="2700" b="1" dirty="0">
                <a:latin typeface="Lucida Calligraphy" panose="03010101010101010101" pitchFamily="66" charset="0"/>
              </a:rPr>
              <a:t>A diary from Danny</a:t>
            </a:r>
            <a:endParaRPr lang="zh-CN" altLang="en-US" sz="2700" b="1" dirty="0">
              <a:latin typeface="Lucida Calligraphy" panose="03010101010101010101" pitchFamily="66" charset="0"/>
            </a:endParaRPr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777479" y="1007269"/>
            <a:ext cx="7683103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0" hangingPunct="0"/>
            <a:r>
              <a:rPr lang="en-US" altLang="zh-CN" sz="2700" b="1" dirty="0">
                <a:solidFill>
                  <a:srgbClr val="FF00FF"/>
                </a:solidFill>
              </a:rPr>
              <a:t>wonderful  went  animals football  said evening got </a:t>
            </a:r>
            <a:endParaRPr lang="zh-CN" altLang="en-US" sz="2700" b="1" dirty="0">
              <a:solidFill>
                <a:srgbClr val="FF00FF"/>
              </a:solidFill>
            </a:endParaRPr>
          </a:p>
        </p:txBody>
      </p:sp>
      <p:pic>
        <p:nvPicPr>
          <p:cNvPr id="52228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21330">
            <a:off x="14288" y="4218385"/>
            <a:ext cx="116086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04973">
            <a:off x="7998619" y="-7144"/>
            <a:ext cx="1350169" cy="12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845344" y="519113"/>
            <a:ext cx="4105275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500" dirty="0">
                <a:latin typeface="Cooper Black" panose="0208090404030B020404" pitchFamily="18" charset="0"/>
              </a:rPr>
              <a:t>Free talk :</a:t>
            </a:r>
            <a:endParaRPr lang="zh-CN" altLang="en-US" sz="4500" dirty="0">
              <a:latin typeface="Cooper Black" panose="0208090404030B020404" pitchFamily="18" charset="0"/>
            </a:endParaRPr>
          </a:p>
        </p:txBody>
      </p:sp>
      <p:pic>
        <p:nvPicPr>
          <p:cNvPr id="22530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20000">
            <a:off x="6868716" y="70247"/>
            <a:ext cx="1975247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791767" y="1491854"/>
            <a:ext cx="783074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 dirty="0">
                <a:latin typeface="Times New Roman" panose="02020603050405020304" pitchFamily="18" charset="0"/>
              </a:rPr>
              <a:t>1. Christmas is coming . What will you do at Christmas?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pic>
        <p:nvPicPr>
          <p:cNvPr id="22532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60000">
            <a:off x="-76200" y="3471863"/>
            <a:ext cx="2035969" cy="169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45344" y="3003948"/>
            <a:ext cx="7939088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 dirty="0">
                <a:latin typeface="Times New Roman" panose="02020603050405020304" pitchFamily="18" charset="0"/>
              </a:rPr>
              <a:t>2. If you decorate the Christmas tree.</a:t>
            </a:r>
            <a:r>
              <a:rPr lang="zh-C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</a:rPr>
              <a:t>What will you do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510779" y="459411"/>
            <a:ext cx="7830740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100" b="1" dirty="0">
                <a:latin typeface="Times New Roman" panose="02020603050405020304" pitchFamily="18" charset="0"/>
              </a:rPr>
              <a:t>Christmas is coming . What will you do at Christmas?</a:t>
            </a:r>
            <a:endParaRPr lang="zh-CN" altLang="en-US" sz="4100" b="1" dirty="0">
              <a:latin typeface="Times New Roman" panose="02020603050405020304" pitchFamily="18" charset="0"/>
            </a:endParaRPr>
          </a:p>
        </p:txBody>
      </p:sp>
      <p:pic>
        <p:nvPicPr>
          <p:cNvPr id="23554" name="图片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53966" y="2321719"/>
            <a:ext cx="2618184" cy="196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" y="2309813"/>
            <a:ext cx="2632472" cy="197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31669" y="2327672"/>
            <a:ext cx="26098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38" y="1073944"/>
            <a:ext cx="4294585" cy="322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413148" y="411956"/>
            <a:ext cx="7830740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100" b="1" dirty="0">
                <a:latin typeface="Times New Roman" panose="02020603050405020304" pitchFamily="18" charset="0"/>
              </a:rPr>
              <a:t>What will you do at Christmas?</a:t>
            </a:r>
            <a:endParaRPr lang="zh-CN" altLang="en-US" sz="4100" b="1" dirty="0">
              <a:latin typeface="Times New Roman" panose="02020603050405020304" pitchFamily="18" charset="0"/>
            </a:endParaRP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1277541" y="3921919"/>
            <a:ext cx="74533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500" b="1">
                <a:solidFill>
                  <a:srgbClr val="FF9933"/>
                </a:solidFill>
              </a:rPr>
              <a:t>I will  </a:t>
            </a:r>
            <a:r>
              <a:rPr lang="en-US" altLang="zh-CN" sz="4500" b="1" u="sng">
                <a:solidFill>
                  <a:srgbClr val="FF9933"/>
                </a:solidFill>
              </a:rPr>
              <a:t>                                    </a:t>
            </a:r>
            <a:r>
              <a:rPr lang="en-US" altLang="zh-CN" sz="4500" b="1">
                <a:solidFill>
                  <a:srgbClr val="FF9933"/>
                </a:solidFill>
              </a:rPr>
              <a:t>.</a:t>
            </a:r>
            <a:endParaRPr lang="zh-CN" altLang="en-US" sz="4500" b="1">
              <a:solidFill>
                <a:srgbClr val="FF9933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70635" y="3915966"/>
            <a:ext cx="5073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500" b="1">
                <a:solidFill>
                  <a:srgbClr val="00B0F0"/>
                </a:solidFill>
              </a:rPr>
              <a:t>have a big dinner</a:t>
            </a:r>
            <a:endParaRPr lang="zh-CN" altLang="en-US" sz="4500" b="1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03860" y="1001316"/>
            <a:ext cx="4374356" cy="328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413148" y="411956"/>
            <a:ext cx="7830740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100" b="1">
                <a:latin typeface="Times New Roman" panose="02020603050405020304" pitchFamily="18" charset="0"/>
              </a:rPr>
              <a:t>What will you do at Christmas?</a:t>
            </a:r>
            <a:endParaRPr lang="zh-CN" altLang="en-US" sz="4100" b="1">
              <a:latin typeface="Times New Roman" panose="02020603050405020304" pitchFamily="18" charset="0"/>
            </a:endParaRPr>
          </a:p>
        </p:txBody>
      </p:sp>
      <p:sp>
        <p:nvSpPr>
          <p:cNvPr id="26627" name="TextBox 9"/>
          <p:cNvSpPr txBox="1">
            <a:spLocks noChangeArrowheads="1"/>
          </p:cNvSpPr>
          <p:nvPr/>
        </p:nvSpPr>
        <p:spPr bwMode="auto">
          <a:xfrm>
            <a:off x="521494" y="3921919"/>
            <a:ext cx="820936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500" b="1">
                <a:solidFill>
                  <a:srgbClr val="FF9933"/>
                </a:solidFill>
              </a:rPr>
              <a:t>I will  </a:t>
            </a:r>
            <a:r>
              <a:rPr lang="en-US" altLang="zh-CN" sz="4500" b="1" u="sng">
                <a:solidFill>
                  <a:srgbClr val="FF9933"/>
                </a:solidFill>
              </a:rPr>
              <a:t>                                         </a:t>
            </a:r>
            <a:r>
              <a:rPr lang="en-US" altLang="zh-CN" sz="4500" b="1">
                <a:solidFill>
                  <a:srgbClr val="FF9933"/>
                </a:solidFill>
              </a:rPr>
              <a:t>.</a:t>
            </a:r>
            <a:endParaRPr lang="zh-CN" altLang="en-US" sz="4500" b="1">
              <a:solidFill>
                <a:srgbClr val="FF9933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41935" y="3900488"/>
            <a:ext cx="561617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500" b="1">
                <a:solidFill>
                  <a:srgbClr val="00B0F0"/>
                </a:solidFill>
              </a:rPr>
              <a:t> sing Christmas songs</a:t>
            </a:r>
            <a:endParaRPr lang="zh-CN" altLang="en-US" sz="4500" b="1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1219" y="956072"/>
            <a:ext cx="4168379" cy="312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413148" y="411956"/>
            <a:ext cx="7830740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100" b="1">
                <a:latin typeface="Times New Roman" panose="02020603050405020304" pitchFamily="18" charset="0"/>
              </a:rPr>
              <a:t>What will you do at Christmas?</a:t>
            </a:r>
            <a:endParaRPr lang="zh-CN" altLang="en-US" sz="4100" b="1">
              <a:latin typeface="Times New Roman" panose="02020603050405020304" pitchFamily="18" charset="0"/>
            </a:endParaRPr>
          </a:p>
        </p:txBody>
      </p:sp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413148" y="3921919"/>
            <a:ext cx="847963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500" b="1">
                <a:solidFill>
                  <a:srgbClr val="FF9933"/>
                </a:solidFill>
              </a:rPr>
              <a:t>I will </a:t>
            </a:r>
            <a:r>
              <a:rPr lang="en-US" altLang="zh-CN" sz="4500" b="1" u="sng">
                <a:solidFill>
                  <a:srgbClr val="FF9933"/>
                </a:solidFill>
              </a:rPr>
              <a:t>                                              </a:t>
            </a:r>
            <a:r>
              <a:rPr lang="en-US" altLang="zh-CN" sz="4500" b="1">
                <a:solidFill>
                  <a:srgbClr val="FF9933"/>
                </a:solidFill>
              </a:rPr>
              <a:t>.</a:t>
            </a:r>
            <a:endParaRPr lang="zh-CN" altLang="en-US" sz="4500" b="1">
              <a:solidFill>
                <a:srgbClr val="FF9933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4291" y="3900488"/>
            <a:ext cx="7272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500" b="1">
                <a:solidFill>
                  <a:srgbClr val="00B0F0"/>
                </a:solidFill>
              </a:rPr>
              <a:t> </a:t>
            </a:r>
            <a:r>
              <a:rPr lang="en-US" altLang="zh-CN" sz="4100" b="1">
                <a:solidFill>
                  <a:srgbClr val="00B0F0"/>
                </a:solidFill>
              </a:rPr>
              <a:t>decorate the Christmas tree</a:t>
            </a:r>
            <a:endParaRPr lang="zh-CN" altLang="en-US" sz="4500" b="1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4"/>
          <p:cNvSpPr txBox="1">
            <a:spLocks noChangeArrowheads="1"/>
          </p:cNvSpPr>
          <p:nvPr/>
        </p:nvSpPr>
        <p:spPr bwMode="auto">
          <a:xfrm>
            <a:off x="413147" y="360760"/>
            <a:ext cx="7939088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100" b="1" dirty="0">
                <a:latin typeface="Times New Roman" panose="02020603050405020304" pitchFamily="18" charset="0"/>
              </a:rPr>
              <a:t>If you decorate the Christmas tree.</a:t>
            </a:r>
            <a:r>
              <a:rPr lang="zh-CN" altLang="en-US" sz="4100" b="1" dirty="0">
                <a:latin typeface="Times New Roman" panose="02020603050405020304" pitchFamily="18" charset="0"/>
              </a:rPr>
              <a:t> </a:t>
            </a:r>
            <a:r>
              <a:rPr lang="en-US" altLang="zh-CN" sz="4100" b="1" dirty="0">
                <a:latin typeface="Times New Roman" panose="02020603050405020304" pitchFamily="18" charset="0"/>
              </a:rPr>
              <a:t>What will you do ?</a:t>
            </a:r>
          </a:p>
        </p:txBody>
      </p:sp>
      <p:pic>
        <p:nvPicPr>
          <p:cNvPr id="28674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7694" y="2625329"/>
            <a:ext cx="2706291" cy="203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88844" y="2632473"/>
            <a:ext cx="2727722" cy="20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1363" y="2647950"/>
            <a:ext cx="2707481" cy="20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692944" y="1869281"/>
            <a:ext cx="7884319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600" b="1"/>
              <a:t>I will put the </a:t>
            </a:r>
            <a:r>
              <a:rPr lang="en-US" altLang="zh-CN" sz="3600" b="1" u="sng"/>
              <a:t>              </a:t>
            </a:r>
            <a:r>
              <a:rPr lang="en-US" altLang="zh-CN" sz="3600" b="1"/>
              <a:t> on the tree .</a:t>
            </a:r>
            <a:endParaRPr lang="zh-CN" altLang="en-US" sz="36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3868" y="484207"/>
            <a:ext cx="4698522" cy="4151414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471487" y="484585"/>
            <a:ext cx="5157788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4500">
                <a:latin typeface="Cooper Black" panose="0208090404030B020404" pitchFamily="18" charset="0"/>
              </a:rPr>
              <a:t>Try to find :</a:t>
            </a:r>
            <a:endParaRPr lang="zh-CN" altLang="en-US" sz="4500">
              <a:latin typeface="Cooper Black" panose="0208090404030B020404" pitchFamily="18" charset="0"/>
            </a:endParaRPr>
          </a:p>
        </p:txBody>
      </p:sp>
      <p:pic>
        <p:nvPicPr>
          <p:cNvPr id="29699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2728913"/>
            <a:ext cx="1835944" cy="218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31543">
            <a:off x="7346157" y="15479"/>
            <a:ext cx="1913335" cy="17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701</Words>
  <Application>Microsoft Office PowerPoint</Application>
  <PresentationFormat>全屏显示(16:9)</PresentationFormat>
  <Paragraphs>99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方正舒体</vt:lpstr>
      <vt:lpstr>华文隶书</vt:lpstr>
      <vt:lpstr>宋体</vt:lpstr>
      <vt:lpstr>微软雅黑</vt:lpstr>
      <vt:lpstr>Arial</vt:lpstr>
      <vt:lpstr>Calibri</vt:lpstr>
      <vt:lpstr>Cooper Black</vt:lpstr>
      <vt:lpstr>Footlight MT Light</vt:lpstr>
      <vt:lpstr>Garamond</vt:lpstr>
      <vt:lpstr>Lucida Calligraphy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2012-06-06T01:30:00Z</dcterms:created>
  <dcterms:modified xsi:type="dcterms:W3CDTF">2023-01-16T22:23:53Z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4679172457EB48CE88F94B5B2BEDF5B3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