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0" r:id="rId4"/>
    <p:sldId id="358" r:id="rId5"/>
    <p:sldId id="298" r:id="rId6"/>
    <p:sldId id="302" r:id="rId7"/>
    <p:sldId id="299" r:id="rId8"/>
    <p:sldId id="359" r:id="rId9"/>
    <p:sldId id="328" r:id="rId10"/>
    <p:sldId id="300" r:id="rId11"/>
    <p:sldId id="360" r:id="rId12"/>
    <p:sldId id="261" r:id="rId13"/>
    <p:sldId id="329" r:id="rId14"/>
    <p:sldId id="395" r:id="rId15"/>
    <p:sldId id="394" r:id="rId16"/>
    <p:sldId id="307" r:id="rId17"/>
    <p:sldId id="312" r:id="rId18"/>
    <p:sldId id="277" r:id="rId19"/>
    <p:sldId id="396" r:id="rId20"/>
    <p:sldId id="276" r:id="rId21"/>
    <p:sldId id="278" r:id="rId22"/>
    <p:sldId id="397" r:id="rId23"/>
    <p:sldId id="279" r:id="rId24"/>
    <p:sldId id="281" r:id="rId25"/>
    <p:sldId id="398" r:id="rId26"/>
    <p:sldId id="284" r:id="rId27"/>
    <p:sldId id="297" r:id="rId28"/>
    <p:sldId id="363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1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图文框 8"/>
          <p:cNvSpPr/>
          <p:nvPr/>
        </p:nvSpPr>
        <p:spPr>
          <a:xfrm>
            <a:off x="1622425" y="1410892"/>
            <a:ext cx="5891213" cy="2194322"/>
          </a:xfrm>
          <a:prstGeom prst="frame">
            <a:avLst>
              <a:gd name="adj1" fmla="val 42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KSO_BT1"/>
          <p:cNvSpPr>
            <a:spLocks noGrp="1"/>
          </p:cNvSpPr>
          <p:nvPr>
            <p:ph type="ctrTitle"/>
          </p:nvPr>
        </p:nvSpPr>
        <p:spPr>
          <a:xfrm>
            <a:off x="1736725" y="1991916"/>
            <a:ext cx="5637213" cy="73699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319" name="KSO_BC1"/>
          <p:cNvSpPr>
            <a:spLocks noGrp="1"/>
          </p:cNvSpPr>
          <p:nvPr>
            <p:ph type="subTitle" idx="1"/>
          </p:nvPr>
        </p:nvSpPr>
        <p:spPr>
          <a:xfrm>
            <a:off x="1755775" y="2738438"/>
            <a:ext cx="5622925" cy="47744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500" kern="1200"/>
            </a:lvl1pPr>
            <a:lvl2pPr marL="0" lvl="1" indent="0" algn="ctr">
              <a:buNone/>
              <a:defRPr sz="1500" kern="1200"/>
            </a:lvl2pPr>
            <a:lvl3pPr marL="386080" lvl="2" indent="-386080" algn="ctr">
              <a:buNone/>
              <a:defRPr sz="1500" kern="1200"/>
            </a:lvl3pPr>
            <a:lvl4pPr marL="578485" lvl="3" indent="-578485" algn="ctr">
              <a:buNone/>
              <a:defRPr sz="1500" kern="1200"/>
            </a:lvl4pPr>
            <a:lvl5pPr marL="771525" lvl="4" indent="-771525" algn="ctr">
              <a:buNone/>
              <a:defRPr sz="1500"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4577" y="409772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800" b="1"/>
            </a:lvl1pPr>
            <a:lvl2pPr marL="193040" indent="0">
              <a:buNone/>
              <a:defRPr sz="800" b="1"/>
            </a:lvl2pPr>
            <a:lvl3pPr marL="386080" indent="0">
              <a:buNone/>
              <a:defRPr sz="800" b="1"/>
            </a:lvl3pPr>
            <a:lvl4pPr marL="578485" indent="0">
              <a:buNone/>
              <a:defRPr sz="700" b="1"/>
            </a:lvl4pPr>
            <a:lvl5pPr marL="771525" indent="0">
              <a:buNone/>
              <a:defRPr sz="700" b="1"/>
            </a:lvl5pPr>
            <a:lvl6pPr marL="964565" indent="0">
              <a:buNone/>
              <a:defRPr sz="700" b="1"/>
            </a:lvl6pPr>
            <a:lvl7pPr marL="1157605" indent="0">
              <a:buNone/>
              <a:defRPr sz="700" b="1"/>
            </a:lvl7pPr>
            <a:lvl8pPr marL="1350010" indent="0">
              <a:buNone/>
              <a:defRPr sz="700" b="1"/>
            </a:lvl8pPr>
            <a:lvl9pPr marL="1543050" indent="0">
              <a:buNone/>
              <a:defRPr sz="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7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800" b="1"/>
            </a:lvl1pPr>
            <a:lvl2pPr marL="193040" indent="0">
              <a:buNone/>
              <a:defRPr sz="800" b="1"/>
            </a:lvl2pPr>
            <a:lvl3pPr marL="386080" indent="0">
              <a:buNone/>
              <a:defRPr sz="800" b="1"/>
            </a:lvl3pPr>
            <a:lvl4pPr marL="578485" indent="0">
              <a:buNone/>
              <a:defRPr sz="700" b="1"/>
            </a:lvl4pPr>
            <a:lvl5pPr marL="771525" indent="0">
              <a:buNone/>
              <a:defRPr sz="700" b="1"/>
            </a:lvl5pPr>
            <a:lvl6pPr marL="964565" indent="0">
              <a:buNone/>
              <a:defRPr sz="700" b="1"/>
            </a:lvl6pPr>
            <a:lvl7pPr marL="1157605" indent="0">
              <a:buNone/>
              <a:defRPr sz="700" b="1"/>
            </a:lvl7pPr>
            <a:lvl8pPr marL="1350010" indent="0">
              <a:buNone/>
              <a:defRPr sz="700" b="1"/>
            </a:lvl8pPr>
            <a:lvl9pPr marL="1543050" indent="0">
              <a:buNone/>
              <a:defRPr sz="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7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536575" y="282179"/>
            <a:ext cx="8054975" cy="52506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536575" y="1008460"/>
            <a:ext cx="8054975" cy="369450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38608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271780" indent="-271780" algn="just" defTabSz="386080" rtl="0" eaLnBrk="1" latinLnBrk="0" hangingPunct="1">
        <a:lnSpc>
          <a:spcPct val="110000"/>
        </a:lnSpc>
        <a:spcBef>
          <a:spcPts val="1015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1800" kern="1200" baseline="0">
          <a:solidFill>
            <a:schemeClr val="accent2">
              <a:lumMod val="75000"/>
            </a:schemeClr>
          </a:solidFill>
          <a:latin typeface="+mj-ea"/>
          <a:ea typeface="+mj-ea"/>
          <a:cs typeface="+mn-cs"/>
        </a:defRPr>
      </a:lvl1pPr>
      <a:lvl2pPr marL="271780" indent="-271780" algn="just" defTabSz="386080" rtl="0" eaLnBrk="1" latinLnBrk="0" hangingPunct="1">
        <a:lnSpc>
          <a:spcPct val="130000"/>
        </a:lnSpc>
        <a:spcBef>
          <a:spcPts val="0"/>
        </a:spcBef>
        <a:spcAft>
          <a:spcPts val="255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48260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564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804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108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irandawang\Desktop\&#35838;3\market_clip.mp3" TargetMode="External"/><Relationship Id="rId1" Type="http://schemas.microsoft.com/office/2007/relationships/media" Target="file:///C:\Users\Mirandawang\Desktop\&#35838;3\market_clip.mp3" TargetMode="Externa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jpeg"/><Relationship Id="rId7" Type="http://schemas.openxmlformats.org/officeDocument/2006/relationships/image" Target="../media/image1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6631" y="566738"/>
            <a:ext cx="6921341" cy="736759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Shopping</a:t>
            </a:r>
          </a:p>
        </p:txBody>
      </p:sp>
      <p:pic>
        <p:nvPicPr>
          <p:cNvPr id="16" name="图片 15" descr="office6\wpsassist\cache\A000220150322H93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880000">
            <a:off x="3915728" y="3900012"/>
            <a:ext cx="314801" cy="1289209"/>
          </a:xfrm>
          <a:prstGeom prst="rect">
            <a:avLst/>
          </a:prstGeom>
        </p:spPr>
      </p:pic>
      <p:pic>
        <p:nvPicPr>
          <p:cNvPr id="12" name="图片 11" descr="office6\wpsassist\cache\A000220150318F03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200000">
            <a:off x="698659" y="3442812"/>
            <a:ext cx="404813" cy="473869"/>
          </a:xfrm>
          <a:prstGeom prst="rect">
            <a:avLst/>
          </a:prstGeom>
        </p:spPr>
      </p:pic>
      <p:pic>
        <p:nvPicPr>
          <p:cNvPr id="13" name="图片 12" descr="office6\wpsassist\cache\A000220150322E60PPIC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05439" y="4024789"/>
            <a:ext cx="1477804" cy="799148"/>
          </a:xfrm>
          <a:prstGeom prst="rect">
            <a:avLst/>
          </a:prstGeom>
        </p:spPr>
      </p:pic>
      <p:pic>
        <p:nvPicPr>
          <p:cNvPr id="11" name="图片 10" descr="office6\wpsassist\cache\A000220150318F03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480000">
            <a:off x="346710" y="3449003"/>
            <a:ext cx="404813" cy="473869"/>
          </a:xfrm>
          <a:prstGeom prst="rect">
            <a:avLst/>
          </a:prstGeom>
        </p:spPr>
      </p:pic>
      <p:pic>
        <p:nvPicPr>
          <p:cNvPr id="5" name="图片 4" descr="office6\wpsassist\cache\A000220150318H15PPIC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80000">
            <a:off x="6080884" y="2542230"/>
            <a:ext cx="2996089" cy="2639854"/>
          </a:xfrm>
          <a:prstGeom prst="rect">
            <a:avLst/>
          </a:prstGeom>
        </p:spPr>
      </p:pic>
      <p:pic>
        <p:nvPicPr>
          <p:cNvPr id="6" name="图片 5" descr="office6\wpsassist\cache\A000220150318F03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80000">
            <a:off x="150971" y="3598545"/>
            <a:ext cx="404813" cy="473869"/>
          </a:xfrm>
          <a:prstGeom prst="rect">
            <a:avLst/>
          </a:prstGeom>
        </p:spPr>
      </p:pic>
      <p:pic>
        <p:nvPicPr>
          <p:cNvPr id="7" name="图片 6" descr="office6\wpsassist\cache\A000220150318Q61PPIC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3360000">
            <a:off x="645319" y="3198495"/>
            <a:ext cx="610076" cy="1517809"/>
          </a:xfrm>
          <a:prstGeom prst="rect">
            <a:avLst/>
          </a:prstGeom>
        </p:spPr>
      </p:pic>
      <p:pic>
        <p:nvPicPr>
          <p:cNvPr id="8" name="图片 7" descr="office6\wpsassist\cache\A000220150318Q18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3900000">
            <a:off x="782479" y="3810476"/>
            <a:ext cx="554355" cy="862965"/>
          </a:xfrm>
          <a:prstGeom prst="rect">
            <a:avLst/>
          </a:prstGeom>
        </p:spPr>
      </p:pic>
      <p:pic>
        <p:nvPicPr>
          <p:cNvPr id="9" name="图片 8" descr="office6\wpsassist\cache\A000220150318Q18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6240000">
            <a:off x="1291114" y="4061936"/>
            <a:ext cx="554355" cy="862965"/>
          </a:xfrm>
          <a:prstGeom prst="rect">
            <a:avLst/>
          </a:prstGeom>
        </p:spPr>
      </p:pic>
      <p:pic>
        <p:nvPicPr>
          <p:cNvPr id="14" name="图片 13" descr="office6\wpsassist\cache\A000220150321C27PPIC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900000">
            <a:off x="2913698" y="3944303"/>
            <a:ext cx="748189" cy="861536"/>
          </a:xfrm>
          <a:prstGeom prst="rect">
            <a:avLst/>
          </a:prstGeom>
        </p:spPr>
      </p:pic>
      <p:pic>
        <p:nvPicPr>
          <p:cNvPr id="15" name="图片 14" descr="office6\wpsassist\cache\A000220150322H93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3480000">
            <a:off x="3988594" y="3793808"/>
            <a:ext cx="314801" cy="12892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50093" y="2040343"/>
            <a:ext cx="5636545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4400" b="1" dirty="0"/>
              <a:t>What can I do for you?</a:t>
            </a:r>
          </a:p>
        </p:txBody>
      </p:sp>
      <p:sp>
        <p:nvSpPr>
          <p:cNvPr id="17" name="矩形 16"/>
          <p:cNvSpPr/>
          <p:nvPr/>
        </p:nvSpPr>
        <p:spPr>
          <a:xfrm>
            <a:off x="3238900" y="3658512"/>
            <a:ext cx="250209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2758916" y="1002983"/>
            <a:ext cx="2773680" cy="369427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zh-CN" sz="2700" b="1" dirty="0"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620226" y="984409"/>
            <a:ext cx="3425190" cy="163687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715476" y="3079909"/>
            <a:ext cx="3425190" cy="163687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25328" y="1266503"/>
            <a:ext cx="2012986" cy="5250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000" dirty="0"/>
              <a:t>    I want …</a:t>
            </a:r>
            <a:endParaRPr lang="zh-CN" altLang="en-US" sz="3000" dirty="0"/>
          </a:p>
        </p:txBody>
      </p:sp>
      <p:pic>
        <p:nvPicPr>
          <p:cNvPr id="29" name="图片 28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07423" y="2064662"/>
            <a:ext cx="653527" cy="752616"/>
          </a:xfrm>
          <a:prstGeom prst="rect">
            <a:avLst/>
          </a:prstGeom>
        </p:spPr>
      </p:pic>
      <p:sp>
        <p:nvSpPr>
          <p:cNvPr id="32" name="文本框 21"/>
          <p:cNvSpPr txBox="1"/>
          <p:nvPr/>
        </p:nvSpPr>
        <p:spPr>
          <a:xfrm>
            <a:off x="3581488" y="1411205"/>
            <a:ext cx="1760738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 carrots</a:t>
            </a:r>
          </a:p>
        </p:txBody>
      </p:sp>
      <p:sp>
        <p:nvSpPr>
          <p:cNvPr id="38" name="文本框 5"/>
          <p:cNvSpPr txBox="1"/>
          <p:nvPr/>
        </p:nvSpPr>
        <p:spPr>
          <a:xfrm>
            <a:off x="3538732" y="2897527"/>
            <a:ext cx="2062103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 potatoes</a:t>
            </a:r>
          </a:p>
        </p:txBody>
      </p:sp>
      <p:sp>
        <p:nvSpPr>
          <p:cNvPr id="41" name="文本框 17"/>
          <p:cNvSpPr txBox="1"/>
          <p:nvPr/>
        </p:nvSpPr>
        <p:spPr>
          <a:xfrm>
            <a:off x="3526800" y="3644985"/>
            <a:ext cx="1592424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 lemon</a:t>
            </a:r>
          </a:p>
        </p:txBody>
      </p:sp>
      <p:sp>
        <p:nvSpPr>
          <p:cNvPr id="43" name="文本框 6"/>
          <p:cNvSpPr txBox="1"/>
          <p:nvPr/>
        </p:nvSpPr>
        <p:spPr>
          <a:xfrm>
            <a:off x="3566275" y="2129390"/>
            <a:ext cx="1677382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 apples</a:t>
            </a:r>
          </a:p>
        </p:txBody>
      </p:sp>
      <p:pic>
        <p:nvPicPr>
          <p:cNvPr id="47" name="图片 46" descr="12702224_192554258310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36515" y="1341259"/>
            <a:ext cx="566597" cy="717354"/>
          </a:xfrm>
          <a:prstGeom prst="rect">
            <a:avLst/>
          </a:prstGeom>
        </p:spPr>
      </p:pic>
      <p:pic>
        <p:nvPicPr>
          <p:cNvPr id="48" name="图片 47" descr="office6\wpsassist\cache\A000220150318Q18PPIC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6240000">
            <a:off x="5858473" y="2867161"/>
            <a:ext cx="462978" cy="720941"/>
          </a:xfrm>
          <a:prstGeom prst="rect">
            <a:avLst/>
          </a:prstGeom>
        </p:spPr>
      </p:pic>
      <p:pic>
        <p:nvPicPr>
          <p:cNvPr id="49" name="图片 48" descr="office6\wpsassist\cache\A000220150321C57PPIC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23711" y="3582298"/>
            <a:ext cx="958248" cy="796898"/>
          </a:xfrm>
          <a:prstGeom prst="rect">
            <a:avLst/>
          </a:prstGeom>
        </p:spPr>
      </p:pic>
      <p:sp>
        <p:nvSpPr>
          <p:cNvPr id="51" name="标题 1"/>
          <p:cNvSpPr txBox="1"/>
          <p:nvPr/>
        </p:nvSpPr>
        <p:spPr>
          <a:xfrm>
            <a:off x="141233" y="112746"/>
            <a:ext cx="5748579" cy="525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defTabSz="38608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000" b="1" dirty="0"/>
              <a:t>    How many … do you want ?</a:t>
            </a:r>
            <a:endParaRPr lang="zh-CN" altLang="en-US" sz="3000" b="1" dirty="0"/>
          </a:p>
        </p:txBody>
      </p:sp>
      <p:sp>
        <p:nvSpPr>
          <p:cNvPr id="52" name="标题 1"/>
          <p:cNvSpPr txBox="1"/>
          <p:nvPr/>
        </p:nvSpPr>
        <p:spPr>
          <a:xfrm>
            <a:off x="433034" y="2526492"/>
            <a:ext cx="2713577" cy="525065"/>
          </a:xfrm>
          <a:prstGeom prst="rect">
            <a:avLst/>
          </a:prstGeom>
          <a:ln w="9525">
            <a:noFill/>
            <a:miter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defTabSz="38608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000" b="1" dirty="0"/>
              <a:t>    I would like …</a:t>
            </a:r>
            <a:endParaRPr lang="zh-CN" altLang="en-US" sz="3000" b="1" dirty="0"/>
          </a:p>
        </p:txBody>
      </p:sp>
      <p:pic>
        <p:nvPicPr>
          <p:cNvPr id="54" name="图片 53" descr="office6\wpsassist\cache\A000220150318Q18PPIC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6240000">
            <a:off x="6690845" y="2876573"/>
            <a:ext cx="462978" cy="720941"/>
          </a:xfrm>
          <a:prstGeom prst="rect">
            <a:avLst/>
          </a:prstGeom>
        </p:spPr>
      </p:pic>
      <p:pic>
        <p:nvPicPr>
          <p:cNvPr id="55" name="图片 54" descr="office6\wpsassist\cache\A000220150318Q18PPIC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6240000">
            <a:off x="7652311" y="2966669"/>
            <a:ext cx="462978" cy="720941"/>
          </a:xfrm>
          <a:prstGeom prst="rect">
            <a:avLst/>
          </a:prstGeom>
        </p:spPr>
      </p:pic>
      <p:pic>
        <p:nvPicPr>
          <p:cNvPr id="56" name="图片 55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21955" y="2106349"/>
            <a:ext cx="653527" cy="752616"/>
          </a:xfrm>
          <a:prstGeom prst="rect">
            <a:avLst/>
          </a:prstGeom>
        </p:spPr>
      </p:pic>
      <p:pic>
        <p:nvPicPr>
          <p:cNvPr id="57" name="图片 56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44553" y="2115761"/>
            <a:ext cx="653527" cy="752616"/>
          </a:xfrm>
          <a:prstGeom prst="rect">
            <a:avLst/>
          </a:prstGeom>
        </p:spPr>
      </p:pic>
      <p:pic>
        <p:nvPicPr>
          <p:cNvPr id="58" name="图片 57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15561" y="2100969"/>
            <a:ext cx="653527" cy="752616"/>
          </a:xfrm>
          <a:prstGeom prst="rect">
            <a:avLst/>
          </a:prstGeom>
        </p:spPr>
      </p:pic>
      <p:pic>
        <p:nvPicPr>
          <p:cNvPr id="59" name="图片 58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194638" y="2094246"/>
            <a:ext cx="653527" cy="752616"/>
          </a:xfrm>
          <a:prstGeom prst="rect">
            <a:avLst/>
          </a:prstGeom>
        </p:spPr>
      </p:pic>
      <p:pic>
        <p:nvPicPr>
          <p:cNvPr id="60" name="图片 59" descr="12702224_192554258310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91387" y="1366808"/>
            <a:ext cx="566597" cy="717354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1549699" y="2009586"/>
            <a:ext cx="114302" cy="427023"/>
            <a:chOff x="1420807" y="3550818"/>
            <a:chExt cx="152403" cy="569364"/>
          </a:xfrm>
        </p:grpSpPr>
        <p:cxnSp>
          <p:nvCxnSpPr>
            <p:cNvPr id="63" name="直接连接符 62"/>
            <p:cNvCxnSpPr/>
            <p:nvPr/>
          </p:nvCxnSpPr>
          <p:spPr>
            <a:xfrm rot="16200000" flipH="1">
              <a:off x="1141105" y="3830520"/>
              <a:ext cx="569364" cy="9960"/>
            </a:xfrm>
            <a:prstGeom prst="line">
              <a:avLst/>
            </a:prstGeom>
            <a:ln w="666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>
              <a:off x="1293503" y="3829717"/>
              <a:ext cx="556823" cy="2590"/>
            </a:xfrm>
            <a:prstGeom prst="line">
              <a:avLst/>
            </a:prstGeom>
            <a:ln w="666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标题 1"/>
          <p:cNvSpPr txBox="1"/>
          <p:nvPr/>
        </p:nvSpPr>
        <p:spPr>
          <a:xfrm>
            <a:off x="114777" y="3867150"/>
            <a:ext cx="3363754" cy="524828"/>
          </a:xfrm>
          <a:prstGeom prst="rect">
            <a:avLst/>
          </a:prstGeom>
          <a:ln w="9525">
            <a:noFill/>
            <a:miter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defTabSz="38608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000" b="1" dirty="0"/>
              <a:t>    I 'd like to buy…</a:t>
            </a:r>
            <a:endParaRPr lang="zh-CN" altLang="en-US" sz="3000" b="1" dirty="0"/>
          </a:p>
        </p:txBody>
      </p:sp>
      <p:grpSp>
        <p:nvGrpSpPr>
          <p:cNvPr id="82" name="组合 81"/>
          <p:cNvGrpSpPr/>
          <p:nvPr/>
        </p:nvGrpSpPr>
        <p:grpSpPr>
          <a:xfrm>
            <a:off x="1575249" y="3245371"/>
            <a:ext cx="114302" cy="427023"/>
            <a:chOff x="1420807" y="3550818"/>
            <a:chExt cx="152403" cy="569364"/>
          </a:xfrm>
        </p:grpSpPr>
        <p:cxnSp>
          <p:nvCxnSpPr>
            <p:cNvPr id="83" name="直接连接符 82"/>
            <p:cNvCxnSpPr/>
            <p:nvPr/>
          </p:nvCxnSpPr>
          <p:spPr>
            <a:xfrm rot="16200000" flipH="1">
              <a:off x="1141105" y="3830520"/>
              <a:ext cx="569364" cy="9960"/>
            </a:xfrm>
            <a:prstGeom prst="line">
              <a:avLst/>
            </a:prstGeom>
            <a:ln w="666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5400000">
              <a:off x="1293503" y="3829717"/>
              <a:ext cx="556823" cy="2590"/>
            </a:xfrm>
            <a:prstGeom prst="line">
              <a:avLst/>
            </a:prstGeom>
            <a:ln w="666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office6\wpsassist\cache\A000220150318F03PPIC" title="tamato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87390" y="754857"/>
            <a:ext cx="461010" cy="5395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8537" y="731520"/>
            <a:ext cx="2148364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4 tomatoes</a:t>
            </a:r>
          </a:p>
        </p:txBody>
      </p:sp>
      <p:pic>
        <p:nvPicPr>
          <p:cNvPr id="7" name="图片 6" descr="office6\wpsassist\cache\A000220150318F03PPIC" title="tamato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419850" y="770097"/>
            <a:ext cx="461010" cy="539591"/>
          </a:xfrm>
          <a:prstGeom prst="rect">
            <a:avLst/>
          </a:prstGeom>
        </p:spPr>
      </p:pic>
      <p:pic>
        <p:nvPicPr>
          <p:cNvPr id="8" name="图片 7" descr="office6\wpsassist\cache\A000220150318F03PPIC" title="tamato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040880" y="808197"/>
            <a:ext cx="461010" cy="539591"/>
          </a:xfrm>
          <a:prstGeom prst="rect">
            <a:avLst/>
          </a:prstGeom>
        </p:spPr>
      </p:pic>
      <p:pic>
        <p:nvPicPr>
          <p:cNvPr id="9" name="图片 8" descr="office6\wpsassist\cache\A000220150318F03PPIC" title="tamato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673340" y="800577"/>
            <a:ext cx="461010" cy="539591"/>
          </a:xfrm>
          <a:prstGeom prst="rect">
            <a:avLst/>
          </a:prstGeom>
        </p:spPr>
      </p:pic>
      <p:sp>
        <p:nvSpPr>
          <p:cNvPr id="27" name="文本框 19"/>
          <p:cNvSpPr txBox="1"/>
          <p:nvPr/>
        </p:nvSpPr>
        <p:spPr>
          <a:xfrm>
            <a:off x="3508058" y="4266248"/>
            <a:ext cx="3072289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 kilo of beans</a:t>
            </a:r>
          </a:p>
        </p:txBody>
      </p:sp>
      <p:pic>
        <p:nvPicPr>
          <p:cNvPr id="10" name="图片 9" descr="office6\wpsassist\cache\A000220150322E60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807042" y="4364832"/>
            <a:ext cx="739616" cy="699611"/>
          </a:xfrm>
          <a:prstGeom prst="rect">
            <a:avLst/>
          </a:prstGeom>
        </p:spPr>
      </p:pic>
      <p:pic>
        <p:nvPicPr>
          <p:cNvPr id="11" name="图片 10" descr="office6\wpsassist\cache\A000220150322E60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8060000">
            <a:off x="7302342" y="4231482"/>
            <a:ext cx="739616" cy="699611"/>
          </a:xfrm>
          <a:prstGeom prst="rect">
            <a:avLst/>
          </a:prstGeom>
        </p:spPr>
      </p:pic>
      <p:pic>
        <p:nvPicPr>
          <p:cNvPr id="13" name="图片 12" descr="office6\wpsassist\cache\A000220150322E60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9800000">
            <a:off x="6483192" y="4212432"/>
            <a:ext cx="739616" cy="699611"/>
          </a:xfrm>
          <a:prstGeom prst="rect">
            <a:avLst/>
          </a:prstGeom>
        </p:spPr>
      </p:pic>
      <p:pic>
        <p:nvPicPr>
          <p:cNvPr id="14" name="图片 13" descr="office6\wpsassist\cache\A000220150322E60PPIC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040000">
            <a:off x="6921342" y="4021932"/>
            <a:ext cx="739616" cy="69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1" grpId="0"/>
      <p:bldP spid="43" grpId="0"/>
      <p:bldP spid="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31344" y="2111216"/>
            <a:ext cx="3094673" cy="524828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lgDashDot"/>
            <a:miter/>
          </a:ln>
        </p:spPr>
        <p:txBody>
          <a:bodyPr lIns="68580" tIns="34290" rIns="68580" bIns="34290" anchor="b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brain storm 3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2130266" y="2936081"/>
            <a:ext cx="5006340" cy="524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defTabSz="38608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000" b="1" dirty="0"/>
              <a:t>    How much are they / is it ?</a:t>
            </a:r>
            <a:endParaRPr lang="zh-CN" altLang="en-US" sz="3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" name="图片 21" descr="office6\wpsassist\cache\A000220150321C56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370321" y="2589254"/>
            <a:ext cx="1714382" cy="1400960"/>
          </a:xfrm>
          <a:prstGeom prst="rect">
            <a:avLst/>
          </a:prstGeom>
        </p:spPr>
      </p:pic>
      <p:sp>
        <p:nvSpPr>
          <p:cNvPr id="24" name="文本框 22"/>
          <p:cNvSpPr txBox="1"/>
          <p:nvPr/>
        </p:nvSpPr>
        <p:spPr>
          <a:xfrm>
            <a:off x="2938463" y="3675221"/>
            <a:ext cx="2982754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 yuan a kilo</a:t>
            </a:r>
          </a:p>
        </p:txBody>
      </p:sp>
      <p:pic>
        <p:nvPicPr>
          <p:cNvPr id="33" name="图片 32" descr="office6\wpsassist\cache\A000220150321C57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31532" y="466726"/>
            <a:ext cx="1714024" cy="1425416"/>
          </a:xfrm>
          <a:prstGeom prst="rect">
            <a:avLst/>
          </a:prstGeom>
        </p:spPr>
      </p:pic>
      <p:pic>
        <p:nvPicPr>
          <p:cNvPr id="6" name="图片 5" descr="office6\wpsassist\cache\A000220150318F03PPIC" title="tamato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9600" y="2420302"/>
            <a:ext cx="1146334" cy="13420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6686" y="3703320"/>
            <a:ext cx="2448427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3 yuan a kilo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03788" y="2638466"/>
            <a:ext cx="2707958" cy="1672591"/>
            <a:chOff x="-370" y="7303"/>
            <a:chExt cx="5686" cy="3512"/>
          </a:xfrm>
        </p:grpSpPr>
        <p:sp>
          <p:nvSpPr>
            <p:cNvPr id="5" name="文本框 19"/>
            <p:cNvSpPr txBox="1"/>
            <p:nvPr/>
          </p:nvSpPr>
          <p:spPr>
            <a:xfrm>
              <a:off x="-370" y="9361"/>
              <a:ext cx="5686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12 yuan a kilo</a:t>
              </a:r>
            </a:p>
          </p:txBody>
        </p:sp>
        <p:pic>
          <p:nvPicPr>
            <p:cNvPr id="7" name="图片 6" descr="office6\wpsassist\cache\A000220150322E60PPIC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35" y="7303"/>
              <a:ext cx="4112" cy="2224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718674" y="781520"/>
            <a:ext cx="2494598" cy="1593532"/>
            <a:chOff x="14461" y="-1071"/>
            <a:chExt cx="5238" cy="3346"/>
          </a:xfrm>
        </p:grpSpPr>
        <p:pic>
          <p:nvPicPr>
            <p:cNvPr id="12" name="图片 11" descr="office6\wpsassist\cache\A000220150318Q18PPIC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 rot="6240000">
              <a:off x="15368" y="-1700"/>
              <a:ext cx="2256" cy="3513"/>
            </a:xfrm>
            <a:prstGeom prst="rect">
              <a:avLst/>
            </a:prstGeom>
          </p:spPr>
        </p:pic>
        <p:sp>
          <p:nvSpPr>
            <p:cNvPr id="13" name="文本框 5"/>
            <p:cNvSpPr txBox="1"/>
            <p:nvPr/>
          </p:nvSpPr>
          <p:spPr>
            <a:xfrm>
              <a:off x="14461" y="821"/>
              <a:ext cx="5238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2 yuan a kilo</a:t>
              </a:r>
            </a:p>
          </p:txBody>
        </p:sp>
      </p:grpSp>
      <p:sp>
        <p:nvSpPr>
          <p:cNvPr id="15" name="文本框 17"/>
          <p:cNvSpPr txBox="1"/>
          <p:nvPr/>
        </p:nvSpPr>
        <p:spPr>
          <a:xfrm>
            <a:off x="4433804" y="1674992"/>
            <a:ext cx="2636044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10 yuan a kilo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41446" y="101441"/>
            <a:ext cx="5006340" cy="524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defTabSz="38608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000" b="1" dirty="0"/>
              <a:t>    How much are they / is it ?</a:t>
            </a:r>
            <a:endParaRPr lang="zh-CN" altLang="en-US" sz="3000" b="1" dirty="0"/>
          </a:p>
        </p:txBody>
      </p:sp>
      <p:pic>
        <p:nvPicPr>
          <p:cNvPr id="48" name="图片 47" descr="office6\wpsassist\cache\A000220150318Q18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6240000">
            <a:off x="3687128" y="750570"/>
            <a:ext cx="803910" cy="1252538"/>
          </a:xfrm>
          <a:prstGeom prst="rect">
            <a:avLst/>
          </a:prstGeom>
        </p:spPr>
      </p:pic>
      <p:pic>
        <p:nvPicPr>
          <p:cNvPr id="49" name="图片 48" descr="office6\wpsassist\cache\A000220150321C57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28988" y="3914299"/>
            <a:ext cx="1358265" cy="1129189"/>
          </a:xfrm>
          <a:prstGeom prst="rect">
            <a:avLst/>
          </a:prstGeom>
        </p:spPr>
      </p:pic>
      <p:pic>
        <p:nvPicPr>
          <p:cNvPr id="5" name="图片 4" descr="office6\wpsassist\cache\A000220150318F03PPIC" title="tamato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8561" y="1925479"/>
            <a:ext cx="804386" cy="941546"/>
          </a:xfrm>
          <a:prstGeom prst="rect">
            <a:avLst/>
          </a:prstGeom>
        </p:spPr>
      </p:pic>
      <p:pic>
        <p:nvPicPr>
          <p:cNvPr id="14" name="图片 13" descr="office6\wpsassist\cache\A000220150322E60PPIC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40000">
            <a:off x="3373279" y="2998946"/>
            <a:ext cx="1064419" cy="10067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160" y="1011555"/>
            <a:ext cx="3304431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1 kilo of potatoes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2980" y="1118235"/>
            <a:ext cx="1344454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2 yuan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6691" y="2055495"/>
            <a:ext cx="3623428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3 kilos of tomatoes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36770" y="2139315"/>
            <a:ext cx="1344454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9 yuan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0500" y="3088005"/>
            <a:ext cx="3025508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2 kilos of beans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69130" y="3091815"/>
            <a:ext cx="1556385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24 yuan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311" y="4097655"/>
            <a:ext cx="3047950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1 kilo of lemons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87240" y="4055745"/>
            <a:ext cx="1556385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Arial" panose="020B0604020202020204" pitchFamily="34" charset="0"/>
                <a:ea typeface="微软雅黑" panose="020B0503020204020204" pitchFamily="34" charset="-122"/>
              </a:rPr>
              <a:t>10 yuan</a:t>
            </a:r>
          </a:p>
        </p:txBody>
      </p:sp>
      <p:pic>
        <p:nvPicPr>
          <p:cNvPr id="22" name="图片 21" descr="office6\wpsassist\cache\A000220150321C56PPIC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925051" y="51794"/>
            <a:ext cx="1714382" cy="1400960"/>
          </a:xfrm>
          <a:prstGeom prst="rect">
            <a:avLst/>
          </a:prstGeom>
        </p:spPr>
      </p:pic>
      <p:sp>
        <p:nvSpPr>
          <p:cNvPr id="24" name="文本框 22"/>
          <p:cNvSpPr txBox="1"/>
          <p:nvPr/>
        </p:nvSpPr>
        <p:spPr>
          <a:xfrm>
            <a:off x="6493193" y="1137761"/>
            <a:ext cx="2982754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 yuan a kilo</a:t>
            </a:r>
          </a:p>
        </p:txBody>
      </p:sp>
      <p:pic>
        <p:nvPicPr>
          <p:cNvPr id="16" name="图片 15" descr="20140320151914-49731768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973393" y="2738457"/>
            <a:ext cx="1705451" cy="1331119"/>
          </a:xfrm>
          <a:prstGeom prst="rect">
            <a:avLst/>
          </a:prstGeom>
        </p:spPr>
      </p:pic>
      <p:sp>
        <p:nvSpPr>
          <p:cNvPr id="41" name="文本框 7"/>
          <p:cNvSpPr txBox="1"/>
          <p:nvPr/>
        </p:nvSpPr>
        <p:spPr>
          <a:xfrm>
            <a:off x="6986056" y="3884901"/>
            <a:ext cx="1675780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sausage</a:t>
            </a:r>
          </a:p>
        </p:txBody>
      </p:sp>
      <p:sp>
        <p:nvSpPr>
          <p:cNvPr id="17" name="文本框 7"/>
          <p:cNvSpPr txBox="1"/>
          <p:nvPr/>
        </p:nvSpPr>
        <p:spPr>
          <a:xfrm>
            <a:off x="6726976" y="4323051"/>
            <a:ext cx="2155077" cy="5493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38 yuan a kilo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5" grpId="0"/>
      <p:bldP spid="24" grpId="0"/>
      <p:bldP spid="4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dirty="0">
                <a:sym typeface="+mn-ea"/>
              </a:rPr>
              <a:t>Listening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3390" y="2433638"/>
            <a:ext cx="138564" cy="138961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zh-CN" sz="3300" b="1"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3300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副标题 4"/>
          <p:cNvSpPr>
            <a:spLocks noGrp="1"/>
          </p:cNvSpPr>
          <p:nvPr/>
        </p:nvSpPr>
        <p:spPr>
          <a:xfrm>
            <a:off x="904399" y="3787617"/>
            <a:ext cx="7543324" cy="58816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>
            <a:scene3d>
              <a:camera prst="orthographicFront"/>
              <a:lightRig rig="threePt" dir="t"/>
            </a:scene3d>
          </a:bodyPr>
          <a:lstStyle>
            <a:lvl1pPr marL="0" lvl="0" indent="0" algn="ctr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0" lvl="1" indent="0" algn="ctr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514350" lvl="2" indent="-51435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lvl="3" indent="-771525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lvl="4" indent="-102870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and answer the following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6575" y="745570"/>
            <a:ext cx="8054975" cy="369450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How much are the sausages?</a:t>
            </a:r>
            <a:endParaRPr lang="en-US" altLang="zh-CN" sz="2700" b="1" dirty="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2700" b="1" dirty="0">
                <a:solidFill>
                  <a:schemeClr val="accent4"/>
                </a:solidFill>
                <a:sym typeface="+mn-ea"/>
              </a:rPr>
              <a:t>   Thirty-eight </a:t>
            </a:r>
            <a:r>
              <a:rPr lang="en-US" altLang="zh-CN" sz="2700" b="1" i="1" dirty="0" err="1">
                <a:solidFill>
                  <a:schemeClr val="accent4"/>
                </a:solidFill>
                <a:sym typeface="+mn-ea"/>
              </a:rPr>
              <a:t>yuan</a:t>
            </a:r>
            <a:r>
              <a:rPr lang="en-US" altLang="zh-CN" sz="2700" b="1" i="1" dirty="0">
                <a:solidFill>
                  <a:schemeClr val="accent4"/>
                </a:solidFill>
                <a:sym typeface="+mn-ea"/>
              </a:rPr>
              <a:t> a kilo</a:t>
            </a:r>
            <a:r>
              <a:rPr lang="en-US" altLang="zh-CN" sz="2700" b="1" dirty="0">
                <a:solidFill>
                  <a:schemeClr val="accent4"/>
                </a:solidFill>
                <a:sym typeface="+mn-ea"/>
              </a:rPr>
              <a:t>.</a:t>
            </a:r>
          </a:p>
          <a:p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2.</a:t>
            </a:r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</a:rPr>
              <a:t>How many beans does the girl buy?</a:t>
            </a:r>
          </a:p>
          <a:p>
            <a:r>
              <a:rPr lang="en-US" altLang="zh-CN" sz="2700" b="1" dirty="0">
                <a:solidFill>
                  <a:schemeClr val="accent4"/>
                </a:solidFill>
              </a:rPr>
              <a:t>   A kilo of beans.</a:t>
            </a:r>
          </a:p>
          <a:p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n-US" altLang="zh-CN" sz="2700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What does the girl buy?</a:t>
            </a:r>
            <a:endParaRPr lang="en-US" altLang="zh-CN" sz="2700" b="1" dirty="0">
              <a:solidFill>
                <a:schemeClr val="accent4"/>
              </a:solidFill>
              <a:sym typeface="+mn-ea"/>
            </a:endParaRPr>
          </a:p>
          <a:p>
            <a:r>
              <a:rPr lang="en-US" altLang="zh-CN" sz="2700" b="1" dirty="0">
                <a:solidFill>
                  <a:schemeClr val="accent4"/>
                </a:solidFill>
                <a:sym typeface="+mn-ea"/>
              </a:rPr>
              <a:t>   Sausages, beans, lemons and strawberries.</a:t>
            </a:r>
          </a:p>
          <a:p>
            <a:endParaRPr lang="en-US" altLang="zh-CN" sz="2700" b="1" dirty="0">
              <a:solidFill>
                <a:schemeClr val="accent4"/>
              </a:solidFill>
              <a:sym typeface="+mn-ea"/>
            </a:endParaRPr>
          </a:p>
        </p:txBody>
      </p:sp>
      <p:pic>
        <p:nvPicPr>
          <p:cNvPr id="6" name="market_clip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8214360" y="201930"/>
            <a:ext cx="464344" cy="464344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/>
        </p:nvSpPr>
        <p:spPr>
          <a:xfrm>
            <a:off x="528955" y="4343639"/>
            <a:ext cx="8054975" cy="52506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Listen again and complete the blanks.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4" dur="39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Listening</a:t>
            </a:r>
          </a:p>
        </p:txBody>
      </p:sp>
      <p:pic>
        <p:nvPicPr>
          <p:cNvPr id="13" name="内容占位符 3" descr="菜市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02316" y="58579"/>
            <a:ext cx="2038350" cy="13654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40043" y="1118711"/>
            <a:ext cx="8476774" cy="389183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Customer:  I’ve got some food to buy too.</a:t>
            </a:r>
          </a:p>
          <a:p>
            <a:pPr lvl="0">
              <a:lnSpc>
                <a:spcPct val="12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Salesperson:</a:t>
            </a: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Can I help you?</a:t>
            </a:r>
            <a:b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Customer: Yes. I’d like some sausages. 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________are they?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Salesperson: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Thirty-eight </a:t>
            </a:r>
            <a:r>
              <a:rPr lang="en-US" altLang="zh-CN" sz="2700" b="1" i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yuan</a:t>
            </a: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kilo.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</a:t>
            </a:r>
            <a:r>
              <a:rPr lang="en-US" altLang="zh-CN" sz="3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 would you like?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Customer: Half a kilo.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2835" y="726758"/>
            <a:ext cx="2312171" cy="5678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7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(In the market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3150" y="2874645"/>
            <a:ext cx="1727835" cy="4800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How much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0300" y="3943350"/>
            <a:ext cx="1727835" cy="4800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How much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38978" name="文本框 638977"/>
          <p:cNvSpPr txBox="1"/>
          <p:nvPr/>
        </p:nvSpPr>
        <p:spPr>
          <a:xfrm>
            <a:off x="791052" y="493395"/>
            <a:ext cx="8311991" cy="40580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Salesperson: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OK. 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________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would you like?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Customer: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A kilo of beans and two lemons.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Salesperson: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That’ll be thirty </a:t>
            </a:r>
            <a:r>
              <a:rPr lang="en-US" altLang="zh-CN" sz="27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Customer: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Oh, the strawberries look fresh. 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________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are they?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Salesperson: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Ten </a:t>
            </a:r>
            <a:r>
              <a:rPr lang="en-US" altLang="zh-CN" sz="27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a kilo. 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Customer: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One kilo, please. Here’s fifty-nine         </a:t>
            </a:r>
          </a:p>
          <a:p>
            <a:pPr lvl="0">
              <a:lnSpc>
                <a:spcPct val="12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en-US" altLang="zh-CN" sz="27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9000" y="565785"/>
            <a:ext cx="1575435" cy="4800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What else</a:t>
            </a:r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7460" y="2531745"/>
            <a:ext cx="1813560" cy="4800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How much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27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菜市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1184" y="928688"/>
            <a:ext cx="5515928" cy="36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113824" y="368618"/>
            <a:ext cx="1670685" cy="1178719"/>
          </a:xfrm>
          <a:prstGeom prst="wedgeEllipseCallout">
            <a:avLst>
              <a:gd name="adj1" fmla="val 92873"/>
              <a:gd name="adj2" fmla="val 74121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0031" y="620078"/>
            <a:ext cx="1427321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</a:rPr>
              <a:t>How many do </a:t>
            </a:r>
          </a:p>
          <a:p>
            <a:pPr>
              <a:lnSpc>
                <a:spcPct val="130000"/>
              </a:lnSpc>
            </a:pP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</a:rPr>
              <a:t>    you want?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7178516" y="566262"/>
            <a:ext cx="1670685" cy="1178719"/>
          </a:xfrm>
          <a:prstGeom prst="wedgeEllipseCallout">
            <a:avLst>
              <a:gd name="adj1" fmla="val -57867"/>
              <a:gd name="adj2" fmla="val 86727"/>
            </a:avLst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10889" y="875348"/>
            <a:ext cx="1890582" cy="48936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b="1" dirty="0">
                <a:latin typeface="Arial" panose="020B0604020202020204" pitchFamily="34" charset="0"/>
                <a:ea typeface="微软雅黑" panose="020B0503020204020204" pitchFamily="34" charset="-122"/>
              </a:rPr>
              <a:t>1 kilo, please.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146584" y="743426"/>
            <a:ext cx="573881" cy="78105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54618" y="128588"/>
            <a:ext cx="3216265" cy="6093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30000"/>
              </a:lnSpc>
            </a:pPr>
            <a:r>
              <a:rPr lang="en-US" altLang="zh-CN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salesperson</a:t>
            </a:r>
            <a:r>
              <a:rPr lang="en-US" altLang="zh-CN" sz="2700" b="1" dirty="0">
                <a:solidFill>
                  <a:schemeClr val="accent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en-US" altLang="zh-CN" sz="27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sell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64216" y="3633787"/>
            <a:ext cx="1696618" cy="11495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customer</a:t>
            </a:r>
          </a:p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chemeClr val="accent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en-US" altLang="zh-CN" sz="27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buy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317582" y="3133725"/>
            <a:ext cx="494824" cy="62579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074795" y="720091"/>
            <a:ext cx="547688" cy="678656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70974" y="4465796"/>
            <a:ext cx="2637838" cy="5493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shopping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405891" y="1992630"/>
            <a:ext cx="6220301" cy="736759"/>
          </a:xfrm>
        </p:spPr>
        <p:txBody>
          <a:bodyPr/>
          <a:lstStyle/>
          <a:p>
            <a:r>
              <a:rPr lang="en-US" altLang="zh-CN" sz="7200">
                <a:sym typeface="+mn-ea"/>
              </a:rPr>
              <a:t>Conversation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63390" y="2433638"/>
            <a:ext cx="138564" cy="1389611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zh-CN" sz="3300" b="1"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3300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副标题 4"/>
          <p:cNvSpPr>
            <a:spLocks noGrp="1"/>
          </p:cNvSpPr>
          <p:nvPr/>
        </p:nvSpPr>
        <p:spPr>
          <a:xfrm>
            <a:off x="854393" y="2739390"/>
            <a:ext cx="7543324" cy="173450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>
            <a:scene3d>
              <a:camera prst="orthographicFront"/>
              <a:lightRig rig="threePt" dir="t"/>
            </a:scene3d>
          </a:bodyPr>
          <a:lstStyle>
            <a:lvl1pPr marL="0" lvl="0" indent="0" algn="ctr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0" lvl="1" indent="0" algn="ctr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514350" lvl="2" indent="-51435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lvl="3" indent="-771525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lvl="4" indent="-1028700" algn="ctr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the correct sentences to complete the 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Learning Aims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022" y="1020128"/>
            <a:ext cx="8411528" cy="3694271"/>
          </a:xfrm>
        </p:spPr>
        <p:txBody>
          <a:bodyPr/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</a:rPr>
              <a:t>To review 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and learn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</a:rPr>
              <a:t>  words on vegetables, fruits;</a:t>
            </a:r>
          </a:p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To use the shopping sentences to buy things in market;</a:t>
            </a:r>
          </a:p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</a:rPr>
              <a:t>To learn to remember words in groups;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Love your parents and take care of them;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Be polite while shopping.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881" y="303371"/>
            <a:ext cx="5855770" cy="4558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Good afternoon! _____________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Tom:  Yes, please. I want some tomatoes.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Woman:_____________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Tom: Seven, please.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Ok. Here you are.  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Tom: Thanks. _____________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Three </a:t>
            </a:r>
            <a:r>
              <a:rPr lang="en-US" altLang="zh-CN" sz="2400" b="1" dirty="0" err="1">
                <a:sym typeface="+mn-ea"/>
              </a:rPr>
              <a:t>yuan</a:t>
            </a:r>
            <a:r>
              <a:rPr lang="en-US" altLang="zh-CN" sz="2400" b="1" dirty="0">
                <a:sym typeface="+mn-ea"/>
              </a:rPr>
              <a:t> a kilo. 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          They are cheap.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Tom: That’s fine. Give me six, please.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Here you are.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Tom: How much are these things?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____________Four </a:t>
            </a:r>
            <a:r>
              <a:rPr lang="en-US" altLang="zh-CN" sz="2400" b="1" dirty="0" err="1">
                <a:sym typeface="+mn-ea"/>
              </a:rPr>
              <a:t>yuan</a:t>
            </a:r>
            <a:r>
              <a:rPr lang="en-US" altLang="zh-CN" sz="2400" b="1" dirty="0">
                <a:sym typeface="+mn-ea"/>
              </a:rPr>
              <a:t> fifty fen.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        Tom:____________  </a:t>
            </a:r>
          </a:p>
          <a:p>
            <a:pPr>
              <a:lnSpc>
                <a:spcPts val="2475"/>
              </a:lnSpc>
            </a:pPr>
            <a:r>
              <a:rPr lang="en-US" altLang="zh-CN" sz="2400" b="1" dirty="0">
                <a:sym typeface="+mn-ea"/>
              </a:rPr>
              <a:t>Woman: Thank you</a:t>
            </a:r>
            <a:r>
              <a:rPr lang="en-US" altLang="zh-CN" sz="2400" b="1" dirty="0" smtClean="0">
                <a:sym typeface="+mn-ea"/>
              </a:rPr>
              <a:t>.</a:t>
            </a:r>
            <a:endParaRPr lang="en-US" altLang="zh-CN" sz="2100" b="1" dirty="0">
              <a:sym typeface="+mn-ea"/>
            </a:endParaRPr>
          </a:p>
        </p:txBody>
      </p:sp>
      <p:sp>
        <p:nvSpPr>
          <p:cNvPr id="39943" name="矩形 9"/>
          <p:cNvSpPr>
            <a:spLocks noChangeArrowheads="1"/>
          </p:cNvSpPr>
          <p:nvPr/>
        </p:nvSpPr>
        <p:spPr bwMode="auto">
          <a:xfrm>
            <a:off x="5229225" y="1105376"/>
            <a:ext cx="3685223" cy="1671638"/>
          </a:xfrm>
          <a:prstGeom prst="rect">
            <a:avLst/>
          </a:prstGeom>
          <a:noFill/>
          <a:ln w="28575" cmpd="thickThin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A. Here’s the money.</a:t>
            </a:r>
          </a:p>
          <a:p>
            <a:pPr algn="l"/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sym typeface="+mn-ea"/>
              </a:rPr>
              <a:t>B. How much are the  potatoes?</a:t>
            </a:r>
          </a:p>
          <a:p>
            <a:pPr algn="l"/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sym typeface="+mn-ea"/>
              </a:rPr>
              <a:t>C. How many do you want?</a:t>
            </a:r>
          </a:p>
          <a:p>
            <a:pPr algn="l"/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sym typeface="+mn-ea"/>
              </a:rPr>
              <a:t>D. Can I help you?</a:t>
            </a:r>
          </a:p>
          <a:p>
            <a:pPr algn="l"/>
            <a:r>
              <a:rPr lang="en-US" altLang="zh-CN" sz="2100" b="1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sym typeface="+mn-ea"/>
              </a:rPr>
              <a:t>E. Let me see. </a:t>
            </a:r>
            <a:endParaRPr lang="en-US" altLang="zh-CN" sz="2400" b="1">
              <a:solidFill>
                <a:schemeClr val="bg2">
                  <a:lumMod val="50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01691" y="3966211"/>
            <a:ext cx="757238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l"/>
            <a:r>
              <a:rPr lang="en-US" altLang="zh-CN" sz="30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A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53740" y="1748791"/>
            <a:ext cx="55959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l"/>
            <a:r>
              <a:rPr lang="en-US" altLang="zh-CN" sz="30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B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222183" y="828676"/>
            <a:ext cx="62055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l"/>
            <a:r>
              <a:rPr lang="en-US" altLang="zh-CN" sz="30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C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00551" y="195739"/>
            <a:ext cx="777716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>
                <a:solidFill>
                  <a:srgbClr val="C00000"/>
                </a:solidFill>
                <a:latin typeface="Calibri" panose="020F0502020204030204" charset="0"/>
              </a:rPr>
              <a:t>D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186941" y="3651886"/>
            <a:ext cx="571976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l"/>
            <a:r>
              <a:rPr lang="en-US" altLang="zh-CN" sz="3000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shopping words</a:t>
            </a:r>
            <a:endParaRPr lang="zh-CN" altLang="en-US"/>
          </a:p>
        </p:txBody>
      </p:sp>
      <p:pic>
        <p:nvPicPr>
          <p:cNvPr id="4" name="内容占位符 3" descr="u=4172504858,3228682852&amp;fm=21&amp;gp=0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8716" y="1975961"/>
            <a:ext cx="3088481" cy="2032635"/>
          </a:xfrm>
          <a:prstGeom prst="rect">
            <a:avLst/>
          </a:prstGeom>
        </p:spPr>
      </p:pic>
      <p:pic>
        <p:nvPicPr>
          <p:cNvPr id="5" name="图片 4" descr="medium_b60e2314bb6930812ce1f104517639d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2530" y="1955482"/>
            <a:ext cx="3100388" cy="20793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6892" y="3870484"/>
            <a:ext cx="1755930" cy="48936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b="1" dirty="0">
                <a:latin typeface="Arial" panose="020B0604020202020204" pitchFamily="34" charset="0"/>
                <a:ea typeface="微软雅黑" panose="020B0503020204020204" pitchFamily="34" charset="-122"/>
              </a:rPr>
              <a:t>1 yuan a kilo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94058" y="3885248"/>
            <a:ext cx="1755930" cy="48936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21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 yuan a kilo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7229" y="872966"/>
            <a:ext cx="3855720" cy="960596"/>
            <a:chOff x="1443" y="1833"/>
            <a:chExt cx="8096" cy="2017"/>
          </a:xfrm>
        </p:grpSpPr>
        <p:sp>
          <p:nvSpPr>
            <p:cNvPr id="9" name="云形标注 8"/>
            <p:cNvSpPr/>
            <p:nvPr/>
          </p:nvSpPr>
          <p:spPr>
            <a:xfrm>
              <a:off x="1443" y="1833"/>
              <a:ext cx="7593" cy="201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82" y="1975"/>
              <a:ext cx="7857" cy="1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These peaches are </a:t>
              </a:r>
              <a:r>
                <a:rPr lang="en-US" altLang="zh-CN" sz="27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cheap</a:t>
              </a:r>
              <a:r>
                <a:rPr lang="en-US" altLang="zh-CN" sz="2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95826" y="739140"/>
            <a:ext cx="4414838" cy="960596"/>
            <a:chOff x="9860" y="1552"/>
            <a:chExt cx="9270" cy="2017"/>
          </a:xfrm>
        </p:grpSpPr>
        <p:sp>
          <p:nvSpPr>
            <p:cNvPr id="11" name="云形标注 10"/>
            <p:cNvSpPr/>
            <p:nvPr/>
          </p:nvSpPr>
          <p:spPr>
            <a:xfrm>
              <a:off x="9885" y="1552"/>
              <a:ext cx="7593" cy="2017"/>
            </a:xfrm>
            <a:prstGeom prst="cloudCallout">
              <a:avLst>
                <a:gd name="adj1" fmla="val 31074"/>
                <a:gd name="adj2" fmla="val 7563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60" y="1958"/>
              <a:ext cx="9270" cy="1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These peaches are </a:t>
              </a:r>
              <a:r>
                <a:rPr lang="en-US" altLang="zh-CN" sz="27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expensive</a:t>
              </a:r>
              <a:r>
                <a:rPr lang="en-US" altLang="zh-CN" sz="2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010" y="4272437"/>
            <a:ext cx="4256723" cy="548640"/>
            <a:chOff x="168" y="8971"/>
            <a:chExt cx="8938" cy="1152"/>
          </a:xfrm>
        </p:grpSpPr>
        <p:sp>
          <p:nvSpPr>
            <p:cNvPr id="13" name="圆角矩形标注 12"/>
            <p:cNvSpPr/>
            <p:nvPr/>
          </p:nvSpPr>
          <p:spPr>
            <a:xfrm>
              <a:off x="168" y="9090"/>
              <a:ext cx="8938" cy="1033"/>
            </a:xfrm>
            <a:prstGeom prst="wedgeRoundRectCallout">
              <a:avLst>
                <a:gd name="adj1" fmla="val -41328"/>
                <a:gd name="adj2" fmla="val 109051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5" y="8971"/>
              <a:ext cx="8588" cy="10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00" b="1" dirty="0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How much are these peaches?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 err="1">
                <a:sym typeface="+mn-ea"/>
              </a:rPr>
              <a:t>shpping</a:t>
            </a:r>
            <a:r>
              <a:rPr lang="en-US" altLang="zh-CN" sz="6000" dirty="0">
                <a:sym typeface="+mn-ea"/>
              </a:rPr>
              <a:t> tasks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菜市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99235" y="895350"/>
            <a:ext cx="6019324" cy="38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354580" y="245745"/>
            <a:ext cx="4391267" cy="7294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3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shopping in a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office6\wpsassist\cache\A000220150322A52PPI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8751" y="767715"/>
            <a:ext cx="3554730" cy="4069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shopping task 1</a:t>
            </a:r>
            <a:r>
              <a:rPr lang="en-US" altLang="zh-CN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071" y="757714"/>
            <a:ext cx="4020026" cy="36942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Buy things on the shopping list.</a:t>
            </a:r>
          </a:p>
          <a:p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short</a:t>
            </a:r>
          </a:p>
          <a:p>
            <a:pPr marL="0" indent="0">
              <a:buNone/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conversation in pairs.</a:t>
            </a:r>
          </a:p>
          <a:p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salesperson, </a:t>
            </a:r>
          </a:p>
          <a:p>
            <a:pPr marL="0" indent="0">
              <a:buNone/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one costumer.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23059" y="1955959"/>
            <a:ext cx="3209925" cy="1689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tx1">
                    <a:lumMod val="50000"/>
                  </a:schemeClr>
                </a:solidFill>
                <a:sym typeface="+mn-ea"/>
              </a:rPr>
              <a:t>4 tomatoes</a:t>
            </a:r>
            <a:endParaRPr lang="en-US" altLang="zh-CN" sz="3000" b="1">
              <a:solidFill>
                <a:schemeClr val="tx1">
                  <a:lumMod val="50000"/>
                </a:schemeClr>
              </a:solidFill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chemeClr val="tx1">
                    <a:lumMod val="50000"/>
                  </a:schemeClr>
                </a:solidFill>
                <a:sym typeface="+mn-ea"/>
              </a:rPr>
              <a:t>5 potatoes</a:t>
            </a:r>
            <a:endParaRPr lang="en-US" altLang="zh-CN" sz="3000" b="1">
              <a:solidFill>
                <a:schemeClr val="tx1">
                  <a:lumMod val="50000"/>
                </a:schemeClr>
              </a:solidFill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700" b="1">
                <a:solidFill>
                  <a:schemeClr val="tx1">
                    <a:lumMod val="50000"/>
                  </a:schemeClr>
                </a:solidFill>
                <a:sym typeface="+mn-ea"/>
              </a:rPr>
              <a:t>            2 lemons</a:t>
            </a:r>
            <a:endParaRPr lang="en-US" altLang="zh-CN" sz="27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8846" y="1427798"/>
            <a:ext cx="2162002" cy="66941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>
                <a:ln>
                  <a:solidFill>
                    <a:schemeClr val="accent6">
                      <a:lumMod val="75000"/>
                    </a:schemeClr>
                  </a:solidFill>
                </a:ln>
                <a:sym typeface="+mn-ea"/>
              </a:rPr>
              <a:t>shopping list</a:t>
            </a:r>
            <a:endParaRPr lang="en-US" altLang="zh-CN" sz="30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shopping task 2</a:t>
            </a:r>
            <a:r>
              <a:rPr lang="en-US" altLang="zh-CN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957" y="758191"/>
            <a:ext cx="4317206" cy="36942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What fruits does your mother like? Now buy them in the market.</a:t>
            </a:r>
          </a:p>
          <a:p>
            <a:pPr marL="0" indent="0">
              <a:buNone/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Makes a conversation between you and a salesperson</a:t>
            </a:r>
            <a:r>
              <a:rPr lang="en-US" altLang="zh-CN" sz="27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zh-CN" sz="27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office6\wpsassist\cache\A000320150525A04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21981" y="-53340"/>
            <a:ext cx="4709160" cy="51287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63590" y="2623661"/>
            <a:ext cx="3209925" cy="2893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52629" y="1727359"/>
            <a:ext cx="2562240" cy="114954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b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sym typeface="+mn-ea"/>
              </a:rPr>
              <a:t>My mother's</a:t>
            </a:r>
          </a:p>
          <a:p>
            <a:pPr algn="ctr">
              <a:lnSpc>
                <a:spcPct val="130000"/>
              </a:lnSpc>
            </a:pPr>
            <a:r>
              <a:rPr lang="en-US" altLang="zh-CN" sz="2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favourite fruits</a:t>
            </a:r>
          </a:p>
        </p:txBody>
      </p:sp>
      <p:pic>
        <p:nvPicPr>
          <p:cNvPr id="6" name="图片 5" descr="office6\wpsassist\cache\A000220150318G54PPI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880000">
            <a:off x="6662738" y="2884171"/>
            <a:ext cx="923925" cy="13930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9825bc315c6034a855b31c37cb13495409237636"/>
          <p:cNvPicPr>
            <a:picLocks noGrp="1" noChangeAspect="1"/>
          </p:cNvPicPr>
          <p:nvPr>
            <p:ph idx="1"/>
          </p:nvPr>
        </p:nvPicPr>
        <p:blipFill>
          <a:blip r:embed="rId2">
            <a:lum bright="24000" contrast="-36000"/>
          </a:blip>
          <a:srcRect/>
          <a:stretch>
            <a:fillRect/>
          </a:stretch>
        </p:blipFill>
        <p:spPr>
          <a:xfrm>
            <a:off x="668655" y="74772"/>
            <a:ext cx="7710964" cy="50953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9245" y="2254092"/>
            <a:ext cx="3110865" cy="13295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fruits vegetables...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costomer salesperson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cheap  expensive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8706" y="1873091"/>
            <a:ext cx="3649028" cy="34301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What can I do for you?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I'd like to buy.../ I want...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How much...?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How many...?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Here's the money.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Thank you.   You're welcome</a:t>
            </a:r>
          </a:p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please</a:t>
            </a:r>
          </a:p>
          <a:p>
            <a:pPr lvl="0" algn="l">
              <a:lnSpc>
                <a:spcPct val="130000"/>
              </a:lnSpc>
            </a:pPr>
            <a:endParaRPr lang="en-US" altLang="zh-CN" sz="21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9236" y="1130142"/>
            <a:ext cx="3122771" cy="4893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Learn words in groups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02243" y="211931"/>
            <a:ext cx="3226594" cy="9094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Take care of our parents</a:t>
            </a:r>
          </a:p>
          <a:p>
            <a:pPr>
              <a:lnSpc>
                <a:spcPct val="130000"/>
              </a:lnSpc>
            </a:pP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Be polite while shopping</a:t>
            </a:r>
            <a:r>
              <a:rPr lang="en-US" altLang="zh-CN" sz="21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1510" y="812959"/>
            <a:ext cx="1715854" cy="6093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/>
              <a:t>Homework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857" y="1135619"/>
            <a:ext cx="8054975" cy="369450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100" b="1" dirty="0"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What's your father's </a:t>
            </a:r>
            <a:r>
              <a:rPr lang="en-US" altLang="zh-CN" sz="2100" b="1" dirty="0" err="1"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favourite</a:t>
            </a:r>
            <a:r>
              <a:rPr lang="en-US" altLang="zh-CN" sz="2100" b="1" dirty="0"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food?</a:t>
            </a:r>
          </a:p>
          <a:p>
            <a:r>
              <a:rPr lang="en-US" altLang="zh-CN" sz="2100" b="1" dirty="0"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Make a shopping list first and write down a conversation between you and the salesperson.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574" y="1008460"/>
            <a:ext cx="8498243" cy="3694509"/>
          </a:xfrm>
        </p:spPr>
        <p:txBody>
          <a:bodyPr/>
          <a:lstStyle/>
          <a:p>
            <a:pPr algn="l"/>
            <a:r>
              <a:rPr lang="en-US" altLang="zh-CN" sz="2400" dirty="0"/>
              <a:t>Nitrates are used as preservatives in food manufacture.</a:t>
            </a:r>
          </a:p>
          <a:p>
            <a:pPr algn="l"/>
            <a:r>
              <a:rPr lang="zh-CN" altLang="en-US" sz="2400" dirty="0"/>
              <a:t>硝酸盐在食品加工业中被用作防腐剂。</a:t>
            </a:r>
            <a:endParaRPr lang="en-US" altLang="zh-CN" sz="2400" dirty="0"/>
          </a:p>
          <a:p>
            <a:pPr algn="l"/>
            <a:r>
              <a:rPr lang="en-US" altLang="zh-CN" sz="2400" dirty="0"/>
              <a:t>Preserved food</a:t>
            </a:r>
          </a:p>
          <a:p>
            <a:pPr algn="l"/>
            <a:r>
              <a:rPr lang="zh-CN" altLang="en-US" sz="2400" dirty="0"/>
              <a:t>腌制食品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Brain Storm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68041" y="3674262"/>
            <a:ext cx="7543324" cy="9796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to remember the words in 15 seconds, you can write them down on the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3131344" y="2111216"/>
            <a:ext cx="3094673" cy="524828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lgDashDot"/>
            <a:miter/>
          </a:ln>
        </p:spPr>
        <p:txBody>
          <a:bodyPr lIns="68580" tIns="34290" rIns="68580" bIns="34290" anchor="b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brain storm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20976" y="157264"/>
            <a:ext cx="1762125" cy="2029301"/>
          </a:xfrm>
          <a:prstGeom prst="rect">
            <a:avLst/>
          </a:prstGeom>
        </p:spPr>
      </p:pic>
      <p:pic>
        <p:nvPicPr>
          <p:cNvPr id="5" name="图片 4" descr="9885883_173728746000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7160" y="2491740"/>
            <a:ext cx="1880235" cy="1343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06062" y="1782456"/>
            <a:ext cx="1132523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apple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536" y="3948785"/>
            <a:ext cx="2127409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hamburger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283311" y="533758"/>
            <a:ext cx="1312546" cy="2149317"/>
            <a:chOff x="8018" y="7749"/>
            <a:chExt cx="2756" cy="4513"/>
          </a:xfrm>
        </p:grpSpPr>
        <p:pic>
          <p:nvPicPr>
            <p:cNvPr id="16" name="图片 15" descr="12702224_192554258310_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8018" y="7749"/>
              <a:ext cx="2409" cy="3425"/>
            </a:xfrm>
            <a:prstGeom prst="rect">
              <a:avLst/>
            </a:prstGeom>
          </p:spPr>
        </p:pic>
        <p:sp>
          <p:nvSpPr>
            <p:cNvPr id="17" name="文本框 21"/>
            <p:cNvSpPr txBox="1"/>
            <p:nvPr/>
          </p:nvSpPr>
          <p:spPr>
            <a:xfrm>
              <a:off x="8101" y="10808"/>
              <a:ext cx="2673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carrot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8484" y="657134"/>
            <a:ext cx="1805464" cy="1593533"/>
            <a:chOff x="14461" y="-1071"/>
            <a:chExt cx="3791" cy="3346"/>
          </a:xfrm>
        </p:grpSpPr>
        <p:pic>
          <p:nvPicPr>
            <p:cNvPr id="22" name="图片 21" descr="office6\wpsassist\cache\A000220150318Q18PPIC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rot="6240000">
              <a:off x="15368" y="-1700"/>
              <a:ext cx="2256" cy="3513"/>
            </a:xfrm>
            <a:prstGeom prst="rect">
              <a:avLst/>
            </a:prstGeom>
          </p:spPr>
        </p:pic>
        <p:sp>
          <p:nvSpPr>
            <p:cNvPr id="23" name="文本框 5"/>
            <p:cNvSpPr txBox="1"/>
            <p:nvPr/>
          </p:nvSpPr>
          <p:spPr>
            <a:xfrm>
              <a:off x="14461" y="821"/>
              <a:ext cx="2858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potato</a:t>
              </a:r>
            </a:p>
          </p:txBody>
        </p:sp>
      </p:grpSp>
      <p:pic>
        <p:nvPicPr>
          <p:cNvPr id="24" name="图片 23" descr="20140320151914-49731768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50133" y="601047"/>
            <a:ext cx="1705451" cy="133111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747346" y="2493764"/>
            <a:ext cx="2092568" cy="2308394"/>
            <a:chOff x="9251" y="1615"/>
            <a:chExt cx="5369" cy="5828"/>
          </a:xfrm>
        </p:grpSpPr>
        <p:pic>
          <p:nvPicPr>
            <p:cNvPr id="32" name="图片 31" descr="office6\wpsassist\cache\A000220150321C56PPIC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9496" y="1615"/>
              <a:ext cx="4425" cy="3537"/>
            </a:xfrm>
            <a:prstGeom prst="rect">
              <a:avLst/>
            </a:prstGeom>
          </p:spPr>
        </p:pic>
        <p:sp>
          <p:nvSpPr>
            <p:cNvPr id="33" name="文本框 22"/>
            <p:cNvSpPr txBox="1"/>
            <p:nvPr/>
          </p:nvSpPr>
          <p:spPr>
            <a:xfrm>
              <a:off x="9251" y="4179"/>
              <a:ext cx="5369" cy="32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strawberry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99395" y="541396"/>
            <a:ext cx="1958340" cy="1672113"/>
            <a:chOff x="303" y="6847"/>
            <a:chExt cx="4112" cy="3511"/>
          </a:xfrm>
        </p:grpSpPr>
        <p:sp>
          <p:nvSpPr>
            <p:cNvPr id="35" name="文本框 19"/>
            <p:cNvSpPr txBox="1"/>
            <p:nvPr/>
          </p:nvSpPr>
          <p:spPr>
            <a:xfrm>
              <a:off x="1077" y="8904"/>
              <a:ext cx="2720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beans</a:t>
              </a:r>
            </a:p>
          </p:txBody>
        </p:sp>
        <p:pic>
          <p:nvPicPr>
            <p:cNvPr id="36" name="图片 35" descr="office6\wpsassist\cache\A000220150322E60PPIC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303" y="6847"/>
              <a:ext cx="4112" cy="2224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7430451" y="2380935"/>
            <a:ext cx="1714024" cy="1706403"/>
            <a:chOff x="7257" y="1717"/>
            <a:chExt cx="3599" cy="3583"/>
          </a:xfrm>
        </p:grpSpPr>
        <p:pic>
          <p:nvPicPr>
            <p:cNvPr id="38" name="图片 37" descr="office6\wpsassist\cache\A000220150321C57PPIC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7257" y="1717"/>
              <a:ext cx="3599" cy="2993"/>
            </a:xfrm>
            <a:prstGeom prst="rect">
              <a:avLst/>
            </a:prstGeom>
          </p:spPr>
        </p:pic>
        <p:sp>
          <p:nvSpPr>
            <p:cNvPr id="39" name="文本框 17"/>
            <p:cNvSpPr txBox="1"/>
            <p:nvPr/>
          </p:nvSpPr>
          <p:spPr>
            <a:xfrm>
              <a:off x="7706" y="3846"/>
              <a:ext cx="2767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lemon</a:t>
              </a:r>
            </a:p>
          </p:txBody>
        </p:sp>
      </p:grpSp>
      <p:sp>
        <p:nvSpPr>
          <p:cNvPr id="41" name="文本框 7"/>
          <p:cNvSpPr txBox="1"/>
          <p:nvPr/>
        </p:nvSpPr>
        <p:spPr>
          <a:xfrm>
            <a:off x="3785656" y="1747491"/>
            <a:ext cx="1675780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sausage</a:t>
            </a:r>
          </a:p>
        </p:txBody>
      </p:sp>
      <p:sp>
        <p:nvSpPr>
          <p:cNvPr id="42" name="文本框 18"/>
          <p:cNvSpPr txBox="1"/>
          <p:nvPr/>
        </p:nvSpPr>
        <p:spPr>
          <a:xfrm>
            <a:off x="6036972" y="3499814"/>
            <a:ext cx="1188467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onion</a:t>
            </a:r>
          </a:p>
        </p:txBody>
      </p:sp>
      <p:pic>
        <p:nvPicPr>
          <p:cNvPr id="43" name="内容占位符 42" descr="63501094927781250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791228" y="2452541"/>
            <a:ext cx="1757363" cy="12134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3" descr="C:\Users\Administrator\Desktop\d833c895d143ad4b87a0e5c582025aafa40f062c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9821" y="3973178"/>
            <a:ext cx="1413202" cy="1027783"/>
          </a:xfrm>
          <a:prstGeom prst="rect">
            <a:avLst/>
          </a:prstGeom>
          <a:noFill/>
        </p:spPr>
      </p:pic>
      <p:grpSp>
        <p:nvGrpSpPr>
          <p:cNvPr id="26" name="组合 25"/>
          <p:cNvGrpSpPr/>
          <p:nvPr/>
        </p:nvGrpSpPr>
        <p:grpSpPr>
          <a:xfrm>
            <a:off x="2156936" y="2443162"/>
            <a:ext cx="1466851" cy="1769746"/>
            <a:chOff x="329" y="2298"/>
            <a:chExt cx="3080" cy="3716"/>
          </a:xfrm>
        </p:grpSpPr>
        <p:pic>
          <p:nvPicPr>
            <p:cNvPr id="6" name="图片 5" descr="office6\wpsassist\cache\A000220150318F03PPIC" title="tamato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488" y="2298"/>
              <a:ext cx="2407" cy="281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9" y="4560"/>
              <a:ext cx="3080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</a:rPr>
                <a:t>tomato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687" y="963454"/>
            <a:ext cx="2191226" cy="2505887"/>
          </a:xfrm>
        </p:spPr>
        <p:txBody>
          <a:bodyPr/>
          <a:lstStyle/>
          <a:p>
            <a:r>
              <a:rPr lang="en-US" altLang="zh-CN" sz="33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fruits</a:t>
            </a:r>
          </a:p>
          <a:p>
            <a:r>
              <a:rPr lang="en-US" altLang="zh-CN" sz="24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apple</a:t>
            </a:r>
          </a:p>
          <a:p>
            <a:r>
              <a:rPr lang="en-US" altLang="zh-CN" sz="24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lemon</a:t>
            </a:r>
          </a:p>
          <a:p>
            <a:r>
              <a:rPr lang="en-US" altLang="zh-CN" sz="24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strawberry</a:t>
            </a:r>
          </a:p>
          <a:p>
            <a:pPr marL="0" indent="0">
              <a:buNone/>
            </a:pPr>
            <a:endParaRPr lang="en-US" altLang="zh-CN" sz="24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None/>
            </a:pPr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710505" y="1003459"/>
            <a:ext cx="2773680" cy="199120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3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vegetables</a:t>
            </a:r>
            <a:endParaRPr lang="en-US" altLang="zh-CN" dirty="0"/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potato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carrot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beans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onion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tomato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5564645" y="994047"/>
            <a:ext cx="3425190" cy="163687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3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other food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hamburger</a:t>
            </a:r>
          </a:p>
          <a:p>
            <a:r>
              <a:rPr lang="en-US" altLang="zh-CN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sausage</a:t>
            </a:r>
          </a:p>
        </p:txBody>
      </p:sp>
      <p:sp>
        <p:nvSpPr>
          <p:cNvPr id="13" name="文本框 12"/>
          <p:cNvSpPr txBox="1"/>
          <p:nvPr/>
        </p:nvSpPr>
        <p:spPr>
          <a:xfrm rot="19800000">
            <a:off x="3568542" y="2860451"/>
            <a:ext cx="5771674" cy="729430"/>
          </a:xfrm>
          <a:prstGeom prst="rect">
            <a:avLst/>
          </a:prstGeom>
          <a:noFill/>
          <a:ln w="44450" cmpd="sng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00" b="1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remember words in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279" y="277654"/>
            <a:ext cx="3520440" cy="3694271"/>
          </a:xfrm>
        </p:spPr>
        <p:txBody>
          <a:bodyPr/>
          <a:lstStyle/>
          <a:p>
            <a:r>
              <a:rPr lang="en-US" altLang="zh-CN" sz="33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Healthy food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apple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lemon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strawberry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peach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potato</a:t>
            </a:r>
          </a:p>
          <a:p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942563" y="289969"/>
            <a:ext cx="3779452" cy="369427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61950" indent="-361950" algn="just" defTabSz="51435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4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3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unhealthy food</a:t>
            </a:r>
          </a:p>
          <a:p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hamburger</a:t>
            </a:r>
          </a:p>
          <a:p>
            <a:r>
              <a:rPr lang="en-US" altLang="zh-CN" sz="27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hlinkClick r:id="rId2" action="ppaction://hlinksldjump"/>
              </a:rPr>
              <a:t>sausage</a:t>
            </a:r>
            <a:endParaRPr lang="en-US" altLang="zh-CN" sz="27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altLang="zh-CN" sz="2700" b="1" dirty="0">
              <a:solidFill>
                <a:schemeClr val="accent6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66919" y="955425"/>
            <a:ext cx="1610958" cy="17096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71780" indent="-271780" algn="just" defTabSz="386080">
              <a:lnSpc>
                <a:spcPct val="110000"/>
              </a:lnSpc>
              <a:spcBef>
                <a:spcPts val="101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carrot</a:t>
            </a:r>
          </a:p>
          <a:p>
            <a:pPr marL="271780" indent="-271780" algn="just" defTabSz="386080">
              <a:lnSpc>
                <a:spcPct val="110000"/>
              </a:lnSpc>
              <a:spcBef>
                <a:spcPts val="101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beans</a:t>
            </a:r>
          </a:p>
          <a:p>
            <a:pPr marL="271780" indent="-271780" algn="just" defTabSz="386080">
              <a:lnSpc>
                <a:spcPct val="110000"/>
              </a:lnSpc>
              <a:spcBef>
                <a:spcPts val="101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700" b="1" dirty="0">
                <a:solidFill>
                  <a:schemeClr val="accent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onion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2722" y="2855946"/>
            <a:ext cx="4828802" cy="5250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000" dirty="0"/>
              <a:t>    How many do you want?</a:t>
            </a:r>
            <a:endParaRPr lang="zh-CN" altLang="en-US" sz="3000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969979" y="2078944"/>
            <a:ext cx="3094673" cy="524828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lgDashDot"/>
            <a:miter/>
          </a:ln>
        </p:spPr>
        <p:txBody>
          <a:bodyPr lIns="68580" tIns="34290" rIns="68580" bIns="34290" anchor="b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brain storm 2</a:t>
            </a:r>
          </a:p>
        </p:txBody>
      </p:sp>
      <p:pic>
        <p:nvPicPr>
          <p:cNvPr id="5" name="内容占位符 3" descr="菜市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3975" y="244149"/>
            <a:ext cx="2682822" cy="179711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标题 4"/>
          <p:cNvSpPr>
            <a:spLocks noGrp="1"/>
          </p:cNvSpPr>
          <p:nvPr/>
        </p:nvSpPr>
        <p:spPr>
          <a:xfrm>
            <a:off x="438150" y="2113051"/>
            <a:ext cx="2070259" cy="6370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/>
          </a:ln>
        </p:spPr>
        <p:txBody>
          <a:bodyPr wrap="square" lIns="68580" tIns="34290" rIns="68580" bIns="34290" rtlCol="0" anchor="b">
            <a:sp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100" dirty="0">
                <a:solidFill>
                  <a:schemeClr val="bg1"/>
                </a:solidFill>
              </a:rPr>
              <a:t>market</a:t>
            </a:r>
            <a:endParaRPr lang="zh-CN" altLang="en-US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office6\wpsassist\cache\A000220150321E22PPIC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36054" y="373945"/>
            <a:ext cx="1290917" cy="148664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653637" y="265530"/>
            <a:ext cx="1806893" cy="1724663"/>
            <a:chOff x="8101" y="8375"/>
            <a:chExt cx="3794" cy="4066"/>
          </a:xfrm>
        </p:grpSpPr>
        <p:pic>
          <p:nvPicPr>
            <p:cNvPr id="18" name="图片 17" descr="12702224_192554258310_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8458" y="8375"/>
              <a:ext cx="1969" cy="2799"/>
            </a:xfrm>
            <a:prstGeom prst="rect">
              <a:avLst/>
            </a:prstGeom>
          </p:spPr>
        </p:pic>
        <p:sp>
          <p:nvSpPr>
            <p:cNvPr id="19" name="文本框 21"/>
            <p:cNvSpPr txBox="1"/>
            <p:nvPr/>
          </p:nvSpPr>
          <p:spPr>
            <a:xfrm>
              <a:off x="8101" y="10808"/>
              <a:ext cx="3794" cy="163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2 carrots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7122" y="1044410"/>
            <a:ext cx="2108358" cy="1593532"/>
            <a:chOff x="14461" y="-1071"/>
            <a:chExt cx="4427" cy="3346"/>
          </a:xfrm>
        </p:grpSpPr>
        <p:pic>
          <p:nvPicPr>
            <p:cNvPr id="24" name="图片 23" descr="office6\wpsassist\cache\A000220150318Q18PPIC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6240000">
              <a:off x="15368" y="-1700"/>
              <a:ext cx="2256" cy="3513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14461" y="821"/>
              <a:ext cx="4427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3 </a:t>
              </a:r>
              <a:r>
                <a:rPr lang="en-US" altLang="zh-CN" sz="3000" b="1" dirty="0" err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potatoes</a:t>
              </a:r>
              <a:endPara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97258" y="1872636"/>
            <a:ext cx="1852613" cy="1706404"/>
            <a:chOff x="7257" y="1717"/>
            <a:chExt cx="3890" cy="3583"/>
          </a:xfrm>
        </p:grpSpPr>
        <p:pic>
          <p:nvPicPr>
            <p:cNvPr id="33" name="图片 32" descr="office6\wpsassist\cache\A000220150321C57PPIC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7257" y="1717"/>
              <a:ext cx="3599" cy="2993"/>
            </a:xfrm>
            <a:prstGeom prst="rect">
              <a:avLst/>
            </a:prstGeom>
          </p:spPr>
        </p:pic>
        <p:sp>
          <p:nvSpPr>
            <p:cNvPr id="34" name="文本框 17"/>
            <p:cNvSpPr txBox="1"/>
            <p:nvPr/>
          </p:nvSpPr>
          <p:spPr>
            <a:xfrm>
              <a:off x="7706" y="3846"/>
              <a:ext cx="3441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1 lemon</a:t>
              </a:r>
            </a:p>
          </p:txBody>
        </p:sp>
      </p:grpSp>
      <p:sp>
        <p:nvSpPr>
          <p:cNvPr id="37" name="文本框 6"/>
          <p:cNvSpPr txBox="1"/>
          <p:nvPr/>
        </p:nvSpPr>
        <p:spPr>
          <a:xfrm>
            <a:off x="4639350" y="1475863"/>
            <a:ext cx="1677382" cy="6694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 apples</a:t>
            </a:r>
          </a:p>
        </p:txBody>
      </p:sp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3013524" y="2355715"/>
            <a:ext cx="2012986" cy="5250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000" dirty="0"/>
              <a:t>    I want …</a:t>
            </a:r>
            <a:endParaRPr lang="zh-CN" altLang="en-US" sz="3000" dirty="0"/>
          </a:p>
        </p:txBody>
      </p:sp>
      <p:pic>
        <p:nvPicPr>
          <p:cNvPr id="6" name="图片 5" descr="office6\wpsassist\cache\A000220150318F03PPIC" title="tamato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49730" y="2774632"/>
            <a:ext cx="1146334" cy="13420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667" y="3863340"/>
            <a:ext cx="2148364" cy="6629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4 tomatoes</a:t>
            </a:r>
          </a:p>
        </p:txBody>
      </p:sp>
      <p:pic>
        <p:nvPicPr>
          <p:cNvPr id="1027" name="Picture 3" descr="C:\Users\Administrator\Desktop\d833c895d143ad4b87a0e5c582025aafa40f062c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9821" y="3973178"/>
            <a:ext cx="1413202" cy="1027783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066428" y="3312836"/>
            <a:ext cx="3071813" cy="1615441"/>
            <a:chOff x="230" y="6847"/>
            <a:chExt cx="6450" cy="3392"/>
          </a:xfrm>
        </p:grpSpPr>
        <p:sp>
          <p:nvSpPr>
            <p:cNvPr id="27" name="文本框 19"/>
            <p:cNvSpPr txBox="1"/>
            <p:nvPr/>
          </p:nvSpPr>
          <p:spPr>
            <a:xfrm>
              <a:off x="230" y="8785"/>
              <a:ext cx="6450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2 kilos of beans</a:t>
              </a:r>
            </a:p>
          </p:txBody>
        </p:sp>
        <p:pic>
          <p:nvPicPr>
            <p:cNvPr id="28" name="图片 27" descr="office6\wpsassist\cache\A000220150322E60PPIC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303" y="6847"/>
              <a:ext cx="4112" cy="2224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653637" y="254100"/>
            <a:ext cx="1806893" cy="1724663"/>
            <a:chOff x="8101" y="8375"/>
            <a:chExt cx="3794" cy="4066"/>
          </a:xfrm>
        </p:grpSpPr>
        <p:pic>
          <p:nvPicPr>
            <p:cNvPr id="5" name="图片 4" descr="12702224_192554258310_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8458" y="8375"/>
              <a:ext cx="1969" cy="2799"/>
            </a:xfrm>
            <a:prstGeom prst="rect">
              <a:avLst/>
            </a:prstGeom>
          </p:spPr>
        </p:pic>
        <p:sp>
          <p:nvSpPr>
            <p:cNvPr id="7" name="文本框 21"/>
            <p:cNvSpPr txBox="1"/>
            <p:nvPr/>
          </p:nvSpPr>
          <p:spPr>
            <a:xfrm>
              <a:off x="8101" y="10808"/>
              <a:ext cx="3794" cy="163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2 carrots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7122" y="1032980"/>
            <a:ext cx="2108358" cy="1593532"/>
            <a:chOff x="14461" y="-1071"/>
            <a:chExt cx="4427" cy="3346"/>
          </a:xfrm>
        </p:grpSpPr>
        <p:pic>
          <p:nvPicPr>
            <p:cNvPr id="9" name="图片 8" descr="office6\wpsassist\cache\A000220150318Q18PPIC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6240000">
              <a:off x="15368" y="-1700"/>
              <a:ext cx="2256" cy="3513"/>
            </a:xfrm>
            <a:prstGeom prst="rect">
              <a:avLst/>
            </a:prstGeom>
          </p:spPr>
        </p:pic>
        <p:sp>
          <p:nvSpPr>
            <p:cNvPr id="10" name="文本框 5"/>
            <p:cNvSpPr txBox="1"/>
            <p:nvPr/>
          </p:nvSpPr>
          <p:spPr>
            <a:xfrm>
              <a:off x="14461" y="821"/>
              <a:ext cx="4427" cy="14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>
                <a:lnSpc>
                  <a:spcPct val="130000"/>
                </a:lnSpc>
              </a:pPr>
              <a:r>
                <a:rPr lang="en-US" altLang="zh-CN" sz="30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3 </a:t>
              </a:r>
              <a:r>
                <a:rPr lang="en-US" altLang="zh-CN" sz="3000" b="1" dirty="0" err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potatoes</a:t>
              </a:r>
              <a:endParaRPr lang="en-US" altLang="zh-CN" sz="3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自定义 657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67B58C"/>
      </a:accent1>
      <a:accent2>
        <a:srgbClr val="9DB670"/>
      </a:accent2>
      <a:accent3>
        <a:srgbClr val="4AAED2"/>
      </a:accent3>
      <a:accent4>
        <a:srgbClr val="6494B4"/>
      </a:accent4>
      <a:accent5>
        <a:srgbClr val="FFC000"/>
      </a:accent5>
      <a:accent6>
        <a:srgbClr val="FF3737"/>
      </a:accent6>
      <a:hlink>
        <a:srgbClr val="55C4F8"/>
      </a:hlink>
      <a:folHlink>
        <a:srgbClr val="C6EBFC"/>
      </a:folHlink>
    </a:clrScheme>
    <a:fontScheme name="自定义 44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全屏显示(16:9)</PresentationFormat>
  <Paragraphs>195</Paragraphs>
  <Slides>28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</vt:lpstr>
      <vt:lpstr>Shopping</vt:lpstr>
      <vt:lpstr>Learning Aims</vt:lpstr>
      <vt:lpstr>Brain Storm</vt:lpstr>
      <vt:lpstr>PowerPoint 演示文稿</vt:lpstr>
      <vt:lpstr>PowerPoint 演示文稿</vt:lpstr>
      <vt:lpstr>PowerPoint 演示文稿</vt:lpstr>
      <vt:lpstr>PowerPoint 演示文稿</vt:lpstr>
      <vt:lpstr>    How many do you want?</vt:lpstr>
      <vt:lpstr>    I want …</vt:lpstr>
      <vt:lpstr>    I want …</vt:lpstr>
      <vt:lpstr>PowerPoint 演示文稿</vt:lpstr>
      <vt:lpstr>PowerPoint 演示文稿</vt:lpstr>
      <vt:lpstr>PowerPoint 演示文稿</vt:lpstr>
      <vt:lpstr>Listening</vt:lpstr>
      <vt:lpstr>PowerPoint 演示文稿</vt:lpstr>
      <vt:lpstr>Listening</vt:lpstr>
      <vt:lpstr>PowerPoint 演示文稿</vt:lpstr>
      <vt:lpstr>PowerPoint 演示文稿</vt:lpstr>
      <vt:lpstr>Conversation</vt:lpstr>
      <vt:lpstr>PowerPoint 演示文稿</vt:lpstr>
      <vt:lpstr>shopping words</vt:lpstr>
      <vt:lpstr>shpping tasks</vt:lpstr>
      <vt:lpstr>PowerPoint 演示文稿</vt:lpstr>
      <vt:lpstr>shopping task 1 </vt:lpstr>
      <vt:lpstr>shopping task 2 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81</cp:revision>
  <dcterms:created xsi:type="dcterms:W3CDTF">2015-11-14T05:47:00Z</dcterms:created>
  <dcterms:modified xsi:type="dcterms:W3CDTF">2023-01-16T22:23:59Z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9902DE7775A3412A8E95DDF275A4467E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