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9" r:id="rId3"/>
    <p:sldId id="262" r:id="rId4"/>
    <p:sldId id="264" r:id="rId5"/>
    <p:sldId id="263" r:id="rId6"/>
    <p:sldId id="261" r:id="rId7"/>
    <p:sldId id="265" r:id="rId8"/>
    <p:sldId id="266" r:id="rId9"/>
    <p:sldId id="267" r:id="rId10"/>
    <p:sldId id="268" r:id="rId11"/>
    <p:sldId id="296" r:id="rId12"/>
    <p:sldId id="298" r:id="rId13"/>
    <p:sldId id="299" r:id="rId14"/>
    <p:sldId id="300" r:id="rId15"/>
    <p:sldId id="283" r:id="rId16"/>
    <p:sldId id="297" r:id="rId17"/>
    <p:sldId id="285" r:id="rId18"/>
    <p:sldId id="286" r:id="rId19"/>
    <p:sldId id="293" r:id="rId20"/>
    <p:sldId id="274" r:id="rId21"/>
    <p:sldId id="289" r:id="rId22"/>
    <p:sldId id="279" r:id="rId23"/>
    <p:sldId id="278" r:id="rId24"/>
    <p:sldId id="287" r:id="rId25"/>
    <p:sldId id="288" r:id="rId2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F0F0F0"/>
    <a:srgbClr val="1B33AB"/>
    <a:srgbClr val="00A6AD"/>
    <a:srgbClr val="C71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9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637030" y="1503377"/>
            <a:ext cx="8917940" cy="2592070"/>
            <a:chOff x="4661" y="959"/>
            <a:chExt cx="14044" cy="4082"/>
          </a:xfrm>
        </p:grpSpPr>
        <p:sp>
          <p:nvSpPr>
            <p:cNvPr id="3" name="Rectangle 5"/>
            <p:cNvSpPr/>
            <p:nvPr/>
          </p:nvSpPr>
          <p:spPr>
            <a:xfrm>
              <a:off x="9508" y="3734"/>
              <a:ext cx="488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None/>
              </a:pPr>
              <a:endParaRPr sz="4800" b="1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661" y="959"/>
              <a:ext cx="14044" cy="3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7</a:t>
              </a:r>
            </a:p>
            <a:p>
              <a:pPr algn="ctr"/>
              <a:r>
                <a:rPr lang="en-US" altLang="zh-CN" sz="4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Teenagers should be allowed to choose their own clothes.</a:t>
              </a:r>
              <a:endParaRPr lang="zh-CN" altLang="en-US" sz="40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02653" y="1909777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4940618" y="4095447"/>
            <a:ext cx="2165978" cy="76944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44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第</a:t>
            </a:r>
            <a:r>
              <a:rPr lang="en-US" altLang="zh-CN" sz="44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1</a:t>
            </a:r>
            <a:r>
              <a:rPr lang="zh-CN" altLang="en-US" sz="44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课时</a:t>
            </a:r>
            <a:endParaRPr lang="zh-CN" altLang="en-US" sz="4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5612242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356947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)5. —I want to borrow the book, but I don't know how long it may ________.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—For two weeks.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borrow  		B. be borrowed		C. keep  	D. be kept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5150" y="4121152"/>
            <a:ext cx="10784205" cy="166199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考查词语辨析和语态。句意：“我想借这本书，但是我不知道能借多久。”“两周。”结合语境可知宾语从句中的主语是动作的对象，故用被动语态。由答语为一段时间可知表示的动作应为延续性的，故选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D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  <a:endParaRPr lang="zh-CN" altLang="en-US" sz="22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725656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)6. (2016·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西宁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)I hope everyone can care about ________ the environment and stop ________ things.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protecting; wasting  		B. protecting; to waste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protect; wasting  			D. protect; to waste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41960" y="1729104"/>
            <a:ext cx="11257671" cy="33499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A: Hi, Jean.  You look unhappy today.  What's the matter?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B: 1. 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A: I don't think that's a good idea.  We need to spend time with friends.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B: That's right.  2. 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A: Really? But my father asks me to make friends with all of my classmates.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B: 3. ________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75091" y="2386448"/>
            <a:ext cx="32573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F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588963" y="994856"/>
            <a:ext cx="5133136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Ⅴ. 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补全对话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方框中有两项是多余的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505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文本框 10"/>
          <p:cNvSpPr txBox="1"/>
          <p:nvPr/>
        </p:nvSpPr>
        <p:spPr>
          <a:xfrm>
            <a:off x="3463773" y="3459311"/>
            <a:ext cx="37863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G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本框 10"/>
          <p:cNvSpPr txBox="1"/>
          <p:nvPr/>
        </p:nvSpPr>
        <p:spPr>
          <a:xfrm>
            <a:off x="1665453" y="4546431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  <p:bldP spid="10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41960" y="1729104"/>
            <a:ext cx="11227526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A: But my mother doesn't let me play computer games for a long time.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B: 4. ________ We mustn't spend too much time playing computer games.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A: 5. 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B: You're right.  I think we need to talk to our parents and make them understand us. </a:t>
            </a:r>
          </a:p>
        </p:txBody>
      </p:sp>
      <p:sp>
        <p:nvSpPr>
          <p:cNvPr id="10" name="文本框 10"/>
          <p:cNvSpPr txBox="1"/>
          <p:nvPr/>
        </p:nvSpPr>
        <p:spPr>
          <a:xfrm>
            <a:off x="1663974" y="2343938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1616485" y="2940347"/>
            <a:ext cx="33534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E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536257" y="1344234"/>
            <a:ext cx="9523606" cy="39703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A. But we are old enough.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B. I think your mother is right.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 Wow, how kind your father is!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D. What rules do you have at home?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E. Well, sometimes our parents don't understand us.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F. My father doesn't allow me to go out on weekends.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G. My parents don't allow me to make friends with any boys, either.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650513" y="922356"/>
            <a:ext cx="2039341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Ⅵ.  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完形填空</a:t>
            </a: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583" y="10604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7"/>
          <p:cNvSpPr txBox="1"/>
          <p:nvPr/>
        </p:nvSpPr>
        <p:spPr>
          <a:xfrm>
            <a:off x="200123" y="1481498"/>
            <a:ext cx="11370310" cy="501194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Every great achievement has been the result of years of dreaming. </a:t>
            </a:r>
          </a:p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Even in early times, people could realize the __1__of dreams.  If a person has a dream and works hard, he or she will find a way __2__ bring it into success. </a:t>
            </a:r>
          </a:p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Children do not have __3__ knowledge.  However, they are natural dreamers.  We should not __4__them.  With their rich imagination, they will __5__with fantastic dreams.  History is __6__ of examples.  Many great men were dreamers when they were children.  One such dreamer was Thomas Edison.  He used to __7__ ostracized 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排斥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) when he was in primary school, but his achievements were greater than __8__ in his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7"/>
          <p:cNvSpPr txBox="1"/>
          <p:nvPr/>
        </p:nvSpPr>
        <p:spPr>
          <a:xfrm>
            <a:off x="200123" y="878108"/>
            <a:ext cx="11370310" cy="33499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Teenagers and young people should also be __9__to dream.  They had big dreams and their dreams __10__ their lives and even the world.  Steve Jobs and Bill Gates are the good examples.  They __11__ developed technology and brought great progress to humans besides making money for__12__. </a:t>
            </a:r>
          </a:p>
          <a:p>
            <a:pPr indent="457200"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Older people should believe that it is never __13__late to dream.  Colonel Sanders __14__KFC at the age of 67.  Everyone has a chance to make dreams __15__.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11718" y="1036560"/>
            <a:ext cx="11236442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)1. A. important 		 B. importance		C. most important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)2. A. to  			B. of  				C. for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)3. A. many  			B. a lot  			C. much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)4. A. make fun  		B. laugh at  			C. look down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)5. A. come up  			B. catch up  			C. get on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60127" y="1161336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文本框 10"/>
          <p:cNvSpPr txBox="1"/>
          <p:nvPr/>
        </p:nvSpPr>
        <p:spPr>
          <a:xfrm>
            <a:off x="1048405" y="1727938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39751" y="2210808"/>
            <a:ext cx="1083643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a way to do </a:t>
            </a:r>
            <a:r>
              <a:rPr lang="en-US" altLang="zh-CN" sz="2200" b="1" dirty="0" err="1" smtClean="0">
                <a:latin typeface="仿宋" panose="02010609060101010101" charset="-122"/>
                <a:ea typeface="仿宋" panose="02010609060101010101" charset="-122"/>
              </a:rPr>
              <a:t>sth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意为“做某事的一种方法”。</a:t>
            </a:r>
          </a:p>
        </p:txBody>
      </p:sp>
      <p:sp>
        <p:nvSpPr>
          <p:cNvPr id="7" name="文本框 9"/>
          <p:cNvSpPr txBox="1"/>
          <p:nvPr/>
        </p:nvSpPr>
        <p:spPr>
          <a:xfrm>
            <a:off x="890551" y="4415528"/>
            <a:ext cx="1083643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come up with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意为“想出”。</a:t>
            </a:r>
          </a:p>
        </p:txBody>
      </p:sp>
      <p:sp>
        <p:nvSpPr>
          <p:cNvPr id="8" name="文本框 10"/>
          <p:cNvSpPr txBox="1"/>
          <p:nvPr/>
        </p:nvSpPr>
        <p:spPr>
          <a:xfrm>
            <a:off x="1090607" y="2858056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1078885" y="3424658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1068725" y="3983458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1" grpId="0"/>
      <p:bldP spid="10" grpId="0"/>
      <p:bldP spid="7" grpId="0"/>
      <p:bldP spid="8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11718" y="1036560"/>
            <a:ext cx="10758623" cy="27922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)6. A. full  			B. filled  			C. fill 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)7. A. being  			B. be  				C. been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)8. A. else everyone's  　　　	B. everyone else's		C. everyone else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)9. A. encouraged  　　　	B. encouraging		C. encourage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)10. A. change  			B. changed  			C. to change</a:t>
            </a:r>
          </a:p>
        </p:txBody>
      </p:sp>
      <p:sp>
        <p:nvSpPr>
          <p:cNvPr id="5" name="文本框 10"/>
          <p:cNvSpPr txBox="1"/>
          <p:nvPr/>
        </p:nvSpPr>
        <p:spPr>
          <a:xfrm>
            <a:off x="1060127" y="1161336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文本框 10"/>
          <p:cNvSpPr txBox="1"/>
          <p:nvPr/>
        </p:nvSpPr>
        <p:spPr>
          <a:xfrm>
            <a:off x="1048405" y="1704488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本框 10"/>
          <p:cNvSpPr txBox="1"/>
          <p:nvPr/>
        </p:nvSpPr>
        <p:spPr>
          <a:xfrm>
            <a:off x="1049967" y="2248456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文本框 10"/>
          <p:cNvSpPr txBox="1"/>
          <p:nvPr/>
        </p:nvSpPr>
        <p:spPr>
          <a:xfrm>
            <a:off x="1038245" y="2791608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1048405" y="3370728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  <p:bldP spid="8" grpId="0"/>
      <p:bldP spid="10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11718" y="1036560"/>
            <a:ext cx="11234476" cy="27922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)11. A. had  			B. have to  			C. have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)12. A. them  			B. themselves  		C. theirs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)13. A. so  			B. very  			C. too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)14. A. set up  			B. set out  			C. put up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)15. A. come true  　　　	B. achieve  			C. realize</a:t>
            </a:r>
          </a:p>
        </p:txBody>
      </p:sp>
      <p:sp>
        <p:nvSpPr>
          <p:cNvPr id="8" name="文本框 10"/>
          <p:cNvSpPr txBox="1"/>
          <p:nvPr/>
        </p:nvSpPr>
        <p:spPr>
          <a:xfrm>
            <a:off x="1060127" y="1161336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1048405" y="1704488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1049967" y="2248456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文本框 10"/>
          <p:cNvSpPr txBox="1"/>
          <p:nvPr/>
        </p:nvSpPr>
        <p:spPr>
          <a:xfrm>
            <a:off x="1038245" y="2791608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文本框 10"/>
          <p:cNvSpPr txBox="1"/>
          <p:nvPr/>
        </p:nvSpPr>
        <p:spPr>
          <a:xfrm>
            <a:off x="1048405" y="3370728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2" grpId="0"/>
      <p:bldP spid="13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7145" y="1026795"/>
            <a:ext cx="4001135" cy="6769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2562" y="1104265"/>
            <a:ext cx="2644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A </a:t>
            </a: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教材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要点回归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3825" y="2206625"/>
            <a:ext cx="11646144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If you want to drive, you must get a driver's l____________ first.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He found a p____________ job after school because he wanted to make money for his education.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If you take photos without the f________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 can use your camera in the museum.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Don't s________ too much.  The cigarette is bad for our health.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All schools don't allow girls to wear e____________ in their ears. </a:t>
            </a:r>
          </a:p>
        </p:txBody>
      </p:sp>
      <p:sp>
        <p:nvSpPr>
          <p:cNvPr id="9" name="矩形 8"/>
          <p:cNvSpPr/>
          <p:nvPr/>
        </p:nvSpPr>
        <p:spPr>
          <a:xfrm>
            <a:off x="6295808" y="2341682"/>
            <a:ext cx="128272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err="1" smtClean="0">
                <a:solidFill>
                  <a:srgbClr val="C00000"/>
                </a:solidFill>
                <a:sym typeface="+mn-ea"/>
              </a:rPr>
              <a:t>icense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82803" y="2881112"/>
            <a:ext cx="120898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err="1" smtClean="0">
                <a:solidFill>
                  <a:srgbClr val="C00000"/>
                </a:solidFill>
                <a:sym typeface="+mn-ea"/>
              </a:rPr>
              <a:t>art­time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38101" y="4001864"/>
            <a:ext cx="6848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lash</a:t>
            </a:r>
            <a:endParaRPr lang="zh-CN" altLang="en-US" sz="2400" dirty="0">
              <a:solidFill>
                <a:srgbClr val="C00000"/>
              </a:solidFill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49234" y="4550754"/>
            <a:ext cx="118301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err="1" smtClean="0">
                <a:solidFill>
                  <a:srgbClr val="C00000"/>
                </a:solidFill>
                <a:sym typeface="+mn-ea"/>
              </a:rPr>
              <a:t>moke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C00000"/>
              </a:solidFill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40215" y="5070970"/>
            <a:ext cx="104387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err="1" smtClean="0">
                <a:solidFill>
                  <a:srgbClr val="C00000"/>
                </a:solidFill>
                <a:sym typeface="+mn-ea"/>
              </a:rPr>
              <a:t>arrings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2115" y="17468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10"/>
          <p:cNvSpPr/>
          <p:nvPr/>
        </p:nvSpPr>
        <p:spPr>
          <a:xfrm>
            <a:off x="502285" y="1746885"/>
            <a:ext cx="513634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A6AD"/>
                </a:solidFill>
                <a:latin typeface="+mn-ea"/>
                <a:sym typeface="+mn-ea"/>
              </a:rPr>
              <a:t>Ⅰ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. 根据句意及首字母提示补全单词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650513" y="922356"/>
            <a:ext cx="2039341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Ⅶ.  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阅读理解</a:t>
            </a: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583" y="10604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89280" y="1513839"/>
          <a:ext cx="11196320" cy="5303520"/>
        </p:xfrm>
        <a:graphic>
          <a:graphicData uri="http://schemas.openxmlformats.org/drawingml/2006/table">
            <a:tbl>
              <a:tblPr/>
              <a:tblGrid>
                <a:gridCol w="1119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530350" algn="l"/>
                          <a:tab pos="1620520" algn="l"/>
                          <a:tab pos="2430780" algn="l"/>
                        </a:tabLst>
                      </a:pP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Jubilee Swimming Club Rules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·All swimmers must take a shower before they go into the pool. 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Diving is only allowed from the diving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­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board. 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Running and playing near the pool is not allowed. 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Club members may bring guests at weekends only. 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Children under 12 are not allowed to use the pool unless they are with an adult. 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Members must show their membership cards at the front reception desk. 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Used towels must be placed in the bins provided. 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Smoking is not allowed in the changing room. 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Guests must sign at the front reception desk. 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Only club members and their families are allowed to use the pool. 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208947"/>
            <a:ext cx="10665528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)1. Diving is allowed from ________. 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everywhere			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the right side of the pool		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the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diving­board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D. the gate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357182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255839"/>
            <a:ext cx="10642082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)2. When are guests allowed to come?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On Friday.   	B. On Saturday and Sunday. 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Any day.   		D. After 6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：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00 p. m.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404074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829651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)3. What must club members bring with them?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Towels.			B. Keys. 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Swimming caps.		D. Membership cards.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607669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)4. If club members bring guests there, what should the guests do?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Nothing.	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B. Bring ID cards. 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Sign at the front reception desk.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D. Bring towels.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622417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)5. Who is allowed to use the pool?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Anyone.		B. Only club members. 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Only guests.	D. Club members and their families.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5" y="1877138"/>
            <a:ext cx="11370310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I don't think students should be allowed 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____(bring) phones to school.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He stopped 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_______(laugh) at others when the teacher came in.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My bike was broken.  I had to get it _____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___(fix).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 Everyone should pay much attention to students'  ________(safe).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 I think she's old enough 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____(choose) clothes for herself. </a:t>
            </a:r>
          </a:p>
        </p:txBody>
      </p:sp>
      <p:sp>
        <p:nvSpPr>
          <p:cNvPr id="9" name="矩形 8"/>
          <p:cNvSpPr/>
          <p:nvPr/>
        </p:nvSpPr>
        <p:spPr>
          <a:xfrm>
            <a:off x="6168411" y="1998243"/>
            <a:ext cx="146886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to bring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48317" y="2525298"/>
            <a:ext cx="139136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laughing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　　　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906099" y="3103327"/>
            <a:ext cx="79047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fixed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13982" y="3629873"/>
            <a:ext cx="120461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safety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　　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035461" y="4210362"/>
            <a:ext cx="140474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to choose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2115" y="145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10"/>
          <p:cNvSpPr/>
          <p:nvPr/>
        </p:nvSpPr>
        <p:spPr>
          <a:xfrm>
            <a:off x="555039" y="1439154"/>
            <a:ext cx="451758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Ⅱ.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用所给单词的适当形式填空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5" y="1877138"/>
            <a:ext cx="11370310" cy="33499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对于即将到来的音乐会我非常激动。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I'm quite  ________  ________ the coming concert.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今天下午我要去镇上理发。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I'm going to have  ________  ________  ________ in town this afternoon.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他需要一些时间完成作业。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He needs some time  ________  ________ his homework. </a:t>
            </a:r>
          </a:p>
        </p:txBody>
      </p:sp>
      <p:sp>
        <p:nvSpPr>
          <p:cNvPr id="9" name="矩形 8"/>
          <p:cNvSpPr/>
          <p:nvPr/>
        </p:nvSpPr>
        <p:spPr>
          <a:xfrm>
            <a:off x="1689017" y="2527068"/>
            <a:ext cx="245746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 excited        about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09666" y="3654396"/>
            <a:ext cx="377655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my              hair             cut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46984" y="4740041"/>
            <a:ext cx="25044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to              finish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3323" y="134244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10"/>
          <p:cNvSpPr/>
          <p:nvPr/>
        </p:nvSpPr>
        <p:spPr>
          <a:xfrm>
            <a:off x="546247" y="1324846"/>
            <a:ext cx="38988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Ⅲ.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根据汉语意思完成句子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76695" y="1775844"/>
            <a:ext cx="11370310" cy="22419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4.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在那个年龄，年轻人都不够严肃。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Young people weren't ________ ________ at that age.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5.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不要担心她的安全，她身边有很多保安。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Don't ________ ________ ________ her safety.  There are lots of guards around her.</a:t>
            </a:r>
          </a:p>
        </p:txBody>
      </p:sp>
      <p:sp>
        <p:nvSpPr>
          <p:cNvPr id="9" name="矩形 8"/>
          <p:cNvSpPr/>
          <p:nvPr/>
        </p:nvSpPr>
        <p:spPr>
          <a:xfrm>
            <a:off x="3488568" y="2430168"/>
            <a:ext cx="385012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serious     enough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56648" y="3560087"/>
            <a:ext cx="4003604" cy="46327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be          worried      about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标-0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0350" y="949569"/>
            <a:ext cx="4222750" cy="8043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5216" y="1073687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B </a:t>
            </a:r>
            <a:r>
              <a:rPr lang="zh-CN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知识</a:t>
            </a:r>
            <a:r>
              <a:rPr lang="zh-CN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综合运用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0535" y="2386330"/>
            <a:ext cx="11135311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 The boy is not ________ to carry this box.  We should give him a hand.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enough strong  		B. strong enough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old enough  		D. enough old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12165" y="2556376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588963" y="1880712"/>
            <a:ext cx="2039341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l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Ⅳ.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  单项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填空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565150" y="4121150"/>
            <a:ext cx="10784205" cy="1154162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enough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的用法。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enough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和形容词或副词连用时，置于形容词或副词的后面，排除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A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和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D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；分析句意可推知，这个男孩是不够强壮而搬不动这个箱子，故选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B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  <a:endParaRPr lang="zh-CN" altLang="en-US" sz="22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32745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)2. You must have the classroom  ________ before school.  It's too dirty.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clean  		B. cleaning		C. cleaned  		D. to clean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5150" y="4375066"/>
            <a:ext cx="1078420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考查被动语态。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have </a:t>
            </a:r>
            <a:r>
              <a:rPr lang="en-US" altLang="zh-CN" sz="2200" b="1" dirty="0" err="1" smtClean="0">
                <a:latin typeface="仿宋" panose="02010609060101010101" charset="-122"/>
                <a:ea typeface="仿宋" panose="02010609060101010101" charset="-122"/>
                <a:sym typeface="+mn-ea"/>
              </a:rPr>
              <a:t>sth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 done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意为“让某物被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……”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C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  <a:endParaRPr lang="zh-CN" altLang="en-US" sz="22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13648" y="1443407"/>
            <a:ext cx="10488130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)3. (2017·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凉山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)—Mom, can I drive my father's car to the cinema?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—No way! You should not  ________ to drive; you don't have a driver's license.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allow  		B. allowed		C. be allowed  	D. are allowed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5150" y="3906894"/>
            <a:ext cx="10784205" cy="158267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考查情态动词的被动语态。句意：“妈妈，我能开爸爸的车去电影院吗？”“不行！你不应当被允许开车，你没有驾照。”主语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you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是动作的承受者，应当用被动语态；情态动词的被动语态：情态动词＋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be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＋动词的过去分词。故选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C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  <a:endParaRPr lang="zh-CN" altLang="en-US" sz="22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637166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)4. When they found the little dog lying on the ground, they stopped walking  ________.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A. to pick it up  		B. to pick up it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C. picking it up  		D. picking up it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5150" y="4121150"/>
            <a:ext cx="10784205" cy="1154162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考查非谓语动词。此处用不定式形式作目的状语；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pick up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接代词作宾语的时候，代词要放在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pick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与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up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之间，故选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A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  <a:endParaRPr lang="zh-CN" altLang="en-US" sz="22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6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1251</Words>
  <Application>Microsoft Office PowerPoint</Application>
  <PresentationFormat>宽屏</PresentationFormat>
  <Paragraphs>170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2018-02-07T04:03:00Z</dcterms:created>
  <dcterms:modified xsi:type="dcterms:W3CDTF">2023-01-16T22:24:09Z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3EB6920A587545908DDBD028E07D3B9B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