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308" r:id="rId2"/>
    <p:sldId id="399" r:id="rId3"/>
    <p:sldId id="332" r:id="rId4"/>
    <p:sldId id="400" r:id="rId5"/>
    <p:sldId id="401" r:id="rId6"/>
    <p:sldId id="402" r:id="rId7"/>
    <p:sldId id="350" r:id="rId8"/>
    <p:sldId id="322" r:id="rId9"/>
    <p:sldId id="405" r:id="rId10"/>
    <p:sldId id="406" r:id="rId11"/>
    <p:sldId id="370" r:id="rId12"/>
    <p:sldId id="351" r:id="rId13"/>
    <p:sldId id="407" r:id="rId14"/>
    <p:sldId id="391" r:id="rId15"/>
    <p:sldId id="408" r:id="rId16"/>
    <p:sldId id="421" r:id="rId17"/>
    <p:sldId id="393" r:id="rId18"/>
    <p:sldId id="409" r:id="rId19"/>
    <p:sldId id="410" r:id="rId20"/>
    <p:sldId id="394" r:id="rId21"/>
    <p:sldId id="422" r:id="rId22"/>
    <p:sldId id="423" r:id="rId23"/>
    <p:sldId id="424" r:id="rId24"/>
    <p:sldId id="425" r:id="rId2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38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p:scale>
          <a:sx n="100" d="100"/>
          <a:sy n="100" d="100"/>
        </p:scale>
        <p:origin x="-936" y="-432"/>
      </p:cViewPr>
      <p:guideLst>
        <p:guide orient="horz" pos="2256"/>
        <p:guide pos="388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494221" y="855671"/>
            <a:ext cx="9553265" cy="4470919"/>
            <a:chOff x="3955" y="-99"/>
            <a:chExt cx="11117" cy="6504"/>
          </a:xfrm>
        </p:grpSpPr>
        <p:sp>
          <p:nvSpPr>
            <p:cNvPr id="9" name="Rectangle 5"/>
            <p:cNvSpPr/>
            <p:nvPr/>
          </p:nvSpPr>
          <p:spPr>
            <a:xfrm>
              <a:off x="3955" y="5375"/>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4</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p>
          </p:txBody>
        </p:sp>
        <p:sp>
          <p:nvSpPr>
            <p:cNvPr id="10" name="文本框 5"/>
            <p:cNvSpPr txBox="1"/>
            <p:nvPr/>
          </p:nvSpPr>
          <p:spPr>
            <a:xfrm>
              <a:off x="4181" y="-99"/>
              <a:ext cx="10666" cy="5574"/>
            </a:xfrm>
            <a:prstGeom prst="rect">
              <a:avLst/>
            </a:prstGeom>
            <a:noFill/>
          </p:spPr>
          <p:txBody>
            <a:bodyPr wrap="square" rtlCol="0">
              <a:spAutoFit/>
            </a:bodyPr>
            <a:lstStyle/>
            <a:p>
              <a:pPr algn="ctr">
                <a:lnSpc>
                  <a:spcPct val="150000"/>
                </a:lnSpc>
              </a:pPr>
              <a:r>
                <a:rPr sz="5400" b="1" dirty="0" smtClean="0">
                  <a:latin typeface="Times New Roman" panose="02020603050405020304" pitchFamily="18" charset="0"/>
                  <a:ea typeface="微软雅黑" panose="020B0503020204020204" charset="-122"/>
                  <a:cs typeface="Times New Roman" panose="02020603050405020304" pitchFamily="18" charset="0"/>
                </a:rPr>
                <a:t>Unit 7</a:t>
              </a:r>
              <a:endParaRPr lang="en-US" sz="5400" b="1" dirty="0" smtClean="0">
                <a:latin typeface="Times New Roman" panose="02020603050405020304" pitchFamily="18" charset="0"/>
                <a:ea typeface="微软雅黑" panose="020B0503020204020204" charset="-122"/>
                <a:cs typeface="Times New Roman" panose="02020603050405020304" pitchFamily="18" charset="0"/>
              </a:endParaRPr>
            </a:p>
            <a:p>
              <a:pPr algn="ctr">
                <a:lnSpc>
                  <a:spcPct val="150000"/>
                </a:lnSpc>
              </a:pPr>
              <a:r>
                <a:rPr sz="5400" b="1" dirty="0" smtClean="0">
                  <a:latin typeface="Times New Roman" panose="02020603050405020304" pitchFamily="18" charset="0"/>
                  <a:ea typeface="微软雅黑" panose="020B0503020204020204" charset="-122"/>
                  <a:cs typeface="Times New Roman" panose="02020603050405020304" pitchFamily="18" charset="0"/>
                </a:rPr>
                <a:t>What's the highest mountain in the world?</a:t>
              </a:r>
            </a:p>
          </p:txBody>
        </p:sp>
      </p:grpSp>
      <p:pic>
        <p:nvPicPr>
          <p:cNvPr id="11" name="Picture 4"/>
          <p:cNvPicPr>
            <a:picLocks noChangeAspect="1"/>
          </p:cNvPicPr>
          <p:nvPr/>
        </p:nvPicPr>
        <p:blipFill>
          <a:blip r:embed="rId2" cstate="email"/>
          <a:stretch>
            <a:fillRect/>
          </a:stretch>
        </p:blipFill>
        <p:spPr>
          <a:xfrm>
            <a:off x="959796" y="1964281"/>
            <a:ext cx="379412" cy="1127125"/>
          </a:xfrm>
          <a:prstGeom prst="rect">
            <a:avLst/>
          </a:prstGeom>
          <a:noFill/>
          <a:ln w="9525">
            <a:noFill/>
          </a:ln>
        </p:spPr>
      </p:pic>
      <p:sp>
        <p:nvSpPr>
          <p:cNvPr id="12" name="矩形 11"/>
          <p:cNvSpPr/>
          <p:nvPr/>
        </p:nvSpPr>
        <p:spPr>
          <a:xfrm>
            <a:off x="0" y="5934062"/>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939165"/>
            <a:ext cx="11306556" cy="2168525"/>
          </a:xfrm>
          <a:prstGeom prst="rect">
            <a:avLst/>
          </a:prstGeom>
          <a:noFill/>
        </p:spPr>
        <p:txBody>
          <a:bodyPr wrap="square" rtlCol="0">
            <a:spAutoFit/>
          </a:bodyPr>
          <a:lstStyle/>
          <a:p>
            <a:pPr fontAlgn="auto">
              <a:lnSpc>
                <a:spcPct val="150000"/>
              </a:lnSpc>
            </a:pPr>
            <a:r>
              <a:rPr sz="3000" b="1" dirty="0" smtClean="0">
                <a:latin typeface="Times New Roman" panose="02020603050405020304" pitchFamily="18" charset="0"/>
                <a:cs typeface="Times New Roman" panose="02020603050405020304" pitchFamily="18" charset="0"/>
                <a:sym typeface="+mn-ea"/>
              </a:rPr>
              <a:t>(　　)6.Jake wasn't looking and ________ straight ________ a tree.</a:t>
            </a:r>
            <a:endParaRPr sz="3000" b="1" dirty="0" smtClean="0">
              <a:latin typeface="Times New Roman" panose="02020603050405020304" pitchFamily="18" charset="0"/>
              <a:cs typeface="Times New Roman" panose="02020603050405020304" pitchFamily="18" charset="0"/>
            </a:endParaRPr>
          </a:p>
          <a:p>
            <a:pPr fontAlgn="auto">
              <a:lnSpc>
                <a:spcPct val="150000"/>
              </a:lnSpc>
            </a:pPr>
            <a:r>
              <a:rPr sz="3000" b="1" dirty="0" smtClean="0">
                <a:latin typeface="Times New Roman" panose="02020603050405020304" pitchFamily="18" charset="0"/>
                <a:cs typeface="Times New Roman" panose="02020603050405020304" pitchFamily="18" charset="0"/>
                <a:sym typeface="+mn-ea"/>
              </a:rPr>
              <a:t>              A．ran; over                             B．ran; to    </a:t>
            </a:r>
          </a:p>
          <a:p>
            <a:pPr fontAlgn="auto">
              <a:lnSpc>
                <a:spcPct val="150000"/>
              </a:lnSpc>
            </a:pPr>
            <a:r>
              <a:rPr sz="3000" b="1" dirty="0" smtClean="0">
                <a:latin typeface="Times New Roman" panose="02020603050405020304" pitchFamily="18" charset="0"/>
                <a:cs typeface="Times New Roman" panose="02020603050405020304" pitchFamily="18" charset="0"/>
                <a:sym typeface="+mn-ea"/>
              </a:rPr>
              <a:t>             C．walked; into                        D．walked; over</a:t>
            </a:r>
            <a:endParaRPr sz="3000" b="1" dirty="0" smtClean="0">
              <a:latin typeface="Times New Roman" panose="02020603050405020304" pitchFamily="18" charset="0"/>
              <a:cs typeface="Times New Roman" panose="02020603050405020304" pitchFamily="18" charset="0"/>
            </a:endParaRPr>
          </a:p>
        </p:txBody>
      </p:sp>
      <p:sp>
        <p:nvSpPr>
          <p:cNvPr id="3" name="矩形 2"/>
          <p:cNvSpPr/>
          <p:nvPr/>
        </p:nvSpPr>
        <p:spPr>
          <a:xfrm>
            <a:off x="876130" y="1146901"/>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1485900"/>
            <a:ext cx="11120120" cy="4939030"/>
          </a:xfrm>
          <a:prstGeom prst="rect">
            <a:avLst/>
          </a:prstGeom>
          <a:noFill/>
        </p:spPr>
        <p:txBody>
          <a:bodyPr wrap="square" rtlCol="0">
            <a:spAutoFit/>
          </a:bodyPr>
          <a:lstStyle/>
          <a:p>
            <a:pPr algn="just">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Snow leopards(雪豹) are large cats. They usually weigh between 27 and 55 kg. Some of them can even __1__ 75 kg. They have a __2__ body. It's only 75 to 150 cm from the __3__ to the tail.</a:t>
            </a:r>
          </a:p>
          <a:p>
            <a:pPr algn="just">
              <a:lnSpc>
                <a:spcPct val="150000"/>
              </a:lnSpc>
            </a:pPr>
            <a:r>
              <a:rPr sz="3000" b="1" dirty="0" smtClean="0">
                <a:latin typeface="Times New Roman" panose="02020603050405020304" pitchFamily="18" charset="0"/>
                <a:cs typeface="Times New Roman" panose="02020603050405020304" pitchFamily="18" charset="0"/>
              </a:rPr>
              <a:t>        Snow leopards are used to living in cold and high mountains. Their bodies are fat and their fur is __4__. These help them lose __5__ heat(热). Their tails are also very thick. When they sleep, the tails can __6__ their faces. Snow leopards eat whatever meat they </a:t>
            </a:r>
          </a:p>
        </p:txBody>
      </p:sp>
      <p:sp>
        <p:nvSpPr>
          <p:cNvPr id="9" name="TextBox 8"/>
          <p:cNvSpPr txBox="1"/>
          <p:nvPr/>
        </p:nvSpPr>
        <p:spPr>
          <a:xfrm>
            <a:off x="521417" y="1004844"/>
            <a:ext cx="10564837" cy="553085"/>
          </a:xfrm>
          <a:prstGeom prst="rect">
            <a:avLst/>
          </a:prstGeom>
          <a:noFill/>
        </p:spPr>
        <p:txBody>
          <a:bodyPr wrap="square" rtlCol="0">
            <a:spAutoFit/>
          </a:bodyPr>
          <a:lstStyle/>
          <a:p>
            <a:r>
              <a:rPr sz="3000" b="1" dirty="0" smtClean="0">
                <a:latin typeface="+mn-ea"/>
              </a:rPr>
              <a:t>Ⅱ.完形填空</a:t>
            </a:r>
          </a:p>
        </p:txBody>
      </p:sp>
      <p:pic>
        <p:nvPicPr>
          <p:cNvPr id="7" name="Picture 4"/>
          <p:cNvPicPr>
            <a:picLocks noChangeAspect="1"/>
          </p:cNvPicPr>
          <p:nvPr/>
        </p:nvPicPr>
        <p:blipFill>
          <a:blip r:embed="rId2" cstate="email"/>
          <a:stretch>
            <a:fillRect/>
          </a:stretch>
        </p:blipFill>
        <p:spPr>
          <a:xfrm>
            <a:off x="426839" y="1037650"/>
            <a:ext cx="84455" cy="41402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551" y="900307"/>
            <a:ext cx="10856682" cy="4159665"/>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sym typeface="+mn-ea"/>
              </a:rPr>
              <a:t>can find. They can kill animals two to four times heavier than __7__．</a:t>
            </a: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sym typeface="+mn-ea"/>
              </a:rPr>
              <a:t>        Now, snow leopards are endangered and their living places are getting smaller and smaller. Two of the main __8__ are mining(采矿) and climate(气候) change. “However, the snow leopard still has a __9__，” says Dr. Charu Mishra, a researcher.</a:t>
            </a:r>
            <a:endParaRPr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16991" y="1860427"/>
            <a:ext cx="10856682" cy="286131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sym typeface="+mn-ea"/>
              </a:rPr>
              <a:t>         Cat lovers all over the world celebrate World Snow Leopard Day __10__ October 23rd. They hope that more and more people will know about these beautiful animals and help improve their situations.</a:t>
            </a:r>
            <a:endParaRPr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893215"/>
            <a:ext cx="11205470" cy="563118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)1.A.reach       B．stop          C．miss         D．leave</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)2.A.long        B．short         C．tall          D．weak</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)3.A.head        B．leg          C．foot          D．arm</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p:txBody>
      </p:sp>
      <p:sp>
        <p:nvSpPr>
          <p:cNvPr id="14" name="矩形 13"/>
          <p:cNvSpPr/>
          <p:nvPr/>
        </p:nvSpPr>
        <p:spPr>
          <a:xfrm>
            <a:off x="902724" y="1103719"/>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4" name="矩形 3"/>
          <p:cNvSpPr/>
          <p:nvPr/>
        </p:nvSpPr>
        <p:spPr>
          <a:xfrm>
            <a:off x="970034" y="3184614"/>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6" name="矩形 5"/>
          <p:cNvSpPr/>
          <p:nvPr/>
        </p:nvSpPr>
        <p:spPr>
          <a:xfrm>
            <a:off x="980829" y="5230584"/>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2" name="TextBox 10"/>
          <p:cNvSpPr txBox="1"/>
          <p:nvPr/>
        </p:nvSpPr>
        <p:spPr>
          <a:xfrm>
            <a:off x="660614" y="1698606"/>
            <a:ext cx="10871524"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句意：它们中有一些甚至会达到75公斤。reach意为“达到”。故选A。</a:t>
            </a:r>
          </a:p>
        </p:txBody>
      </p:sp>
      <p:sp>
        <p:nvSpPr>
          <p:cNvPr id="3" name="TextBox 10"/>
          <p:cNvSpPr txBox="1"/>
          <p:nvPr/>
        </p:nvSpPr>
        <p:spPr>
          <a:xfrm>
            <a:off x="660400" y="3725545"/>
            <a:ext cx="10580370"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下文“It's only 75 to 150 cm…”表明它们的身体很短，故选B。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4" grpId="0"/>
      <p:bldP spid="6"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853210"/>
            <a:ext cx="11205470" cy="563118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)4.A.thin        B．thick         C．new          D．old</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)5.A.much       B．fewer        C．more         D．less</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)6.A.hurt        B．wake         C．protect       D．shake</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p:txBody>
      </p:sp>
      <p:sp>
        <p:nvSpPr>
          <p:cNvPr id="14" name="矩形 13"/>
          <p:cNvSpPr/>
          <p:nvPr/>
        </p:nvSpPr>
        <p:spPr>
          <a:xfrm>
            <a:off x="957334" y="1075144"/>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5" name="矩形 4"/>
          <p:cNvSpPr/>
          <p:nvPr/>
        </p:nvSpPr>
        <p:spPr>
          <a:xfrm>
            <a:off x="977019" y="3164929"/>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2" name="TextBox 10"/>
          <p:cNvSpPr txBox="1"/>
          <p:nvPr/>
        </p:nvSpPr>
        <p:spPr>
          <a:xfrm>
            <a:off x="660614" y="1405236"/>
            <a:ext cx="10871524" cy="189166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上句“Snow leopards are used to living in cold and high mountains.”表明它们住在寒冷的高山上，为了保暖，应该有较厚的毛皮，故选B。</a:t>
            </a:r>
          </a:p>
        </p:txBody>
      </p:sp>
      <p:sp>
        <p:nvSpPr>
          <p:cNvPr id="3" name="TextBox 10"/>
          <p:cNvSpPr txBox="1"/>
          <p:nvPr/>
        </p:nvSpPr>
        <p:spPr>
          <a:xfrm>
            <a:off x="660400" y="3725545"/>
            <a:ext cx="10580370"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由上题可知，较厚的毛皮有助于它们流失更少的热量，heat是不可数名词，故选D。</a:t>
            </a:r>
          </a:p>
        </p:txBody>
      </p:sp>
      <p:sp>
        <p:nvSpPr>
          <p:cNvPr id="9" name="TextBox 10"/>
          <p:cNvSpPr txBox="1"/>
          <p:nvPr/>
        </p:nvSpPr>
        <p:spPr>
          <a:xfrm>
            <a:off x="627380" y="5546090"/>
            <a:ext cx="10580370"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由“Their tails are also very thick.”可知，在睡觉的时候，尾巴可以保护脸，故选C。</a:t>
            </a:r>
          </a:p>
        </p:txBody>
      </p:sp>
      <p:sp>
        <p:nvSpPr>
          <p:cNvPr id="10" name="矩形 9"/>
          <p:cNvSpPr/>
          <p:nvPr/>
        </p:nvSpPr>
        <p:spPr>
          <a:xfrm>
            <a:off x="1010674" y="5225504"/>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5" grpId="0"/>
      <p:bldP spid="2" grpId="0"/>
      <p:bldP spid="3"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853210"/>
            <a:ext cx="11205470" cy="493903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)7.A.itself       B．himself       C．yourselves     D．themselves</a:t>
            </a: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)8.A.reasons   </a:t>
            </a:r>
            <a:r>
              <a:rPr lang="en-US" altLang="zh-CN" sz="3000" b="1" dirty="0" err="1" smtClean="0">
                <a:latin typeface="Times New Roman" panose="02020603050405020304" pitchFamily="18" charset="0"/>
                <a:cs typeface="Times New Roman" panose="02020603050405020304" pitchFamily="18" charset="0"/>
              </a:rPr>
              <a:t>B．names</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C．answers</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D．replies</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)9.A.future      </a:t>
            </a:r>
            <a:r>
              <a:rPr lang="en-US" altLang="zh-CN" sz="3000" b="1" dirty="0" err="1" smtClean="0">
                <a:latin typeface="Times New Roman" panose="02020603050405020304" pitchFamily="18" charset="0"/>
                <a:cs typeface="Times New Roman" panose="02020603050405020304" pitchFamily="18" charset="0"/>
              </a:rPr>
              <a:t>B．room</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C．problem</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D．weight</a:t>
            </a:r>
            <a:endParaRPr lang="en-US" altLang="zh-CN" sz="3000" b="1" dirty="0" smtClean="0">
              <a:latin typeface="Times New Roman" panose="02020603050405020304" pitchFamily="18" charset="0"/>
              <a:cs typeface="Times New Roman" panose="02020603050405020304" pitchFamily="18" charset="0"/>
            </a:endParaRPr>
          </a:p>
          <a:p>
            <a:pPr>
              <a:lnSpc>
                <a:spcPct val="150000"/>
              </a:lnSpc>
            </a:pPr>
            <a:r>
              <a:rPr lang="en-US" altLang="zh-CN" sz="3000" b="1" dirty="0" smtClean="0">
                <a:latin typeface="Times New Roman" panose="02020603050405020304" pitchFamily="18" charset="0"/>
                <a:cs typeface="Times New Roman" panose="02020603050405020304" pitchFamily="18" charset="0"/>
              </a:rPr>
              <a:t>(　　)10.A.in           </a:t>
            </a:r>
            <a:r>
              <a:rPr lang="en-US" altLang="zh-CN" sz="3000" b="1" dirty="0" err="1" smtClean="0">
                <a:latin typeface="Times New Roman" panose="02020603050405020304" pitchFamily="18" charset="0"/>
                <a:cs typeface="Times New Roman" panose="02020603050405020304" pitchFamily="18" charset="0"/>
              </a:rPr>
              <a:t>B．on</a:t>
            </a:r>
            <a:r>
              <a:rPr lang="en-US" altLang="zh-CN" sz="3000" b="1" dirty="0" smtClean="0">
                <a:latin typeface="Times New Roman" panose="02020603050405020304" pitchFamily="18" charset="0"/>
                <a:cs typeface="Times New Roman" panose="02020603050405020304" pitchFamily="18" charset="0"/>
              </a:rPr>
              <a:t>                 </a:t>
            </a:r>
            <a:r>
              <a:rPr lang="en-US" altLang="zh-CN" sz="3000" b="1" dirty="0" err="1" smtClean="0">
                <a:latin typeface="Times New Roman" panose="02020603050405020304" pitchFamily="18" charset="0"/>
                <a:cs typeface="Times New Roman" panose="02020603050405020304" pitchFamily="18" charset="0"/>
              </a:rPr>
              <a:t>C．for</a:t>
            </a:r>
            <a:r>
              <a:rPr lang="en-US" altLang="zh-CN" sz="3000" b="1" smtClean="0">
                <a:latin typeface="Times New Roman" panose="02020603050405020304" pitchFamily="18" charset="0"/>
                <a:cs typeface="Times New Roman" panose="02020603050405020304" pitchFamily="18" charset="0"/>
              </a:rPr>
              <a:t>                 D．at</a:t>
            </a:r>
            <a:endParaRPr lang="en-US" altLang="zh-CN" sz="3000" b="1" dirty="0" smtClean="0">
              <a:latin typeface="Times New Roman" panose="02020603050405020304" pitchFamily="18" charset="0"/>
              <a:cs typeface="Times New Roman" panose="02020603050405020304" pitchFamily="18" charset="0"/>
            </a:endParaRPr>
          </a:p>
        </p:txBody>
      </p:sp>
      <p:sp>
        <p:nvSpPr>
          <p:cNvPr id="14" name="矩形 13"/>
          <p:cNvSpPr/>
          <p:nvPr/>
        </p:nvSpPr>
        <p:spPr>
          <a:xfrm>
            <a:off x="957334" y="1075144"/>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5" name="矩形 4"/>
          <p:cNvSpPr/>
          <p:nvPr/>
        </p:nvSpPr>
        <p:spPr>
          <a:xfrm>
            <a:off x="957334" y="2456904"/>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2" name="TextBox 10"/>
          <p:cNvSpPr txBox="1"/>
          <p:nvPr/>
        </p:nvSpPr>
        <p:spPr>
          <a:xfrm>
            <a:off x="481544" y="1670666"/>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句意：它们可以杀死比它们自己重二到四倍的动物。故选D。</a:t>
            </a:r>
          </a:p>
        </p:txBody>
      </p:sp>
      <p:sp>
        <p:nvSpPr>
          <p:cNvPr id="3" name="TextBox 10"/>
          <p:cNvSpPr txBox="1"/>
          <p:nvPr/>
        </p:nvSpPr>
        <p:spPr>
          <a:xfrm>
            <a:off x="563880" y="3061335"/>
            <a:ext cx="10580370" cy="1291590"/>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雪豹居住的地方变得越来越小，采矿和气候变化是两个主要的原因。故选A。</a:t>
            </a:r>
          </a:p>
        </p:txBody>
      </p:sp>
      <p:sp>
        <p:nvSpPr>
          <p:cNvPr id="9" name="TextBox 10"/>
          <p:cNvSpPr txBox="1"/>
          <p:nvPr/>
        </p:nvSpPr>
        <p:spPr>
          <a:xfrm>
            <a:off x="563880" y="5792470"/>
            <a:ext cx="10580370"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在具体某一天前面用介词on，故选B。</a:t>
            </a:r>
          </a:p>
        </p:txBody>
      </p:sp>
      <p:sp>
        <p:nvSpPr>
          <p:cNvPr id="10" name="矩形 9"/>
          <p:cNvSpPr/>
          <p:nvPr/>
        </p:nvSpPr>
        <p:spPr>
          <a:xfrm>
            <a:off x="957334" y="4490174"/>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4" name="矩形 3"/>
          <p:cNvSpPr/>
          <p:nvPr/>
        </p:nvSpPr>
        <p:spPr>
          <a:xfrm>
            <a:off x="950984" y="5243919"/>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500" fill="hold"/>
                                        <p:tgtEl>
                                          <p:spTgt spid="4"/>
                                        </p:tgtEl>
                                        <p:attrNameLst>
                                          <p:attrName>ppt_x</p:attrName>
                                        </p:attrNameLst>
                                      </p:cBhvr>
                                      <p:tavLst>
                                        <p:tav tm="0">
                                          <p:val>
                                            <p:strVal val="#ppt_x"/>
                                          </p:val>
                                        </p:tav>
                                        <p:tav tm="100000">
                                          <p:val>
                                            <p:strVal val="#ppt_x"/>
                                          </p:val>
                                        </p:tav>
                                      </p:tavLst>
                                    </p:anim>
                                    <p:anim calcmode="lin" valueType="num">
                                      <p:cBhvr additive="base">
                                        <p:cTn id="4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5" grpId="0"/>
      <p:bldP spid="2" grpId="0"/>
      <p:bldP spid="3" grpId="0"/>
      <p:bldP spid="9" grpId="0"/>
      <p:bldP spid="10"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1493290"/>
            <a:ext cx="11205470" cy="493903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1970 was World Conservation(保护) Year. The United Nations wanted everyone to know that the world was in danger. They hoped something could be done.</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Here is one example of the problem. At one time there were 1，300 kinds of plants in Holland(荷兰), but now only 866 are left. The others have been destroyed(毁灭) by modern people and their science. We are polluting earth, air, water and everything around us. </a:t>
            </a:r>
          </a:p>
        </p:txBody>
      </p:sp>
      <p:sp>
        <p:nvSpPr>
          <p:cNvPr id="9" name="TextBox 8"/>
          <p:cNvSpPr txBox="1"/>
          <p:nvPr/>
        </p:nvSpPr>
        <p:spPr>
          <a:xfrm>
            <a:off x="601345" y="1004570"/>
            <a:ext cx="10038080" cy="553085"/>
          </a:xfrm>
          <a:prstGeom prst="rect">
            <a:avLst/>
          </a:prstGeom>
          <a:noFill/>
        </p:spPr>
        <p:txBody>
          <a:bodyPr wrap="square" rtlCol="0">
            <a:spAutoFit/>
          </a:bodyPr>
          <a:lstStyle/>
          <a:p>
            <a:r>
              <a:rPr sz="3000" b="1" dirty="0" smtClean="0">
                <a:latin typeface="+mn-ea"/>
              </a:rPr>
              <a:t>Ⅲ.阅读理解</a:t>
            </a:r>
          </a:p>
        </p:txBody>
      </p:sp>
      <p:pic>
        <p:nvPicPr>
          <p:cNvPr id="7" name="Picture 4"/>
          <p:cNvPicPr>
            <a:picLocks noChangeAspect="1"/>
          </p:cNvPicPr>
          <p:nvPr/>
        </p:nvPicPr>
        <p:blipFill>
          <a:blip r:embed="rId2" cstate="email"/>
          <a:stretch>
            <a:fillRect/>
          </a:stretch>
        </p:blipFill>
        <p:spPr>
          <a:xfrm>
            <a:off x="493514" y="1037650"/>
            <a:ext cx="84455" cy="41402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906550"/>
            <a:ext cx="11205470" cy="563118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sym typeface="+mn-ea"/>
              </a:rPr>
              <a:t>We can't live without these things. If things go on like this, we shall destroy ourselves.</a:t>
            </a:r>
            <a:endParaRPr lang="en-US" altLang="zh-CN" sz="30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3000" b="1" dirty="0" smtClean="0">
                <a:latin typeface="Times New Roman" panose="02020603050405020304" pitchFamily="18" charset="0"/>
                <a:cs typeface="Times New Roman" panose="02020603050405020304" pitchFamily="18" charset="0"/>
                <a:sym typeface="+mn-ea"/>
              </a:rPr>
              <a:t>        What will happen in the future? Perhaps it's more important to ask “What must we do？” More and more young people have known this. Many of them are helping to save our earth. For example, they plant trees. In a small town in the United States a large group of girls cleaned the banks of 11 kilometers of the river. Young people may hear about conservation through a song called </a:t>
            </a:r>
            <a:endParaRPr lang="en-US"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0851" y="1857526"/>
            <a:ext cx="11205470" cy="2086853"/>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sym typeface="+mn-ea"/>
              </a:rPr>
              <a:t>No one's going to change our world. It was made by Cliff Gichard and other singers. The money from it will help to conserve tigers, elephants and pandas on the earth.</a:t>
            </a:r>
            <a:endParaRPr lang="en-US" altLang="zh-CN" sz="3000" b="1"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962860"/>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1632300"/>
            <a:ext cx="84455" cy="414020"/>
          </a:xfrm>
          <a:prstGeom prst="rect">
            <a:avLst/>
          </a:prstGeom>
          <a:noFill/>
          <a:ln w="9525">
            <a:noFill/>
          </a:ln>
        </p:spPr>
      </p:pic>
      <p:sp>
        <p:nvSpPr>
          <p:cNvPr id="8" name="TextBox 7"/>
          <p:cNvSpPr txBox="1"/>
          <p:nvPr/>
        </p:nvSpPr>
        <p:spPr>
          <a:xfrm>
            <a:off x="633037" y="1555711"/>
            <a:ext cx="10803997" cy="553085"/>
          </a:xfrm>
          <a:prstGeom prst="rect">
            <a:avLst/>
          </a:prstGeom>
          <a:noFill/>
        </p:spPr>
        <p:txBody>
          <a:bodyPr wrap="square" rtlCol="0">
            <a:spAutoFit/>
          </a:bodyPr>
          <a:lstStyle/>
          <a:p>
            <a:r>
              <a:rPr lang="zh-CN" altLang="en-US" sz="3000" b="1" dirty="0" smtClean="0">
                <a:latin typeface="Times New Roman" panose="02020603050405020304" pitchFamily="18" charset="0"/>
                <a:cs typeface="Times New Roman" panose="02020603050405020304" pitchFamily="18" charset="0"/>
              </a:rPr>
              <a:t>Ⅰ.根据句意及首字母提示补全单词</a:t>
            </a:r>
          </a:p>
        </p:txBody>
      </p:sp>
      <p:sp>
        <p:nvSpPr>
          <p:cNvPr id="15" name="TextBox 14"/>
          <p:cNvSpPr txBox="1"/>
          <p:nvPr/>
        </p:nvSpPr>
        <p:spPr>
          <a:xfrm>
            <a:off x="521966" y="1897338"/>
            <a:ext cx="11303241" cy="563118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1．There were a lot more b________ forests many years ago.</a:t>
            </a:r>
          </a:p>
          <a:p>
            <a:pPr>
              <a:lnSpc>
                <a:spcPct val="150000"/>
              </a:lnSpc>
            </a:pPr>
            <a:r>
              <a:rPr sz="3000" b="1" dirty="0" smtClean="0">
                <a:latin typeface="Times New Roman" panose="02020603050405020304" pitchFamily="18" charset="0"/>
                <a:cs typeface="Times New Roman" panose="02020603050405020304" pitchFamily="18" charset="0"/>
              </a:rPr>
              <a:t>2．His father works in a zoo. He is a zoo k________．</a:t>
            </a:r>
          </a:p>
          <a:p>
            <a:pPr>
              <a:lnSpc>
                <a:spcPct val="150000"/>
              </a:lnSpc>
            </a:pPr>
            <a:r>
              <a:rPr sz="3000" b="1" dirty="0" smtClean="0">
                <a:latin typeface="Times New Roman" panose="02020603050405020304" pitchFamily="18" charset="0"/>
                <a:cs typeface="Times New Roman" panose="02020603050405020304" pitchFamily="18" charset="0"/>
              </a:rPr>
              <a:t>3．There are some w________ animals living in the forest. People </a:t>
            </a:r>
            <a:endParaRPr lang="en-US" sz="3000" b="1" dirty="0" smtClean="0">
              <a:latin typeface="Times New Roman" panose="02020603050405020304" pitchFamily="18" charset="0"/>
              <a:cs typeface="Times New Roman" panose="02020603050405020304" pitchFamily="18" charset="0"/>
            </a:endParaRPr>
          </a:p>
          <a:p>
            <a:pPr>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don't see them often. </a:t>
            </a:r>
          </a:p>
          <a:p>
            <a:pPr>
              <a:lnSpc>
                <a:spcPct val="150000"/>
              </a:lnSpc>
            </a:pPr>
            <a:r>
              <a:rPr sz="3000" b="1" dirty="0" smtClean="0">
                <a:latin typeface="Times New Roman" panose="02020603050405020304" pitchFamily="18" charset="0"/>
                <a:cs typeface="Times New Roman" panose="02020603050405020304" pitchFamily="18" charset="0"/>
              </a:rPr>
              <a:t>4．My mother poured some o________ into the pot. She was going </a:t>
            </a:r>
            <a:endParaRPr lang="en-US" sz="3000" b="1" dirty="0" smtClean="0">
              <a:latin typeface="Times New Roman" panose="02020603050405020304" pitchFamily="18" charset="0"/>
              <a:cs typeface="Times New Roman" panose="02020603050405020304" pitchFamily="18" charset="0"/>
            </a:endParaRPr>
          </a:p>
          <a:p>
            <a:pPr>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to cook a meal. </a:t>
            </a:r>
          </a:p>
          <a:p>
            <a:pPr>
              <a:lnSpc>
                <a:spcPct val="150000"/>
              </a:lnSpc>
            </a:pPr>
            <a:r>
              <a:rPr sz="3000" b="1" dirty="0" smtClean="0">
                <a:latin typeface="Times New Roman" panose="02020603050405020304" pitchFamily="18" charset="0"/>
                <a:cs typeface="Times New Roman" panose="02020603050405020304" pitchFamily="18" charset="0"/>
              </a:rPr>
              <a:t>5．There are some baby pandas at the Chengdu R________ Base.  </a:t>
            </a:r>
          </a:p>
          <a:p>
            <a:pPr>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16" name="矩形 15"/>
          <p:cNvSpPr/>
          <p:nvPr/>
        </p:nvSpPr>
        <p:spPr>
          <a:xfrm>
            <a:off x="5001622" y="2055802"/>
            <a:ext cx="128397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amboo</a:t>
            </a:r>
          </a:p>
        </p:txBody>
      </p:sp>
      <p:sp>
        <p:nvSpPr>
          <p:cNvPr id="17" name="矩形 16"/>
          <p:cNvSpPr/>
          <p:nvPr/>
        </p:nvSpPr>
        <p:spPr>
          <a:xfrm>
            <a:off x="7412368" y="2745248"/>
            <a:ext cx="1070610" cy="553085"/>
          </a:xfrm>
          <a:prstGeom prst="rect">
            <a:avLst/>
          </a:prstGeom>
        </p:spPr>
        <p:txBody>
          <a:bodyPr wrap="none">
            <a:spAutoFit/>
          </a:bodyPr>
          <a:lstStyle/>
          <a:p>
            <a:pPr algn="l"/>
            <a:r>
              <a:rPr lang="en-US" altLang="zh-CN" sz="3000" b="1" dirty="0" smtClean="0">
                <a:solidFill>
                  <a:srgbClr val="FF0000"/>
                </a:solidFill>
                <a:latin typeface="Times New Roman" panose="02020603050405020304" pitchFamily="18" charset="0"/>
                <a:cs typeface="Times New Roman" panose="02020603050405020304" pitchFamily="18" charset="0"/>
              </a:rPr>
              <a:t>eeper</a:t>
            </a:r>
          </a:p>
        </p:txBody>
      </p:sp>
      <p:sp>
        <p:nvSpPr>
          <p:cNvPr id="2" name="矩形 1"/>
          <p:cNvSpPr/>
          <p:nvPr/>
        </p:nvSpPr>
        <p:spPr>
          <a:xfrm>
            <a:off x="3967544" y="3432220"/>
            <a:ext cx="607060" cy="553085"/>
          </a:xfrm>
          <a:prstGeom prst="rect">
            <a:avLst/>
          </a:prstGeom>
        </p:spPr>
        <p:txBody>
          <a:bodyPr wrap="none">
            <a:spAutoFit/>
          </a:bodyPr>
          <a:lstStyle/>
          <a:p>
            <a:pPr algn="l"/>
            <a:r>
              <a:rPr lang="en-US" altLang="zh-CN" sz="3000" b="1" dirty="0" smtClean="0">
                <a:solidFill>
                  <a:srgbClr val="FF0000"/>
                </a:solidFill>
                <a:latin typeface="Times New Roman" panose="02020603050405020304" pitchFamily="18" charset="0"/>
                <a:cs typeface="Times New Roman" panose="02020603050405020304" pitchFamily="18" charset="0"/>
              </a:rPr>
              <a:t>ild</a:t>
            </a:r>
          </a:p>
        </p:txBody>
      </p:sp>
      <p:sp>
        <p:nvSpPr>
          <p:cNvPr id="5" name="矩形 4"/>
          <p:cNvSpPr/>
          <p:nvPr/>
        </p:nvSpPr>
        <p:spPr>
          <a:xfrm>
            <a:off x="5391356" y="4798544"/>
            <a:ext cx="394970" cy="553085"/>
          </a:xfrm>
          <a:prstGeom prst="rect">
            <a:avLst/>
          </a:prstGeom>
        </p:spPr>
        <p:txBody>
          <a:bodyPr wrap="none">
            <a:spAutoFit/>
          </a:bodyPr>
          <a:lstStyle/>
          <a:p>
            <a:pPr algn="l"/>
            <a:r>
              <a:rPr lang="en-US" altLang="zh-CN" sz="3000" b="1" dirty="0" smtClean="0">
                <a:solidFill>
                  <a:srgbClr val="FF0000"/>
                </a:solidFill>
                <a:latin typeface="Times New Roman" panose="02020603050405020304" pitchFamily="18" charset="0"/>
                <a:cs typeface="Times New Roman" panose="02020603050405020304" pitchFamily="18" charset="0"/>
              </a:rPr>
              <a:t>il</a:t>
            </a:r>
          </a:p>
        </p:txBody>
      </p:sp>
      <p:sp>
        <p:nvSpPr>
          <p:cNvPr id="6" name="矩形 5"/>
          <p:cNvSpPr/>
          <p:nvPr/>
        </p:nvSpPr>
        <p:spPr>
          <a:xfrm>
            <a:off x="8721934" y="6160619"/>
            <a:ext cx="1402080" cy="553085"/>
          </a:xfrm>
          <a:prstGeom prst="rect">
            <a:avLst/>
          </a:prstGeom>
        </p:spPr>
        <p:txBody>
          <a:bodyPr wrap="none">
            <a:spAutoFit/>
          </a:bodyPr>
          <a:lstStyle/>
          <a:p>
            <a:pPr algn="l"/>
            <a:r>
              <a:rPr lang="en-US" altLang="zh-CN" sz="3000" b="1" dirty="0" smtClean="0">
                <a:solidFill>
                  <a:srgbClr val="FF0000"/>
                </a:solidFill>
                <a:latin typeface="Times New Roman" panose="02020603050405020304" pitchFamily="18" charset="0"/>
                <a:cs typeface="Times New Roman" panose="02020603050405020304" pitchFamily="18" charset="0"/>
              </a:rPr>
              <a:t>esearch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2"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40813" y="883690"/>
            <a:ext cx="11205470" cy="563118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)1.The United Nations hoped something could be done_____．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              A．to conserve the world         B．to change the world</a:t>
            </a:r>
          </a:p>
          <a:p>
            <a:pPr>
              <a:lnSpc>
                <a:spcPct val="150000"/>
              </a:lnSpc>
            </a:pPr>
            <a:r>
              <a:rPr lang="en-US" altLang="zh-CN" sz="3000" b="1" dirty="0" smtClean="0">
                <a:latin typeface="Times New Roman" panose="02020603050405020304" pitchFamily="18" charset="0"/>
                <a:cs typeface="Times New Roman" panose="02020603050405020304" pitchFamily="18" charset="0"/>
              </a:rPr>
              <a:t>             C．to develop the world            D. to destroy the world</a:t>
            </a:r>
          </a:p>
          <a:p>
            <a:pPr>
              <a:lnSpc>
                <a:spcPct val="150000"/>
              </a:lnSpc>
            </a:pPr>
            <a:r>
              <a:rPr lang="en-US" altLang="zh-CN" sz="3000" b="1" dirty="0" smtClean="0">
                <a:latin typeface="Times New Roman" panose="02020603050405020304" pitchFamily="18" charset="0"/>
                <a:cs typeface="Times New Roman" panose="02020603050405020304" pitchFamily="18" charset="0"/>
              </a:rPr>
              <a:t>(　　)2.Why aren't there so many plants in Holland now?</a:t>
            </a:r>
          </a:p>
          <a:p>
            <a:pPr>
              <a:lnSpc>
                <a:spcPct val="150000"/>
              </a:lnSpc>
            </a:pPr>
            <a:r>
              <a:rPr lang="en-US" altLang="zh-CN" sz="3000" b="1" dirty="0" smtClean="0">
                <a:latin typeface="Times New Roman" panose="02020603050405020304" pitchFamily="18" charset="0"/>
                <a:cs typeface="Times New Roman" panose="02020603050405020304" pitchFamily="18" charset="0"/>
              </a:rPr>
              <a:t>             A．Because people there don't need so many plants.</a:t>
            </a:r>
          </a:p>
          <a:p>
            <a:pPr>
              <a:lnSpc>
                <a:spcPct val="150000"/>
              </a:lnSpc>
            </a:pPr>
            <a:r>
              <a:rPr lang="en-US" altLang="zh-CN" sz="3000" b="1" dirty="0" smtClean="0">
                <a:latin typeface="Times New Roman" panose="02020603050405020304" pitchFamily="18" charset="0"/>
                <a:cs typeface="Times New Roman" panose="02020603050405020304" pitchFamily="18" charset="0"/>
              </a:rPr>
              <a:t>             B．Because people there want to destroy themselves.</a:t>
            </a:r>
          </a:p>
          <a:p>
            <a:pPr>
              <a:lnSpc>
                <a:spcPct val="150000"/>
              </a:lnSpc>
            </a:pPr>
            <a:r>
              <a:rPr lang="en-US" altLang="zh-CN" sz="3000" b="1" dirty="0" smtClean="0">
                <a:latin typeface="Times New Roman" panose="02020603050405020304" pitchFamily="18" charset="0"/>
                <a:cs typeface="Times New Roman" panose="02020603050405020304" pitchFamily="18" charset="0"/>
              </a:rPr>
              <a:t>             C．Because little conservation has been done there.</a:t>
            </a:r>
          </a:p>
          <a:p>
            <a:pPr>
              <a:lnSpc>
                <a:spcPct val="150000"/>
              </a:lnSpc>
            </a:pPr>
            <a:r>
              <a:rPr lang="en-US" altLang="zh-CN" sz="3000" b="1" dirty="0" smtClean="0">
                <a:latin typeface="Times New Roman" panose="02020603050405020304" pitchFamily="18" charset="0"/>
                <a:cs typeface="Times New Roman" panose="02020603050405020304" pitchFamily="18" charset="0"/>
              </a:rPr>
              <a:t>             D．Because people need more land to live on.</a:t>
            </a:r>
          </a:p>
        </p:txBody>
      </p:sp>
      <p:sp>
        <p:nvSpPr>
          <p:cNvPr id="13" name="矩形 12"/>
          <p:cNvSpPr/>
          <p:nvPr/>
        </p:nvSpPr>
        <p:spPr>
          <a:xfrm>
            <a:off x="823739" y="1053340"/>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
        <p:nvSpPr>
          <p:cNvPr id="3" name="矩形 2"/>
          <p:cNvSpPr/>
          <p:nvPr/>
        </p:nvSpPr>
        <p:spPr>
          <a:xfrm>
            <a:off x="860315" y="3106803"/>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76805" y="938554"/>
            <a:ext cx="11205470" cy="493903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　　)3.How many kinds of plants have been destroyed in Holland?</a:t>
            </a:r>
          </a:p>
          <a:p>
            <a:pPr>
              <a:lnSpc>
                <a:spcPct val="150000"/>
              </a:lnSpc>
            </a:pPr>
            <a:r>
              <a:rPr lang="en-US" altLang="zh-CN" sz="3000" b="1" dirty="0" smtClean="0">
                <a:latin typeface="Times New Roman" panose="02020603050405020304" pitchFamily="18" charset="0"/>
                <a:cs typeface="Times New Roman" panose="02020603050405020304" pitchFamily="18" charset="0"/>
              </a:rPr>
              <a:t>              A．1，300.       B．2，166.        C．866.        D．434.</a:t>
            </a:r>
          </a:p>
          <a:p>
            <a:pPr>
              <a:lnSpc>
                <a:spcPct val="150000"/>
              </a:lnSpc>
            </a:pPr>
            <a:r>
              <a:rPr lang="en-US" altLang="zh-CN" sz="3000" b="1" dirty="0" smtClean="0">
                <a:latin typeface="Times New Roman" panose="02020603050405020304" pitchFamily="18" charset="0"/>
                <a:cs typeface="Times New Roman" panose="02020603050405020304" pitchFamily="18" charset="0"/>
              </a:rPr>
              <a:t>(　　)4.We shall destroy ourselves if we go on ________．</a:t>
            </a:r>
          </a:p>
          <a:p>
            <a:pPr>
              <a:lnSpc>
                <a:spcPct val="150000"/>
              </a:lnSpc>
            </a:pPr>
            <a:r>
              <a:rPr lang="en-US" altLang="zh-CN" sz="3000" b="1" dirty="0" smtClean="0">
                <a:latin typeface="Times New Roman" panose="02020603050405020304" pitchFamily="18" charset="0"/>
                <a:cs typeface="Times New Roman" panose="02020603050405020304" pitchFamily="18" charset="0"/>
              </a:rPr>
              <a:t>              A．planting trees and flowers </a:t>
            </a:r>
          </a:p>
          <a:p>
            <a:pPr>
              <a:lnSpc>
                <a:spcPct val="150000"/>
              </a:lnSpc>
            </a:pPr>
            <a:r>
              <a:rPr lang="en-US" altLang="zh-CN" sz="3000" b="1" dirty="0" smtClean="0">
                <a:latin typeface="Times New Roman" panose="02020603050405020304" pitchFamily="18" charset="0"/>
                <a:cs typeface="Times New Roman" panose="02020603050405020304" pitchFamily="18" charset="0"/>
              </a:rPr>
              <a:t>             B．polluting earth, air and water around us</a:t>
            </a:r>
          </a:p>
          <a:p>
            <a:pPr>
              <a:lnSpc>
                <a:spcPct val="150000"/>
              </a:lnSpc>
            </a:pPr>
            <a:r>
              <a:rPr lang="en-US" altLang="zh-CN" sz="3000" b="1" dirty="0" smtClean="0">
                <a:latin typeface="Times New Roman" panose="02020603050405020304" pitchFamily="18" charset="0"/>
                <a:cs typeface="Times New Roman" panose="02020603050405020304" pitchFamily="18" charset="0"/>
              </a:rPr>
              <a:t>             C．saving the world</a:t>
            </a:r>
          </a:p>
          <a:p>
            <a:pPr>
              <a:lnSpc>
                <a:spcPct val="150000"/>
              </a:lnSpc>
            </a:pPr>
            <a:r>
              <a:rPr lang="en-US" altLang="zh-CN" sz="3000" b="1" dirty="0" smtClean="0">
                <a:latin typeface="Times New Roman" panose="02020603050405020304" pitchFamily="18" charset="0"/>
                <a:cs typeface="Times New Roman" panose="02020603050405020304" pitchFamily="18" charset="0"/>
              </a:rPr>
              <a:t>             D．helping to conserve tigers, elephants and pandas</a:t>
            </a:r>
          </a:p>
        </p:txBody>
      </p:sp>
      <p:sp>
        <p:nvSpPr>
          <p:cNvPr id="13" name="矩形 12"/>
          <p:cNvSpPr/>
          <p:nvPr/>
        </p:nvSpPr>
        <p:spPr>
          <a:xfrm>
            <a:off x="732299" y="1071628"/>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3" name="矩形 2"/>
          <p:cNvSpPr/>
          <p:nvPr/>
        </p:nvSpPr>
        <p:spPr>
          <a:xfrm>
            <a:off x="732299" y="2459103"/>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1493290"/>
            <a:ext cx="11205470" cy="493903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Dear Mr. President，</a:t>
            </a:r>
          </a:p>
          <a:p>
            <a:pPr>
              <a:lnSpc>
                <a:spcPct val="150000"/>
              </a:lnSpc>
            </a:pPr>
            <a:r>
              <a:rPr lang="en-US" altLang="zh-CN" sz="3000" b="1" dirty="0" smtClean="0">
                <a:latin typeface="Times New Roman" panose="02020603050405020304" pitchFamily="18" charset="0"/>
                <a:cs typeface="Times New Roman" panose="02020603050405020304" pitchFamily="18" charset="0"/>
              </a:rPr>
              <a:t>        I have been doing a project at school recently about animals in danger. I think their living 1.c________  are terrible in China. I am writing to you to suggest 2.w________ we should do to help protect animals.</a:t>
            </a:r>
          </a:p>
          <a:p>
            <a:pPr>
              <a:lnSpc>
                <a:spcPct val="150000"/>
              </a:lnSpc>
            </a:pPr>
            <a:r>
              <a:rPr lang="en-US" altLang="zh-CN" sz="3000" b="1" dirty="0" smtClean="0">
                <a:latin typeface="Times New Roman" panose="02020603050405020304" pitchFamily="18" charset="0"/>
                <a:cs typeface="Times New Roman" panose="02020603050405020304" pitchFamily="18" charset="0"/>
              </a:rPr>
              <a:t>        I feel so 3.s________ for the giant panda. It's one of the most popular animals in the world and it's a 4.s________ of China. </a:t>
            </a:r>
          </a:p>
        </p:txBody>
      </p:sp>
      <p:sp>
        <p:nvSpPr>
          <p:cNvPr id="9" name="TextBox 8"/>
          <p:cNvSpPr txBox="1"/>
          <p:nvPr/>
        </p:nvSpPr>
        <p:spPr>
          <a:xfrm>
            <a:off x="601345" y="1004570"/>
            <a:ext cx="10038080" cy="553085"/>
          </a:xfrm>
          <a:prstGeom prst="rect">
            <a:avLst/>
          </a:prstGeom>
          <a:noFill/>
        </p:spPr>
        <p:txBody>
          <a:bodyPr wrap="square" rtlCol="0">
            <a:spAutoFit/>
          </a:bodyPr>
          <a:lstStyle/>
          <a:p>
            <a:r>
              <a:rPr sz="3000" b="1" dirty="0" smtClean="0">
                <a:latin typeface="+mn-ea"/>
              </a:rPr>
              <a:t>Ⅳ. 根据短文内容及首字母提示完成短文</a:t>
            </a:r>
          </a:p>
        </p:txBody>
      </p:sp>
      <p:pic>
        <p:nvPicPr>
          <p:cNvPr id="7" name="Picture 4"/>
          <p:cNvPicPr>
            <a:picLocks noChangeAspect="1"/>
          </p:cNvPicPr>
          <p:nvPr/>
        </p:nvPicPr>
        <p:blipFill>
          <a:blip r:embed="rId2" cstate="email"/>
          <a:stretch>
            <a:fillRect/>
          </a:stretch>
        </p:blipFill>
        <p:spPr>
          <a:xfrm>
            <a:off x="493514" y="1037650"/>
            <a:ext cx="84455" cy="414020"/>
          </a:xfrm>
          <a:prstGeom prst="rect">
            <a:avLst/>
          </a:prstGeom>
          <a:noFill/>
          <a:ln w="9525">
            <a:noFill/>
          </a:ln>
        </p:spPr>
      </p:pic>
      <p:sp>
        <p:nvSpPr>
          <p:cNvPr id="3" name="矩形 2"/>
          <p:cNvSpPr/>
          <p:nvPr/>
        </p:nvSpPr>
        <p:spPr>
          <a:xfrm>
            <a:off x="5407550" y="3015236"/>
            <a:ext cx="168719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onditions</a:t>
            </a:r>
          </a:p>
        </p:txBody>
      </p:sp>
      <p:sp>
        <p:nvSpPr>
          <p:cNvPr id="2" name="矩形 1"/>
          <p:cNvSpPr/>
          <p:nvPr/>
        </p:nvSpPr>
        <p:spPr>
          <a:xfrm>
            <a:off x="5220098" y="3723134"/>
            <a:ext cx="71247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hat</a:t>
            </a:r>
          </a:p>
        </p:txBody>
      </p:sp>
      <p:sp>
        <p:nvSpPr>
          <p:cNvPr id="4" name="矩形 3"/>
          <p:cNvSpPr/>
          <p:nvPr/>
        </p:nvSpPr>
        <p:spPr>
          <a:xfrm>
            <a:off x="3129551" y="5092067"/>
            <a:ext cx="155829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ad/sorry</a:t>
            </a:r>
          </a:p>
        </p:txBody>
      </p:sp>
      <p:sp>
        <p:nvSpPr>
          <p:cNvPr id="5" name="矩形 4"/>
          <p:cNvSpPr/>
          <p:nvPr/>
        </p:nvSpPr>
        <p:spPr>
          <a:xfrm>
            <a:off x="7398910" y="5767580"/>
            <a:ext cx="119951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ymbol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3" grpId="0"/>
      <p:bldP spid="2"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4003" y="906550"/>
            <a:ext cx="11205470" cy="5632311"/>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sym typeface="+mn-ea"/>
              </a:rPr>
              <a:t>We've learned that pandas mainly live on bamboo. I think we should try to do more to 5.p________ people from destroying their forests.</a:t>
            </a:r>
            <a:endParaRPr lang="en-US" altLang="zh-CN" sz="3000" b="1" dirty="0" smtClean="0">
              <a:latin typeface="Times New Roman" panose="02020603050405020304" pitchFamily="18" charset="0"/>
              <a:cs typeface="Times New Roman" panose="02020603050405020304" pitchFamily="18" charset="0"/>
            </a:endParaRPr>
          </a:p>
          <a:p>
            <a:pPr algn="just">
              <a:lnSpc>
                <a:spcPct val="150000"/>
              </a:lnSpc>
            </a:pPr>
            <a:r>
              <a:rPr lang="en-US" altLang="zh-CN" sz="3000" b="1" dirty="0" smtClean="0">
                <a:latin typeface="Times New Roman" panose="02020603050405020304" pitchFamily="18" charset="0"/>
                <a:cs typeface="Times New Roman" panose="02020603050405020304" pitchFamily="18" charset="0"/>
                <a:sym typeface="+mn-ea"/>
              </a:rPr>
              <a:t>        Another animal we should try to protect is the Chinese alligator(扬子鳄). They live in some 6.a________ of eastern China, and now the water there isn't 7.c________ enough for them to live in. The government should stop factories from 8. p________ the lakes and rivers.</a:t>
            </a:r>
            <a:endParaRPr lang="en-US" altLang="zh-CN" sz="3000" b="1" dirty="0" smtClean="0">
              <a:latin typeface="Times New Roman" panose="02020603050405020304" pitchFamily="18" charset="0"/>
              <a:cs typeface="Times New Roman" panose="02020603050405020304" pitchFamily="18" charset="0"/>
            </a:endParaRPr>
          </a:p>
        </p:txBody>
      </p:sp>
      <p:sp>
        <p:nvSpPr>
          <p:cNvPr id="5" name="矩形 4"/>
          <p:cNvSpPr/>
          <p:nvPr/>
        </p:nvSpPr>
        <p:spPr>
          <a:xfrm>
            <a:off x="5085351" y="1774319"/>
            <a:ext cx="121221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revent</a:t>
            </a:r>
          </a:p>
        </p:txBody>
      </p:sp>
      <p:sp>
        <p:nvSpPr>
          <p:cNvPr id="2" name="矩形 1"/>
          <p:cNvSpPr/>
          <p:nvPr/>
        </p:nvSpPr>
        <p:spPr>
          <a:xfrm>
            <a:off x="7102238" y="3801112"/>
            <a:ext cx="85217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reas</a:t>
            </a:r>
          </a:p>
        </p:txBody>
      </p:sp>
      <p:sp>
        <p:nvSpPr>
          <p:cNvPr id="3" name="矩形 2"/>
          <p:cNvSpPr/>
          <p:nvPr/>
        </p:nvSpPr>
        <p:spPr>
          <a:xfrm>
            <a:off x="6048773" y="4503422"/>
            <a:ext cx="86042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lean</a:t>
            </a:r>
          </a:p>
        </p:txBody>
      </p:sp>
      <p:sp>
        <p:nvSpPr>
          <p:cNvPr id="4" name="矩形 3"/>
          <p:cNvSpPr/>
          <p:nvPr/>
        </p:nvSpPr>
        <p:spPr>
          <a:xfrm>
            <a:off x="9395604" y="5205351"/>
            <a:ext cx="143319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olluting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2" grpId="0"/>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40080" y="948690"/>
            <a:ext cx="10835640" cy="5909310"/>
          </a:xfrm>
          <a:prstGeom prst="rect">
            <a:avLst/>
          </a:prstGeom>
          <a:noFill/>
        </p:spPr>
        <p:txBody>
          <a:bodyPr wrap="square" rtlCol="0">
            <a:spAutoFit/>
          </a:bodyPr>
          <a:lstStyle/>
          <a:p>
            <a:pPr algn="just">
              <a:lnSpc>
                <a:spcPct val="140000"/>
              </a:lnSpc>
              <a:spcBef>
                <a:spcPts val="0"/>
              </a:spcBef>
              <a:spcAft>
                <a:spcPts val="0"/>
              </a:spcAft>
            </a:pPr>
            <a:r>
              <a:rPr lang="en-US" altLang="zh-CN" sz="3000" b="1" dirty="0" smtClean="0">
                <a:latin typeface="Times New Roman" panose="02020603050405020304" pitchFamily="18" charset="0"/>
                <a:cs typeface="Times New Roman" panose="02020603050405020304" pitchFamily="18" charset="0"/>
                <a:sym typeface="+mn-ea"/>
              </a:rPr>
              <a:t>      If we protect these beautiful animals in China, more people may want to visit China to see them. They could be an important 9. t________ attraction. It would be good if more people came to visit our beautiful country, 10. e________ some quieter places in the country.</a:t>
            </a:r>
            <a:endParaRPr lang="en-US" altLang="zh-CN" sz="3000" b="1" dirty="0" smtClean="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en-US" altLang="zh-CN" sz="3000" b="1" dirty="0" smtClean="0">
                <a:latin typeface="Times New Roman" panose="02020603050405020304" pitchFamily="18" charset="0"/>
                <a:cs typeface="Times New Roman" panose="02020603050405020304" pitchFamily="18" charset="0"/>
                <a:sym typeface="+mn-ea"/>
              </a:rPr>
              <a:t>        I hope you will encourage more people to think about such an important subject.</a:t>
            </a:r>
            <a:endParaRPr lang="en-US" altLang="zh-CN" sz="3000" b="1" dirty="0" smtClean="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en-US" altLang="zh-CN" sz="3000" b="1" dirty="0" smtClean="0">
                <a:latin typeface="Times New Roman" panose="02020603050405020304" pitchFamily="18" charset="0"/>
                <a:cs typeface="Times New Roman" panose="02020603050405020304" pitchFamily="18" charset="0"/>
                <a:sym typeface="+mn-ea"/>
              </a:rPr>
              <a:t>                                                                                     Yours sincerely，</a:t>
            </a:r>
            <a:endParaRPr lang="en-US" altLang="zh-CN" sz="3000" b="1" dirty="0" smtClean="0">
              <a:latin typeface="Times New Roman" panose="02020603050405020304" pitchFamily="18" charset="0"/>
              <a:cs typeface="Times New Roman" panose="02020603050405020304" pitchFamily="18" charset="0"/>
            </a:endParaRPr>
          </a:p>
          <a:p>
            <a:pPr algn="just">
              <a:lnSpc>
                <a:spcPct val="140000"/>
              </a:lnSpc>
              <a:spcBef>
                <a:spcPts val="0"/>
              </a:spcBef>
              <a:spcAft>
                <a:spcPts val="0"/>
              </a:spcAft>
            </a:pPr>
            <a:r>
              <a:rPr lang="en-US" altLang="zh-CN" sz="3000" b="1" dirty="0" smtClean="0">
                <a:latin typeface="Times New Roman" panose="02020603050405020304" pitchFamily="18" charset="0"/>
                <a:cs typeface="Times New Roman" panose="02020603050405020304" pitchFamily="18" charset="0"/>
                <a:sym typeface="+mn-ea"/>
              </a:rPr>
              <a:t>                                                                                           Huang Jing </a:t>
            </a:r>
            <a:endParaRPr lang="en-US" altLang="zh-CN" sz="3000" b="1" dirty="0" smtClean="0">
              <a:latin typeface="Times New Roman" panose="02020603050405020304" pitchFamily="18" charset="0"/>
              <a:cs typeface="Times New Roman" panose="02020603050405020304" pitchFamily="18" charset="0"/>
            </a:endParaRPr>
          </a:p>
        </p:txBody>
      </p:sp>
      <p:sp>
        <p:nvSpPr>
          <p:cNvPr id="4" name="矩形 3"/>
          <p:cNvSpPr/>
          <p:nvPr/>
        </p:nvSpPr>
        <p:spPr>
          <a:xfrm>
            <a:off x="1165242" y="2354582"/>
            <a:ext cx="11353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ourist</a:t>
            </a:r>
          </a:p>
        </p:txBody>
      </p:sp>
      <p:sp>
        <p:nvSpPr>
          <p:cNvPr id="2" name="矩形 1"/>
          <p:cNvSpPr/>
          <p:nvPr/>
        </p:nvSpPr>
        <p:spPr>
          <a:xfrm>
            <a:off x="5973081" y="2990344"/>
            <a:ext cx="1579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specially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31241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56969" y="1729605"/>
            <a:ext cx="11248878" cy="5631180"/>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1．After working all night, Kate couldn't stay ________(wake) the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next morning.</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2．To our ______</a:t>
            </a:r>
            <a:r>
              <a:rPr sz="3000" b="1" dirty="0" smtClean="0">
                <a:latin typeface="Times New Roman" panose="02020603050405020304" pitchFamily="18" charset="0"/>
                <a:cs typeface="Times New Roman" panose="02020603050405020304" pitchFamily="18" charset="0"/>
                <a:sym typeface="+mn-ea"/>
              </a:rPr>
              <a:t>___</a:t>
            </a:r>
            <a:r>
              <a:rPr sz="3000" b="1" dirty="0" smtClean="0">
                <a:latin typeface="Times New Roman" panose="02020603050405020304" pitchFamily="18" charset="0"/>
                <a:cs typeface="Times New Roman" panose="02020603050405020304" pitchFamily="18" charset="0"/>
              </a:rPr>
              <a:t>_ (excite), the teacher agreed to take us to the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museum.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3．The boy didn't go to school because of his ________ (ill).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4．More and more animals are __</a:t>
            </a:r>
            <a:r>
              <a:rPr sz="3000" b="1" dirty="0" smtClean="0">
                <a:latin typeface="Times New Roman" panose="02020603050405020304" pitchFamily="18" charset="0"/>
                <a:cs typeface="Times New Roman" panose="02020603050405020304" pitchFamily="18" charset="0"/>
                <a:sym typeface="+mn-ea"/>
              </a:rPr>
              <a:t>_____</a:t>
            </a:r>
            <a:r>
              <a:rPr sz="3000" b="1" dirty="0" smtClean="0">
                <a:latin typeface="Times New Roman" panose="02020603050405020304" pitchFamily="18" charset="0"/>
                <a:cs typeface="Times New Roman" panose="02020603050405020304" pitchFamily="18" charset="0"/>
              </a:rPr>
              <a:t>_____(danger), so we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should do something to help them.</a:t>
            </a:r>
          </a:p>
          <a:p>
            <a:pPr>
              <a:lnSpc>
                <a:spcPct val="150000"/>
              </a:lnSpc>
              <a:buFont typeface="Arial" panose="020B0604020202020204" pitchFamily="34" charset="0"/>
              <a:buNone/>
            </a:pPr>
            <a:endParaRPr sz="3000" b="1" dirty="0" smtClean="0">
              <a:latin typeface="Times New Roman" panose="02020603050405020304" pitchFamily="18" charset="0"/>
              <a:cs typeface="Times New Roman" panose="02020603050405020304" pitchFamily="18" charset="0"/>
            </a:endParaRPr>
          </a:p>
        </p:txBody>
      </p:sp>
      <p:sp>
        <p:nvSpPr>
          <p:cNvPr id="17" name="TextBox 16"/>
          <p:cNvSpPr txBox="1"/>
          <p:nvPr/>
        </p:nvSpPr>
        <p:spPr>
          <a:xfrm>
            <a:off x="741525" y="124370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Ⅱ.用所给单词的适当形式填空</a:t>
            </a:r>
          </a:p>
        </p:txBody>
      </p:sp>
      <p:sp>
        <p:nvSpPr>
          <p:cNvPr id="10" name="矩形 9"/>
          <p:cNvSpPr/>
          <p:nvPr/>
        </p:nvSpPr>
        <p:spPr>
          <a:xfrm>
            <a:off x="8078705" y="1907523"/>
            <a:ext cx="1219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awake</a:t>
            </a:r>
          </a:p>
        </p:txBody>
      </p:sp>
      <p:sp>
        <p:nvSpPr>
          <p:cNvPr id="18" name="矩形 17"/>
          <p:cNvSpPr/>
          <p:nvPr/>
        </p:nvSpPr>
        <p:spPr>
          <a:xfrm>
            <a:off x="2179785" y="3261451"/>
            <a:ext cx="193865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excitement</a:t>
            </a:r>
          </a:p>
        </p:txBody>
      </p:sp>
      <p:sp>
        <p:nvSpPr>
          <p:cNvPr id="2" name="矩形 1"/>
          <p:cNvSpPr/>
          <p:nvPr/>
        </p:nvSpPr>
        <p:spPr>
          <a:xfrm>
            <a:off x="7979484" y="4615271"/>
            <a:ext cx="117792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illness</a:t>
            </a:r>
          </a:p>
        </p:txBody>
      </p:sp>
      <p:sp>
        <p:nvSpPr>
          <p:cNvPr id="3" name="矩形 2"/>
          <p:cNvSpPr/>
          <p:nvPr/>
        </p:nvSpPr>
        <p:spPr>
          <a:xfrm>
            <a:off x="5749120" y="5355046"/>
            <a:ext cx="208089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endangered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p:bldP spid="10" grpId="0"/>
      <p:bldP spid="18"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56969" y="1356225"/>
            <a:ext cx="11248878" cy="2168525"/>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sym typeface="+mn-ea"/>
              </a:rPr>
              <a:t>5．He spent all his free time on the ______________(protect) of the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sym typeface="+mn-ea"/>
              </a:rPr>
              <a:t>      rare animals.</a:t>
            </a:r>
            <a:endParaRPr sz="3000" b="1"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a:t>
            </a:r>
          </a:p>
        </p:txBody>
      </p:sp>
      <p:sp>
        <p:nvSpPr>
          <p:cNvPr id="10" name="矩形 9"/>
          <p:cNvSpPr/>
          <p:nvPr/>
        </p:nvSpPr>
        <p:spPr>
          <a:xfrm>
            <a:off x="6437477" y="1502440"/>
            <a:ext cx="184785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protection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52577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56969" y="1956300"/>
            <a:ext cx="11248878" cy="2861310"/>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1．在旧社会，许多人死于疾病。</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In the old society, a lot of people ________ ________  ________.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2．他绊倒了，伤到了胳膊。</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He ________ ________ and hurt his arms. </a:t>
            </a:r>
          </a:p>
        </p:txBody>
      </p:sp>
      <p:sp>
        <p:nvSpPr>
          <p:cNvPr id="17" name="TextBox 16"/>
          <p:cNvSpPr txBox="1"/>
          <p:nvPr/>
        </p:nvSpPr>
        <p:spPr>
          <a:xfrm>
            <a:off x="741525" y="145706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Ⅲ.根据汉语意思完成句子 </a:t>
            </a:r>
          </a:p>
        </p:txBody>
      </p:sp>
      <p:sp>
        <p:nvSpPr>
          <p:cNvPr id="10" name="矩形 9"/>
          <p:cNvSpPr/>
          <p:nvPr/>
        </p:nvSpPr>
        <p:spPr>
          <a:xfrm>
            <a:off x="6248247" y="2844195"/>
            <a:ext cx="493839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died          from/of      illnesses</a:t>
            </a:r>
          </a:p>
        </p:txBody>
      </p:sp>
      <p:sp>
        <p:nvSpPr>
          <p:cNvPr id="2" name="矩形 1"/>
          <p:cNvSpPr/>
          <p:nvPr/>
        </p:nvSpPr>
        <p:spPr>
          <a:xfrm>
            <a:off x="1846410" y="4208236"/>
            <a:ext cx="255270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fell            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p:bldP spid="1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530225" y="887730"/>
            <a:ext cx="11082655" cy="5631180"/>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3．我认为将来会有更多的超市。</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I think________ ________ ________ more supermarkets in the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future.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4．他们修建这座桥花了整整一年。</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They ________ a whole year ___</a:t>
            </a:r>
            <a:r>
              <a:rPr sz="3000" b="1" dirty="0" smtClean="0">
                <a:latin typeface="Times New Roman" panose="02020603050405020304" pitchFamily="18" charset="0"/>
                <a:cs typeface="Times New Roman" panose="02020603050405020304" pitchFamily="18" charset="0"/>
                <a:sym typeface="+mn-ea"/>
              </a:rPr>
              <a:t>______</a:t>
            </a:r>
            <a:r>
              <a:rPr sz="3000" b="1" dirty="0" smtClean="0">
                <a:latin typeface="Times New Roman" panose="02020603050405020304" pitchFamily="18" charset="0"/>
                <a:cs typeface="Times New Roman" panose="02020603050405020304" pitchFamily="18" charset="0"/>
              </a:rPr>
              <a:t>___ this bridge.</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5．飞机晚点了，机场里有很多人在候机。</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The plane is late. ________ ________ many people ________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for the plane at the airport.</a:t>
            </a:r>
          </a:p>
        </p:txBody>
      </p:sp>
      <p:sp>
        <p:nvSpPr>
          <p:cNvPr id="10" name="矩形 9"/>
          <p:cNvSpPr/>
          <p:nvPr/>
        </p:nvSpPr>
        <p:spPr>
          <a:xfrm>
            <a:off x="2598902" y="1730405"/>
            <a:ext cx="390080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there           will         be</a:t>
            </a:r>
          </a:p>
        </p:txBody>
      </p:sp>
      <p:sp>
        <p:nvSpPr>
          <p:cNvPr id="18" name="矩形 17"/>
          <p:cNvSpPr/>
          <p:nvPr/>
        </p:nvSpPr>
        <p:spPr>
          <a:xfrm>
            <a:off x="2213440" y="3815171"/>
            <a:ext cx="105092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spent</a:t>
            </a:r>
          </a:p>
        </p:txBody>
      </p:sp>
      <p:sp>
        <p:nvSpPr>
          <p:cNvPr id="2" name="矩形 1"/>
          <p:cNvSpPr/>
          <p:nvPr/>
        </p:nvSpPr>
        <p:spPr>
          <a:xfrm>
            <a:off x="5956765" y="3788501"/>
            <a:ext cx="204851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on/building</a:t>
            </a:r>
          </a:p>
        </p:txBody>
      </p:sp>
      <p:sp>
        <p:nvSpPr>
          <p:cNvPr id="3" name="矩形 2"/>
          <p:cNvSpPr/>
          <p:nvPr/>
        </p:nvSpPr>
        <p:spPr>
          <a:xfrm>
            <a:off x="4206705" y="5158196"/>
            <a:ext cx="243205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There        are</a:t>
            </a:r>
          </a:p>
        </p:txBody>
      </p:sp>
      <p:sp>
        <p:nvSpPr>
          <p:cNvPr id="4" name="矩形 3"/>
          <p:cNvSpPr/>
          <p:nvPr/>
        </p:nvSpPr>
        <p:spPr>
          <a:xfrm>
            <a:off x="9442280" y="5158196"/>
            <a:ext cx="139001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waiting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ppt_x"/>
                                          </p:val>
                                        </p:tav>
                                        <p:tav tm="100000">
                                          <p:val>
                                            <p:strVal val="#ppt_x"/>
                                          </p:val>
                                        </p:tav>
                                      </p:tavLst>
                                    </p:anim>
                                    <p:anim calcmode="lin" valueType="num">
                                      <p:cBhvr additive="base">
                                        <p:cTn id="3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ppt_x"/>
                                          </p:val>
                                        </p:tav>
                                        <p:tav tm="100000">
                                          <p:val>
                                            <p:strVal val="#ppt_x"/>
                                          </p:val>
                                        </p:tav>
                                      </p:tavLst>
                                    </p:anim>
                                    <p:anim calcmode="lin" valueType="num">
                                      <p:cBhvr additive="base">
                                        <p:cTn id="3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0" grpId="0"/>
      <p:bldP spid="18" grpId="0"/>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937340"/>
            <a:ext cx="4431030" cy="845185"/>
          </a:xfrm>
          <a:prstGeom prst="rect">
            <a:avLst/>
          </a:prstGeom>
        </p:spPr>
      </p:pic>
      <p:sp>
        <p:nvSpPr>
          <p:cNvPr id="3" name="文本框 2"/>
          <p:cNvSpPr txBox="1"/>
          <p:nvPr/>
        </p:nvSpPr>
        <p:spPr>
          <a:xfrm>
            <a:off x="746760" y="1108155"/>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26839" y="1864420"/>
            <a:ext cx="84455" cy="414020"/>
          </a:xfrm>
          <a:prstGeom prst="rect">
            <a:avLst/>
          </a:prstGeom>
          <a:noFill/>
          <a:ln w="9525">
            <a:noFill/>
          </a:ln>
        </p:spPr>
      </p:pic>
      <p:sp>
        <p:nvSpPr>
          <p:cNvPr id="9" name="TextBox 8"/>
          <p:cNvSpPr txBox="1"/>
          <p:nvPr/>
        </p:nvSpPr>
        <p:spPr>
          <a:xfrm>
            <a:off x="521417" y="2044974"/>
            <a:ext cx="10564837" cy="553085"/>
          </a:xfrm>
          <a:prstGeom prst="rect">
            <a:avLst/>
          </a:prstGeom>
          <a:noFill/>
        </p:spPr>
        <p:txBody>
          <a:bodyPr wrap="square" rtlCol="0">
            <a:spAutoFit/>
          </a:bodyPr>
          <a:lstStyle/>
          <a:p>
            <a:r>
              <a:rPr sz="3000" b="1" dirty="0" smtClean="0">
                <a:latin typeface="+mn-ea"/>
              </a:rPr>
              <a:t>Ⅰ.单项填空</a:t>
            </a:r>
          </a:p>
        </p:txBody>
      </p:sp>
      <p:sp>
        <p:nvSpPr>
          <p:cNvPr id="12" name="TextBox 11"/>
          <p:cNvSpPr txBox="1"/>
          <p:nvPr/>
        </p:nvSpPr>
        <p:spPr>
          <a:xfrm>
            <a:off x="493469" y="2704219"/>
            <a:ext cx="11205470" cy="2861310"/>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　　)1.—Here is an old photo of my best friend Rose and me. I      </a:t>
            </a:r>
          </a:p>
          <a:p>
            <a:pPr>
              <a:lnSpc>
                <a:spcPct val="150000"/>
              </a:lnSpc>
            </a:pPr>
            <a:r>
              <a:rPr sz="3000" b="1" dirty="0" smtClean="0">
                <a:latin typeface="Times New Roman" panose="02020603050405020304" pitchFamily="18" charset="0"/>
                <a:cs typeface="Times New Roman" panose="02020603050405020304" pitchFamily="18" charset="0"/>
              </a:rPr>
              <a:t>              was in red.</a:t>
            </a:r>
          </a:p>
          <a:p>
            <a:pPr>
              <a:lnSpc>
                <a:spcPct val="150000"/>
              </a:lnSpc>
            </a:pPr>
            <a:r>
              <a:rPr sz="3000" b="1" dirty="0" smtClean="0">
                <a:latin typeface="Times New Roman" panose="02020603050405020304" pitchFamily="18" charset="0"/>
                <a:cs typeface="Times New Roman" panose="02020603050405020304" pitchFamily="18" charset="0"/>
              </a:rPr>
              <a:t>             —So ________ girl must be Rose.</a:t>
            </a:r>
          </a:p>
          <a:p>
            <a:pPr>
              <a:lnSpc>
                <a:spcPct val="150000"/>
              </a:lnSpc>
            </a:pPr>
            <a:r>
              <a:rPr sz="3000" b="1" dirty="0" smtClean="0">
                <a:latin typeface="Times New Roman" panose="02020603050405020304" pitchFamily="18" charset="0"/>
                <a:cs typeface="Times New Roman" panose="02020603050405020304" pitchFamily="18" charset="0"/>
              </a:rPr>
              <a:t>             A．another       B．other        C．others          D．the other</a:t>
            </a:r>
          </a:p>
        </p:txBody>
      </p:sp>
      <p:sp>
        <p:nvSpPr>
          <p:cNvPr id="2" name="矩形 1"/>
          <p:cNvSpPr/>
          <p:nvPr/>
        </p:nvSpPr>
        <p:spPr>
          <a:xfrm>
            <a:off x="876130" y="2907121"/>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D</a:t>
            </a:r>
          </a:p>
        </p:txBody>
      </p:sp>
      <p:sp>
        <p:nvSpPr>
          <p:cNvPr id="4" name="TextBox 10"/>
          <p:cNvSpPr txBox="1"/>
          <p:nvPr/>
        </p:nvSpPr>
        <p:spPr>
          <a:xfrm>
            <a:off x="521549" y="5473681"/>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表示“两者中的另一个”用the other，故选D。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939165"/>
            <a:ext cx="11333988" cy="4246245"/>
          </a:xfrm>
          <a:prstGeom prst="rect">
            <a:avLst/>
          </a:prstGeom>
          <a:noFill/>
        </p:spPr>
        <p:txBody>
          <a:bodyPr wrap="square" rtlCol="0">
            <a:spAutoFit/>
          </a:bodyPr>
          <a:lstStyle/>
          <a:p>
            <a:pPr>
              <a:lnSpc>
                <a:spcPct val="150000"/>
              </a:lnSpc>
            </a:pPr>
            <a:r>
              <a:rPr sz="3000" b="1" dirty="0" smtClean="0">
                <a:latin typeface="Times New Roman" panose="02020603050405020304" pitchFamily="18" charset="0"/>
                <a:cs typeface="Times New Roman" panose="02020603050405020304" pitchFamily="18" charset="0"/>
              </a:rPr>
              <a:t>(　　)2.We must realize it's important ___ the endangered animals.</a:t>
            </a:r>
          </a:p>
          <a:p>
            <a:pPr>
              <a:lnSpc>
                <a:spcPct val="150000"/>
              </a:lnSpc>
            </a:pPr>
            <a:r>
              <a:rPr sz="3000" b="1" dirty="0" smtClean="0">
                <a:latin typeface="Times New Roman" panose="02020603050405020304" pitchFamily="18" charset="0"/>
                <a:cs typeface="Times New Roman" panose="02020603050405020304" pitchFamily="18" charset="0"/>
              </a:rPr>
              <a:t>             A．saving          B．to save        C．save              D．saved</a:t>
            </a:r>
          </a:p>
          <a:p>
            <a:pPr>
              <a:lnSpc>
                <a:spcPct val="150000"/>
              </a:lnSpc>
            </a:pPr>
            <a:endParaRPr sz="3000" b="1" dirty="0" smtClean="0">
              <a:latin typeface="Times New Roman" panose="02020603050405020304" pitchFamily="18" charset="0"/>
              <a:cs typeface="Times New Roman" panose="02020603050405020304" pitchFamily="18" charset="0"/>
            </a:endParaRPr>
          </a:p>
          <a:p>
            <a:pPr>
              <a:lnSpc>
                <a:spcPct val="150000"/>
              </a:lnSpc>
            </a:pPr>
            <a:r>
              <a:rPr sz="3000" b="1" dirty="0" smtClean="0">
                <a:latin typeface="Times New Roman" panose="02020603050405020304" pitchFamily="18" charset="0"/>
                <a:cs typeface="Times New Roman" panose="02020603050405020304" pitchFamily="18" charset="0"/>
              </a:rPr>
              <a:t>(　　)3.I think you should do _____ talking but much more work.</a:t>
            </a:r>
          </a:p>
          <a:p>
            <a:pPr>
              <a:lnSpc>
                <a:spcPct val="150000"/>
              </a:lnSpc>
            </a:pPr>
            <a:r>
              <a:rPr sz="3000" b="1" dirty="0" smtClean="0">
                <a:latin typeface="Times New Roman" panose="02020603050405020304" pitchFamily="18" charset="0"/>
                <a:cs typeface="Times New Roman" panose="02020603050405020304" pitchFamily="18" charset="0"/>
              </a:rPr>
              <a:t>              A．a little more               B．a little less   </a:t>
            </a:r>
          </a:p>
          <a:p>
            <a:pPr>
              <a:lnSpc>
                <a:spcPct val="150000"/>
              </a:lnSpc>
            </a:pPr>
            <a:r>
              <a:rPr sz="3000" b="1" dirty="0" smtClean="0">
                <a:latin typeface="Times New Roman" panose="02020603050405020304" pitchFamily="18" charset="0"/>
                <a:cs typeface="Times New Roman" panose="02020603050405020304" pitchFamily="18" charset="0"/>
              </a:rPr>
              <a:t>              C．much more                D．a lot more</a:t>
            </a:r>
          </a:p>
        </p:txBody>
      </p:sp>
      <p:sp>
        <p:nvSpPr>
          <p:cNvPr id="2" name="TextBox 10"/>
          <p:cNvSpPr txBox="1"/>
          <p:nvPr/>
        </p:nvSpPr>
        <p:spPr>
          <a:xfrm>
            <a:off x="654264" y="2446001"/>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考查句式“It's＋adj.＋to do sth.”的用法。</a:t>
            </a:r>
          </a:p>
        </p:txBody>
      </p:sp>
      <p:sp>
        <p:nvSpPr>
          <p:cNvPr id="3" name="矩形 2"/>
          <p:cNvSpPr/>
          <p:nvPr/>
        </p:nvSpPr>
        <p:spPr>
          <a:xfrm>
            <a:off x="876130" y="1146901"/>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4" name="TextBox 10"/>
          <p:cNvSpPr txBox="1"/>
          <p:nvPr/>
        </p:nvSpPr>
        <p:spPr>
          <a:xfrm>
            <a:off x="554569" y="5053311"/>
            <a:ext cx="10871524" cy="691515"/>
          </a:xfrm>
          <a:prstGeom prst="rect">
            <a:avLst/>
          </a:prstGeom>
          <a:noFill/>
        </p:spPr>
        <p:txBody>
          <a:bodyPr wrap="square" rtlCol="0">
            <a:spAutoFit/>
          </a:bodyPr>
          <a:lstStyle/>
          <a:p>
            <a:pPr algn="just">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由句意可知是“应该少说多做”，故选B。</a:t>
            </a:r>
          </a:p>
        </p:txBody>
      </p:sp>
      <p:sp>
        <p:nvSpPr>
          <p:cNvPr id="5" name="矩形 4"/>
          <p:cNvSpPr/>
          <p:nvPr/>
        </p:nvSpPr>
        <p:spPr>
          <a:xfrm>
            <a:off x="923120" y="3234146"/>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939165"/>
            <a:ext cx="11120120" cy="4852162"/>
          </a:xfrm>
          <a:prstGeom prst="rect">
            <a:avLst/>
          </a:prstGeom>
          <a:noFill/>
        </p:spPr>
        <p:txBody>
          <a:bodyPr wrap="square" rtlCol="0">
            <a:spAutoFit/>
          </a:bodyPr>
          <a:lstStyle/>
          <a:p>
            <a:pPr algn="just" fontAlgn="auto">
              <a:lnSpc>
                <a:spcPct val="150000"/>
              </a:lnSpc>
            </a:pPr>
            <a:r>
              <a:rPr sz="3000" b="1" dirty="0" smtClean="0">
                <a:latin typeface="Times New Roman" panose="02020603050405020304" pitchFamily="18" charset="0"/>
                <a:cs typeface="Times New Roman" panose="02020603050405020304" pitchFamily="18" charset="0"/>
              </a:rPr>
              <a:t>(　　)4.In order to protect the environment, we should stop them     </a:t>
            </a:r>
          </a:p>
          <a:p>
            <a:pPr algn="just" fontAlgn="auto">
              <a:lnSpc>
                <a:spcPct val="150000"/>
              </a:lnSpc>
            </a:pPr>
            <a:r>
              <a:rPr sz="3000" b="1" dirty="0" smtClean="0">
                <a:latin typeface="Times New Roman" panose="02020603050405020304" pitchFamily="18" charset="0"/>
                <a:cs typeface="Times New Roman" panose="02020603050405020304" pitchFamily="18" charset="0"/>
              </a:rPr>
              <a:t>             from ________ so many trees. </a:t>
            </a:r>
          </a:p>
          <a:p>
            <a:pPr algn="just" fontAlgn="auto">
              <a:lnSpc>
                <a:spcPct val="150000"/>
              </a:lnSpc>
            </a:pPr>
            <a:r>
              <a:rPr sz="3000" b="1" dirty="0" smtClean="0">
                <a:latin typeface="Times New Roman" panose="02020603050405020304" pitchFamily="18" charset="0"/>
                <a:cs typeface="Times New Roman" panose="02020603050405020304" pitchFamily="18" charset="0"/>
              </a:rPr>
              <a:t>              A．picking up                 B．cutting down    </a:t>
            </a:r>
          </a:p>
          <a:p>
            <a:pPr algn="just" fontAlgn="auto">
              <a:lnSpc>
                <a:spcPct val="150000"/>
              </a:lnSpc>
            </a:pPr>
            <a:r>
              <a:rPr sz="3000" b="1" dirty="0" smtClean="0">
                <a:latin typeface="Times New Roman" panose="02020603050405020304" pitchFamily="18" charset="0"/>
                <a:cs typeface="Times New Roman" panose="02020603050405020304" pitchFamily="18" charset="0"/>
              </a:rPr>
              <a:t>             C．throwing away           D．putting out </a:t>
            </a:r>
          </a:p>
          <a:p>
            <a:pPr algn="just" fontAlgn="auto">
              <a:lnSpc>
                <a:spcPct val="150000"/>
              </a:lnSpc>
            </a:pPr>
            <a:r>
              <a:rPr sz="3000" b="1" dirty="0" smtClean="0">
                <a:latin typeface="Times New Roman" panose="02020603050405020304" pitchFamily="18" charset="0"/>
                <a:cs typeface="Times New Roman" panose="02020603050405020304" pitchFamily="18" charset="0"/>
              </a:rPr>
              <a:t>(　　)5.President Xi Jinping calls on Chinese people to ________    </a:t>
            </a:r>
          </a:p>
          <a:p>
            <a:pPr algn="just" fontAlgn="auto">
              <a:lnSpc>
                <a:spcPct val="150000"/>
              </a:lnSpc>
            </a:pPr>
            <a:r>
              <a:rPr sz="3000" b="1" dirty="0" smtClean="0">
                <a:latin typeface="Times New Roman" panose="02020603050405020304" pitchFamily="18" charset="0"/>
                <a:cs typeface="Times New Roman" panose="02020603050405020304" pitchFamily="18" charset="0"/>
              </a:rPr>
              <a:t>             all the food for each meal.</a:t>
            </a:r>
          </a:p>
          <a:p>
            <a:pPr algn="just" fontAlgn="auto">
              <a:lnSpc>
                <a:spcPct val="150000"/>
              </a:lnSpc>
            </a:pPr>
            <a:r>
              <a:rPr sz="3000" b="1" dirty="0" smtClean="0">
                <a:latin typeface="Times New Roman" panose="02020603050405020304" pitchFamily="18" charset="0"/>
                <a:cs typeface="Times New Roman" panose="02020603050405020304" pitchFamily="18" charset="0"/>
              </a:rPr>
              <a:t>             A．eat up         B．use up        C．pick up           D．cut up</a:t>
            </a:r>
          </a:p>
        </p:txBody>
      </p:sp>
      <p:sp>
        <p:nvSpPr>
          <p:cNvPr id="3" name="矩形 2"/>
          <p:cNvSpPr/>
          <p:nvPr/>
        </p:nvSpPr>
        <p:spPr>
          <a:xfrm>
            <a:off x="876130" y="1146901"/>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4" name="矩形 3"/>
          <p:cNvSpPr/>
          <p:nvPr/>
        </p:nvSpPr>
        <p:spPr>
          <a:xfrm>
            <a:off x="876130" y="3897086"/>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1199</Words>
  <Application>Microsoft Office PowerPoint</Application>
  <PresentationFormat>宽屏</PresentationFormat>
  <Paragraphs>179</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2023-01-16T22:24:28Z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DD8160F1B656438B9157529F748B7A76</vt:lpwstr>
  </property>
  <property fmtid="{A09F084E-AD41-489F-8076-AA5BE3082BCA}" pid="100">
    <vt:ui4>5</vt:ui4>
  </property>
  <property fmtid="{64440492-4C8B-11D1-8B70-080036B11A03}" pid="11">
    <vt:lpwstr>www.2ppt.com-爱PPT提供资源下载</vt:lpwstr>
  </property>
</Properties>
</file>