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289" r:id="rId15"/>
    <p:sldId id="27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8B9D-C3EF-4F87-954D-825FFBFDF1D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254CC-6D17-4AB3-A887-1E6F5D60F33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502"/>
            <a:ext cx="2699792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386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0" baseline="0" dirty="0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圆柱和圆锥  圆锥的认识</a:t>
            </a:r>
            <a:endParaRPr lang="zh-CN" altLang="en-US" sz="1200" b="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slide" Target="slide1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8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5.e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1.xml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46675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0691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青岛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版六年制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六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630063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259632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331640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8" name="圆角矩形 17">
            <a:hlinkClick r:id="rId4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>
            <a:hlinkClick r:id="rId5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6" action="ppaction://hlinksldjump"/>
          </p:cNvPr>
          <p:cNvSpPr/>
          <p:nvPr/>
        </p:nvSpPr>
        <p:spPr>
          <a:xfrm>
            <a:off x="6402366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单圆角矩形 25"/>
          <p:cNvSpPr/>
          <p:nvPr/>
        </p:nvSpPr>
        <p:spPr>
          <a:xfrm>
            <a:off x="3779912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>
            <a:hlinkClick r:id="rId7" action="ppaction://hlinksldjump"/>
          </p:cNvPr>
          <p:cNvSpPr/>
          <p:nvPr/>
        </p:nvSpPr>
        <p:spPr>
          <a:xfrm>
            <a:off x="3840477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28" name="矩形 27"/>
          <p:cNvSpPr/>
          <p:nvPr/>
        </p:nvSpPr>
        <p:spPr>
          <a:xfrm>
            <a:off x="3959303" y="2297971"/>
            <a:ext cx="1436933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553068" y="1131590"/>
            <a:ext cx="7547739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冰淇淋盒有多</a:t>
            </a:r>
            <a:r>
              <a:rPr lang="zh-CN" altLang="en-US" sz="40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en-US" altLang="zh-CN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圆柱和圆锥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54205" y="1111869"/>
            <a:ext cx="654847" cy="648072"/>
            <a:chOff x="1306635" y="1440417"/>
            <a:chExt cx="654847" cy="64807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32" name="文本框 10"/>
            <p:cNvSpPr txBox="1"/>
            <p:nvPr/>
          </p:nvSpPr>
          <p:spPr>
            <a:xfrm>
              <a:off x="1326372" y="1457547"/>
              <a:ext cx="63511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500" b="1" dirty="0">
                  <a:solidFill>
                    <a:srgbClr val="0050AA"/>
                  </a:solidFill>
                  <a:latin typeface="+mj-ea"/>
                  <a:ea typeface="+mj-ea"/>
                </a:rPr>
                <a:t>二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3142453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640" y="771550"/>
            <a:ext cx="292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外形是圆锥的物体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860039" y="1541934"/>
            <a:ext cx="2376264" cy="23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5076056" y="1541934"/>
            <a:ext cx="2376264" cy="2353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组合 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9533" y="1786624"/>
            <a:ext cx="3206146" cy="189635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9552" y="1115839"/>
            <a:ext cx="8611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把一个直角三角形的纸，围绕一条直角边旋转，</a:t>
            </a:r>
          </a:p>
        </p:txBody>
      </p:sp>
      <p:sp>
        <p:nvSpPr>
          <p:cNvPr id="12" name="等腰三角形 9"/>
          <p:cNvSpPr/>
          <p:nvPr/>
        </p:nvSpPr>
        <p:spPr>
          <a:xfrm>
            <a:off x="2375865" y="2049403"/>
            <a:ext cx="733492" cy="1370792"/>
          </a:xfrm>
          <a:custGeom>
            <a:avLst/>
            <a:gdLst>
              <a:gd name="connsiteX0" fmla="*/ 0 w 749496"/>
              <a:gd name="connsiteY0" fmla="*/ 1368152 h 1368152"/>
              <a:gd name="connsiteX1" fmla="*/ 374748 w 749496"/>
              <a:gd name="connsiteY1" fmla="*/ 0 h 1368152"/>
              <a:gd name="connsiteX2" fmla="*/ 749496 w 749496"/>
              <a:gd name="connsiteY2" fmla="*/ 1368152 h 1368152"/>
              <a:gd name="connsiteX3" fmla="*/ 0 w 749496"/>
              <a:gd name="connsiteY3" fmla="*/ 1368152 h 1368152"/>
              <a:gd name="connsiteX0-1" fmla="*/ 0 w 395166"/>
              <a:gd name="connsiteY0-2" fmla="*/ 1368152 h 1436732"/>
              <a:gd name="connsiteX1-3" fmla="*/ 374748 w 395166"/>
              <a:gd name="connsiteY1-4" fmla="*/ 0 h 1436732"/>
              <a:gd name="connsiteX2-5" fmla="*/ 395166 w 395166"/>
              <a:gd name="connsiteY2-6" fmla="*/ 1436732 h 1436732"/>
              <a:gd name="connsiteX3-7" fmla="*/ 0 w 395166"/>
              <a:gd name="connsiteY3-8" fmla="*/ 1368152 h 1436732"/>
              <a:gd name="connsiteX0-9" fmla="*/ 0 w 589476"/>
              <a:gd name="connsiteY0-10" fmla="*/ 1425302 h 1436732"/>
              <a:gd name="connsiteX1-11" fmla="*/ 569058 w 589476"/>
              <a:gd name="connsiteY1-12" fmla="*/ 0 h 1436732"/>
              <a:gd name="connsiteX2-13" fmla="*/ 589476 w 589476"/>
              <a:gd name="connsiteY2-14" fmla="*/ 1436732 h 1436732"/>
              <a:gd name="connsiteX3-15" fmla="*/ 0 w 589476"/>
              <a:gd name="connsiteY3-16" fmla="*/ 1425302 h 14367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89476" h="1436732">
                <a:moveTo>
                  <a:pt x="0" y="1425302"/>
                </a:moveTo>
                <a:lnTo>
                  <a:pt x="569058" y="0"/>
                </a:lnTo>
                <a:lnTo>
                  <a:pt x="589476" y="1436732"/>
                </a:lnTo>
                <a:lnTo>
                  <a:pt x="0" y="1425302"/>
                </a:lnTo>
                <a:close/>
              </a:path>
            </a:pathLst>
          </a:cu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42606" y="1115838"/>
            <a:ext cx="241740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形成一个圆锥。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3891" y="3420195"/>
            <a:ext cx="733492" cy="375691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288" y="122355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48888" y="1100351"/>
            <a:ext cx="7535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1.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下列物体中，哪些是圆柱形的？哪些是圆锥形的？</a:t>
            </a: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695" y="1828800"/>
            <a:ext cx="629840" cy="86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459" y="1882379"/>
            <a:ext cx="60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7432" y="1882378"/>
            <a:ext cx="563165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056" y="1935956"/>
            <a:ext cx="919163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882378"/>
            <a:ext cx="756047" cy="68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34332" y="3286125"/>
            <a:ext cx="1025128" cy="6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9732" y="3340894"/>
            <a:ext cx="809625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17976" y="3232548"/>
            <a:ext cx="863203" cy="8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43103" y="3271838"/>
            <a:ext cx="1026319" cy="60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248645" y="2692004"/>
            <a:ext cx="64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圆柱</a:t>
            </a: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3966716" y="2692004"/>
            <a:ext cx="648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圆柱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5920532" y="2692004"/>
            <a:ext cx="64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圆柱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750272" y="4077891"/>
            <a:ext cx="6488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圆柱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103513" y="2692004"/>
            <a:ext cx="64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圆锥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248645" y="4042172"/>
            <a:ext cx="64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圆锥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625132" y="4077891"/>
            <a:ext cx="648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>
                <a:solidFill>
                  <a:srgbClr val="DE0000"/>
                </a:solidFill>
                <a:latin typeface="Arial" panose="020B0604020202020204" pitchFamily="34" charset="0"/>
                <a:ea typeface="楷体_GB2312" panose="02010609030101010101" pitchFamily="49" charset="-122"/>
              </a:rPr>
              <a:t>圆锥</a:t>
            </a: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4950172" y="2746773"/>
            <a:ext cx="431006" cy="2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sp>
        <p:nvSpPr>
          <p:cNvPr id="28" name="Rectangle 33"/>
          <p:cNvSpPr>
            <a:spLocks noChangeArrowheads="1"/>
          </p:cNvSpPr>
          <p:nvPr/>
        </p:nvSpPr>
        <p:spPr bwMode="auto">
          <a:xfrm>
            <a:off x="3600004" y="4150519"/>
            <a:ext cx="431006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350">
              <a:latin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32" name="图片 31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3" name="文本框 26">
              <a:hlinkClick r:id="rId1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835579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00582" y="699542"/>
            <a:ext cx="5454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2.</a:t>
            </a:r>
            <a:r>
              <a:rPr lang="zh-CN" altLang="en-US" sz="24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连一连。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3560108" y="2292635"/>
            <a:ext cx="1026319" cy="1133475"/>
          </a:xfrm>
          <a:prstGeom prst="line">
            <a:avLst/>
          </a:prstGeom>
          <a:noFill/>
          <a:ln w="3810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3451761" y="2292635"/>
            <a:ext cx="2537222" cy="917972"/>
          </a:xfrm>
          <a:prstGeom prst="line">
            <a:avLst/>
          </a:prstGeom>
          <a:noFill/>
          <a:ln w="3810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801929" y="2292635"/>
            <a:ext cx="919163" cy="971550"/>
          </a:xfrm>
          <a:prstGeom prst="line">
            <a:avLst/>
          </a:prstGeom>
          <a:noFill/>
          <a:ln w="38100">
            <a:solidFill>
              <a:srgbClr val="DE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0459" y="1117489"/>
            <a:ext cx="4374356" cy="15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7861" y="3172507"/>
            <a:ext cx="3726656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59632" y="1886665"/>
            <a:ext cx="2406253" cy="2413277"/>
            <a:chOff x="1569581" y="1913574"/>
            <a:chExt cx="2406253" cy="2413277"/>
          </a:xfrm>
        </p:grpSpPr>
        <p:grpSp>
          <p:nvGrpSpPr>
            <p:cNvPr id="11" name="Group 56"/>
            <p:cNvGrpSpPr/>
            <p:nvPr/>
          </p:nvGrpSpPr>
          <p:grpSpPr bwMode="auto">
            <a:xfrm>
              <a:off x="1569581" y="1913574"/>
              <a:ext cx="2116931" cy="2364581"/>
              <a:chOff x="1194" y="1645"/>
              <a:chExt cx="1778" cy="1986"/>
            </a:xfrm>
          </p:grpSpPr>
          <p:grpSp>
            <p:nvGrpSpPr>
              <p:cNvPr id="35" name="Group 55"/>
              <p:cNvGrpSpPr/>
              <p:nvPr/>
            </p:nvGrpSpPr>
            <p:grpSpPr bwMode="auto">
              <a:xfrm>
                <a:off x="1202" y="1645"/>
                <a:ext cx="1572" cy="1890"/>
                <a:chOff x="1202" y="1645"/>
                <a:chExt cx="1572" cy="1890"/>
              </a:xfrm>
            </p:grpSpPr>
            <p:grpSp>
              <p:nvGrpSpPr>
                <p:cNvPr id="37" name="Group 48"/>
                <p:cNvGrpSpPr/>
                <p:nvPr/>
              </p:nvGrpSpPr>
              <p:grpSpPr bwMode="auto">
                <a:xfrm>
                  <a:off x="1202" y="1645"/>
                  <a:ext cx="1572" cy="1695"/>
                  <a:chOff x="2088" y="1344"/>
                  <a:chExt cx="1572" cy="1695"/>
                </a:xfrm>
              </p:grpSpPr>
              <p:sp>
                <p:nvSpPr>
                  <p:cNvPr id="39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88" y="1344"/>
                    <a:ext cx="792" cy="16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  <p:sp>
                <p:nvSpPr>
                  <p:cNvPr id="4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1362"/>
                    <a:ext cx="785" cy="167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1350"/>
                  </a:p>
                </p:txBody>
              </p:sp>
            </p:grpSp>
            <p:sp>
              <p:nvSpPr>
                <p:cNvPr id="38" name="Oval 9"/>
                <p:cNvSpPr>
                  <a:spLocks noChangeArrowheads="1"/>
                </p:cNvSpPr>
                <p:nvPr/>
              </p:nvSpPr>
              <p:spPr bwMode="auto">
                <a:xfrm>
                  <a:off x="1215" y="3133"/>
                  <a:ext cx="1542" cy="402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333300"/>
                  </a:solidFill>
                  <a:prstDash val="dash"/>
                  <a:rou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zh-CN" altLang="en-US" sz="2200" b="1">
                    <a:latin typeface="Times New Roman" panose="02020603050405020304" pitchFamily="18" charset="0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36" name="Picture 53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1194" y="3313"/>
                <a:ext cx="1778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595775" y="3686413"/>
              <a:ext cx="1835944" cy="463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333300"/>
              </a:solidFill>
              <a:prstDash val="sysDot"/>
              <a:rou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093456" y="3895964"/>
              <a:ext cx="81081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底面</a:t>
              </a:r>
            </a:p>
          </p:txBody>
        </p:sp>
        <p:grpSp>
          <p:nvGrpSpPr>
            <p:cNvPr id="16" name="Group 64"/>
            <p:cNvGrpSpPr/>
            <p:nvPr/>
          </p:nvGrpSpPr>
          <p:grpSpPr bwMode="auto">
            <a:xfrm>
              <a:off x="2507794" y="1923098"/>
              <a:ext cx="1468040" cy="2022872"/>
              <a:chOff x="4550" y="1042"/>
              <a:chExt cx="1233" cy="1699"/>
            </a:xfrm>
          </p:grpSpPr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>
                <a:off x="5342" y="2728"/>
                <a:ext cx="31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4550" y="1042"/>
                <a:ext cx="113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5561" y="2152"/>
                <a:ext cx="0" cy="5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 flipV="1">
                <a:off x="5561" y="1045"/>
                <a:ext cx="0" cy="6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34" name="Text Box 31"/>
              <p:cNvSpPr txBox="1">
                <a:spLocks noChangeArrowheads="1"/>
              </p:cNvSpPr>
              <p:nvPr/>
            </p:nvSpPr>
            <p:spPr bwMode="auto">
              <a:xfrm>
                <a:off x="5329" y="1759"/>
                <a:ext cx="45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22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高</a:t>
                </a:r>
              </a:p>
            </p:txBody>
          </p:sp>
        </p:grpSp>
        <p:grpSp>
          <p:nvGrpSpPr>
            <p:cNvPr id="17" name="Group 73"/>
            <p:cNvGrpSpPr/>
            <p:nvPr/>
          </p:nvGrpSpPr>
          <p:grpSpPr bwMode="auto">
            <a:xfrm>
              <a:off x="2307769" y="1917145"/>
              <a:ext cx="431006" cy="2194321"/>
              <a:chOff x="1117" y="1210"/>
              <a:chExt cx="362" cy="1843"/>
            </a:xfrm>
          </p:grpSpPr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1289" y="1210"/>
                <a:ext cx="6" cy="16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1117" y="2691"/>
                <a:ext cx="36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2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</a:p>
            </p:txBody>
          </p:sp>
        </p:grpSp>
        <p:sp>
          <p:nvSpPr>
            <p:cNvPr id="24" name="Text Box 46"/>
            <p:cNvSpPr txBox="1">
              <a:spLocks noChangeArrowheads="1"/>
            </p:cNvSpPr>
            <p:nvPr/>
          </p:nvSpPr>
          <p:spPr bwMode="auto">
            <a:xfrm>
              <a:off x="2379205" y="3680460"/>
              <a:ext cx="43219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2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endPara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grpSp>
          <p:nvGrpSpPr>
            <p:cNvPr id="25" name="Group 76"/>
            <p:cNvGrpSpPr/>
            <p:nvPr/>
          </p:nvGrpSpPr>
          <p:grpSpPr bwMode="auto">
            <a:xfrm>
              <a:off x="1598156" y="3270890"/>
              <a:ext cx="1835944" cy="769146"/>
              <a:chOff x="521" y="2347"/>
              <a:chExt cx="1542" cy="646"/>
            </a:xfrm>
          </p:grpSpPr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521" y="2893"/>
                <a:ext cx="15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350"/>
              </a:p>
            </p:txBody>
          </p:sp>
          <p:sp>
            <p:nvSpPr>
              <p:cNvPr id="27" name="Text Box 60"/>
              <p:cNvSpPr txBox="1">
                <a:spLocks noChangeArrowheads="1"/>
              </p:cNvSpPr>
              <p:nvPr/>
            </p:nvSpPr>
            <p:spPr bwMode="auto">
              <a:xfrm>
                <a:off x="1110" y="2347"/>
                <a:ext cx="363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ysDot"/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zh-CN" altLang="en-US" sz="22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　</a:t>
                </a:r>
                <a:r>
                  <a:rPr lang="en-US" altLang="zh-CN" sz="2200" b="1">
                    <a:solidFill>
                      <a:srgbClr val="DE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</a:rPr>
                  <a:t>.</a:t>
                </a:r>
                <a:r>
                  <a:rPr lang="zh-CN" altLang="en-US" sz="2200" b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　</a:t>
                </a:r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>
            <a:off x="3778354" y="1908096"/>
            <a:ext cx="3979693" cy="443935"/>
            <a:chOff x="4546997" y="1685875"/>
            <a:chExt cx="3979693" cy="443935"/>
          </a:xfrm>
        </p:grpSpPr>
        <p:sp>
          <p:nvSpPr>
            <p:cNvPr id="42" name="Rectangle 39"/>
            <p:cNvSpPr>
              <a:spLocks noChangeArrowheads="1"/>
            </p:cNvSpPr>
            <p:nvPr/>
          </p:nvSpPr>
          <p:spPr bwMode="black">
            <a:xfrm>
              <a:off x="4546997" y="1727264"/>
              <a:ext cx="3213100" cy="4025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b="1" dirty="0">
                <a:solidFill>
                  <a:srgbClr val="FEFFFF"/>
                </a:solidFill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4711615" y="1685875"/>
              <a:ext cx="38150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圆锥的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底面</a:t>
              </a: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是一个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圆面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;</a:t>
              </a:r>
              <a:endPara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778354" y="2602508"/>
            <a:ext cx="3567474" cy="482806"/>
            <a:chOff x="4583395" y="2812361"/>
            <a:chExt cx="3567474" cy="482806"/>
          </a:xfrm>
        </p:grpSpPr>
        <p:sp>
          <p:nvSpPr>
            <p:cNvPr id="45" name="Rectangle 38"/>
            <p:cNvSpPr>
              <a:spLocks noChangeArrowheads="1"/>
            </p:cNvSpPr>
            <p:nvPr/>
          </p:nvSpPr>
          <p:spPr bwMode="black">
            <a:xfrm>
              <a:off x="4583395" y="2892620"/>
              <a:ext cx="3213100" cy="40254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endParaRPr lang="en-US" altLang="zh-CN" b="1" dirty="0">
                <a:solidFill>
                  <a:srgbClr val="FEFFFF"/>
                </a:solidFill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Rectangle 81"/>
            <p:cNvSpPr>
              <a:spLocks noChangeArrowheads="1"/>
            </p:cNvSpPr>
            <p:nvPr/>
          </p:nvSpPr>
          <p:spPr bwMode="auto">
            <a:xfrm>
              <a:off x="4721869" y="2812361"/>
              <a:ext cx="3429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圆锥的侧面是一个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曲面</a:t>
              </a:r>
              <a:r>
                <a:rPr lang="en-US" altLang="zh-CN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;</a:t>
              </a:r>
              <a:endPara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778354" y="3335791"/>
            <a:ext cx="3509655" cy="769441"/>
            <a:chOff x="4486776" y="3846785"/>
            <a:chExt cx="3509655" cy="769441"/>
          </a:xfrm>
        </p:grpSpPr>
        <p:grpSp>
          <p:nvGrpSpPr>
            <p:cNvPr id="48" name="组合 47"/>
            <p:cNvGrpSpPr/>
            <p:nvPr/>
          </p:nvGrpSpPr>
          <p:grpSpPr>
            <a:xfrm>
              <a:off x="4486776" y="3859832"/>
              <a:ext cx="3281363" cy="478457"/>
              <a:chOff x="4480659" y="3978018"/>
              <a:chExt cx="3281363" cy="631825"/>
            </a:xfrm>
          </p:grpSpPr>
          <p:pic>
            <p:nvPicPr>
              <p:cNvPr id="50" name="Picture 7" descr="Picture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480659" y="3978018"/>
                <a:ext cx="742950" cy="631825"/>
              </a:xfrm>
              <a:prstGeom prst="rect">
                <a:avLst/>
              </a:prstGeom>
              <a:noFill/>
            </p:spPr>
          </p:pic>
          <p:sp>
            <p:nvSpPr>
              <p:cNvPr id="51" name="Rectangle 40"/>
              <p:cNvSpPr>
                <a:spLocks noChangeArrowheads="1"/>
              </p:cNvSpPr>
              <p:nvPr/>
            </p:nvSpPr>
            <p:spPr bwMode="black">
              <a:xfrm>
                <a:off x="4548922" y="4039931"/>
                <a:ext cx="3213100" cy="5315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en-US" altLang="zh-CN" b="1" dirty="0">
                  <a:solidFill>
                    <a:srgbClr val="FEFFFF"/>
                  </a:solidFill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" name="Rectangle 83"/>
            <p:cNvSpPr>
              <a:spLocks noChangeArrowheads="1"/>
            </p:cNvSpPr>
            <p:nvPr/>
          </p:nvSpPr>
          <p:spPr bwMode="auto">
            <a:xfrm>
              <a:off x="4634325" y="3846785"/>
              <a:ext cx="33621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顶点到底面圆心的距离是圆锥的高，它有</a:t>
              </a:r>
              <a:r>
                <a:rPr lang="zh-CN" alt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一条高</a:t>
              </a: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53" name="图片 5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987824" y="1563638"/>
            <a:ext cx="338437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页第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</a:t>
            </a:r>
            <a:endParaRPr lang="en-US" altLang="zh-CN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3" name="图片 1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986" y="2765327"/>
            <a:ext cx="1495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1209457" y="1203598"/>
            <a:ext cx="3351645" cy="1358034"/>
            <a:chOff x="539552" y="1453529"/>
            <a:chExt cx="3351645" cy="13580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1006392" y="1610598"/>
              <a:ext cx="2753591" cy="10895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下边的物体是什么形状的？它们有哪些特征？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36469" y="1858409"/>
            <a:ext cx="5411995" cy="1922191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9" name="图片 1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6873" y="1804231"/>
            <a:ext cx="1845203" cy="2000521"/>
          </a:xfrm>
          <a:prstGeom prst="rect">
            <a:avLst/>
          </a:prstGeom>
        </p:spPr>
      </p:pic>
      <p:sp>
        <p:nvSpPr>
          <p:cNvPr id="15" name="Text Box 36"/>
          <p:cNvSpPr txBox="1">
            <a:spLocks noChangeArrowheads="1"/>
          </p:cNvSpPr>
          <p:nvPr/>
        </p:nvSpPr>
        <p:spPr bwMode="auto">
          <a:xfrm>
            <a:off x="4935114" y="3868172"/>
            <a:ext cx="28650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这些物体是圆锥形的。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286395" y="1771199"/>
            <a:ext cx="1296144" cy="2099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221"/>
          <a:stretch>
            <a:fillRect/>
          </a:stretch>
        </p:blipFill>
        <p:spPr>
          <a:xfrm>
            <a:off x="7094242" y="1662481"/>
            <a:ext cx="1152128" cy="20990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142378" y="1804231"/>
            <a:ext cx="1440161" cy="19221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00229" y="1740852"/>
            <a:ext cx="1517878" cy="192219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158603" y="1804231"/>
            <a:ext cx="1301829" cy="1922191"/>
          </a:xfrm>
          <a:prstGeom prst="rect">
            <a:avLst/>
          </a:prstGeom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111" y="2765327"/>
            <a:ext cx="14954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844582" y="1203598"/>
            <a:ext cx="3351645" cy="1358034"/>
            <a:chOff x="539552" y="1453529"/>
            <a:chExt cx="3351645" cy="135803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8" name="云形标注 5"/>
            <p:cNvSpPr>
              <a:spLocks noChangeArrowheads="1"/>
            </p:cNvSpPr>
            <p:nvPr/>
          </p:nvSpPr>
          <p:spPr bwMode="auto">
            <a:xfrm>
              <a:off x="539552" y="1453529"/>
              <a:ext cx="3351645" cy="1358034"/>
            </a:xfrm>
            <a:prstGeom prst="cloudCallout">
              <a:avLst>
                <a:gd name="adj1" fmla="val -18241"/>
                <a:gd name="adj2" fmla="val 81545"/>
              </a:avLst>
            </a:prstGeom>
            <a:grpFill/>
            <a:ln w="19050" algn="ctr">
              <a:solidFill>
                <a:srgbClr val="8BB408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>
              <a:off x="1006392" y="1610598"/>
              <a:ext cx="2753591" cy="108952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下边的物体是什么形状的？它们有哪些特征？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92083" y="531235"/>
            <a:ext cx="366860" cy="456339"/>
          </a:xfrm>
          <a:prstGeom prst="rect">
            <a:avLst/>
          </a:prstGeom>
        </p:spPr>
      </p:pic>
      <p:sp>
        <p:nvSpPr>
          <p:cNvPr id="2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0" name="文本框 26">
              <a:hlinkClick r:id="rId11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6"/>
          <p:cNvGrpSpPr/>
          <p:nvPr/>
        </p:nvGrpSpPr>
        <p:grpSpPr bwMode="auto">
          <a:xfrm>
            <a:off x="1510057" y="1338941"/>
            <a:ext cx="2116931" cy="2364581"/>
            <a:chOff x="1194" y="1645"/>
            <a:chExt cx="1778" cy="1986"/>
          </a:xfrm>
        </p:grpSpPr>
        <p:grpSp>
          <p:nvGrpSpPr>
            <p:cNvPr id="8" name="Group 55"/>
            <p:cNvGrpSpPr/>
            <p:nvPr/>
          </p:nvGrpSpPr>
          <p:grpSpPr bwMode="auto">
            <a:xfrm>
              <a:off x="1202" y="1645"/>
              <a:ext cx="1572" cy="1890"/>
              <a:chOff x="1202" y="1645"/>
              <a:chExt cx="1572" cy="1890"/>
            </a:xfrm>
          </p:grpSpPr>
          <p:grpSp>
            <p:nvGrpSpPr>
              <p:cNvPr id="10" name="Group 48"/>
              <p:cNvGrpSpPr/>
              <p:nvPr/>
            </p:nvGrpSpPr>
            <p:grpSpPr bwMode="auto">
              <a:xfrm>
                <a:off x="1202" y="1645"/>
                <a:ext cx="1572" cy="1695"/>
                <a:chOff x="2088" y="1344"/>
                <a:chExt cx="1572" cy="1695"/>
              </a:xfrm>
            </p:grpSpPr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2088" y="1344"/>
                  <a:ext cx="792" cy="1689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  <p:sp>
              <p:nvSpPr>
                <p:cNvPr id="13" name="Line 8"/>
                <p:cNvSpPr>
                  <a:spLocks noChangeShapeType="1"/>
                </p:cNvSpPr>
                <p:nvPr/>
              </p:nvSpPr>
              <p:spPr bwMode="auto">
                <a:xfrm>
                  <a:off x="2875" y="1362"/>
                  <a:ext cx="785" cy="1677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1350"/>
                </a:p>
              </p:txBody>
            </p:sp>
          </p:grp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1215" y="3133"/>
                <a:ext cx="1542" cy="402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333300"/>
                </a:solidFill>
                <a:prstDash val="dash"/>
                <a:rou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zh-CN" altLang="en-US" sz="2200" b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9" name="Picture 5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94" y="3313"/>
              <a:ext cx="177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536251" y="3111780"/>
            <a:ext cx="1835944" cy="46315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333300"/>
            </a:solidFill>
            <a:prstDash val="sysDot"/>
            <a:rou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033932" y="3321331"/>
            <a:ext cx="81081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200" b="1">
                <a:latin typeface="Times New Roman" panose="02020603050405020304" pitchFamily="18" charset="0"/>
                <a:ea typeface="楷体" panose="02010609060101010101" pitchFamily="49" charset="-122"/>
              </a:rPr>
              <a:t>底面</a:t>
            </a:r>
          </a:p>
        </p:txBody>
      </p:sp>
      <p:grpSp>
        <p:nvGrpSpPr>
          <p:cNvPr id="16" name="Group 64"/>
          <p:cNvGrpSpPr/>
          <p:nvPr/>
        </p:nvGrpSpPr>
        <p:grpSpPr bwMode="auto">
          <a:xfrm>
            <a:off x="2448270" y="1348465"/>
            <a:ext cx="1468040" cy="2022872"/>
            <a:chOff x="4550" y="1042"/>
            <a:chExt cx="1233" cy="1699"/>
          </a:xfrm>
        </p:grpSpPr>
        <p:sp>
          <p:nvSpPr>
            <p:cNvPr id="17" name="Line 25"/>
            <p:cNvSpPr>
              <a:spLocks noChangeShapeType="1"/>
            </p:cNvSpPr>
            <p:nvPr/>
          </p:nvSpPr>
          <p:spPr bwMode="auto">
            <a:xfrm>
              <a:off x="5342" y="2728"/>
              <a:ext cx="31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4550" y="1042"/>
              <a:ext cx="113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5561" y="2152"/>
              <a:ext cx="0" cy="5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1" name="Line 30"/>
            <p:cNvSpPr>
              <a:spLocks noChangeShapeType="1"/>
            </p:cNvSpPr>
            <p:nvPr/>
          </p:nvSpPr>
          <p:spPr bwMode="auto">
            <a:xfrm flipV="1">
              <a:off x="5561" y="1045"/>
              <a:ext cx="0" cy="6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5329" y="1759"/>
              <a:ext cx="45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高</a:t>
              </a:r>
            </a:p>
          </p:txBody>
        </p:sp>
      </p:grpSp>
      <p:grpSp>
        <p:nvGrpSpPr>
          <p:cNvPr id="23" name="Group 73"/>
          <p:cNvGrpSpPr/>
          <p:nvPr/>
        </p:nvGrpSpPr>
        <p:grpSpPr bwMode="auto">
          <a:xfrm>
            <a:off x="2248245" y="1342512"/>
            <a:ext cx="431006" cy="2194321"/>
            <a:chOff x="1117" y="1210"/>
            <a:chExt cx="362" cy="1843"/>
          </a:xfrm>
        </p:grpSpPr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289" y="1210"/>
              <a:ext cx="6" cy="16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1117" y="2691"/>
              <a:ext cx="362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200" b="1">
                  <a:latin typeface="Times New Roman" panose="02020603050405020304" pitchFamily="18" charset="0"/>
                  <a:ea typeface="楷体" panose="02010609060101010101" pitchFamily="49" charset="-122"/>
                </a:rPr>
                <a:t>.</a:t>
              </a:r>
            </a:p>
          </p:txBody>
        </p:sp>
      </p:grp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2410088" y="3016054"/>
            <a:ext cx="4321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200" b="1" i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7" name="Group 76"/>
          <p:cNvGrpSpPr/>
          <p:nvPr/>
        </p:nvGrpSpPr>
        <p:grpSpPr bwMode="auto">
          <a:xfrm>
            <a:off x="1538632" y="2720069"/>
            <a:ext cx="1835944" cy="769146"/>
            <a:chOff x="521" y="2367"/>
            <a:chExt cx="1542" cy="646"/>
          </a:xfrm>
        </p:grpSpPr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521" y="2893"/>
              <a:ext cx="15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350" dirty="0"/>
            </a:p>
          </p:txBody>
        </p:sp>
        <p:sp>
          <p:nvSpPr>
            <p:cNvPr id="29" name="Text Box 60"/>
            <p:cNvSpPr txBox="1">
              <a:spLocks noChangeArrowheads="1"/>
            </p:cNvSpPr>
            <p:nvPr/>
          </p:nvSpPr>
          <p:spPr bwMode="auto">
            <a:xfrm>
              <a:off x="1101" y="2367"/>
              <a:ext cx="363" cy="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　</a:t>
              </a:r>
              <a:r>
                <a:rPr lang="en-US" altLang="zh-CN" sz="2200" b="1" dirty="0">
                  <a:solidFill>
                    <a:srgbClr val="DE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.</a:t>
              </a:r>
              <a:r>
                <a:rPr lang="zh-CN" altLang="en-US" sz="2200" b="1" dirty="0">
                  <a:latin typeface="Times New Roman" panose="02020603050405020304" pitchFamily="18" charset="0"/>
                  <a:ea typeface="楷体" panose="02010609060101010101" pitchFamily="49" charset="-122"/>
                </a:rPr>
                <a:t>　</a:t>
              </a:r>
            </a:p>
          </p:txBody>
        </p:sp>
      </p:grpSp>
      <p:sp>
        <p:nvSpPr>
          <p:cNvPr id="30" name="Rectangle 78"/>
          <p:cNvSpPr>
            <a:spLocks noChangeArrowheads="1"/>
          </p:cNvSpPr>
          <p:nvPr/>
        </p:nvSpPr>
        <p:spPr bwMode="auto">
          <a:xfrm>
            <a:off x="1045454" y="3767036"/>
            <a:ext cx="359858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圆锥的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底面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是一个</a:t>
            </a:r>
            <a:r>
              <a:rPr lang="zh-CN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圆面</a:t>
            </a:r>
            <a:r>
              <a:rPr lang="zh-CN" altLang="en-US" sz="2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</a:p>
        </p:txBody>
      </p:sp>
      <p:sp>
        <p:nvSpPr>
          <p:cNvPr id="31" name="Rectangle 81"/>
          <p:cNvSpPr>
            <a:spLocks noChangeArrowheads="1"/>
          </p:cNvSpPr>
          <p:nvPr/>
        </p:nvSpPr>
        <p:spPr bwMode="auto">
          <a:xfrm>
            <a:off x="4176462" y="127978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圆锥的侧面是一个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曲面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2" name="Rectangle 83"/>
          <p:cNvSpPr>
            <a:spLocks noChangeArrowheads="1"/>
          </p:cNvSpPr>
          <p:nvPr/>
        </p:nvSpPr>
        <p:spPr bwMode="auto">
          <a:xfrm>
            <a:off x="4101774" y="1820630"/>
            <a:ext cx="4502674" cy="113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从圆锥的顶点到底面圆心的距离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是圆锥的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高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，圆锥只有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一条高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3" name="Text Box 36"/>
          <p:cNvSpPr txBox="1">
            <a:spLocks noChangeArrowheads="1"/>
          </p:cNvSpPr>
          <p:nvPr/>
        </p:nvSpPr>
        <p:spPr bwMode="auto">
          <a:xfrm>
            <a:off x="1205499" y="555526"/>
            <a:ext cx="2988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圆锥有哪些特征呢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?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26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63134" y="699542"/>
            <a:ext cx="292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外形是圆锥的物体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1507150" y="1635646"/>
            <a:ext cx="1577926" cy="23854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1770" y="1761931"/>
            <a:ext cx="1086414" cy="174460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1427" y="771550"/>
            <a:ext cx="292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外形是圆锥的物体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907158" y="1535988"/>
            <a:ext cx="3556292" cy="238098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4778491" y="1535987"/>
            <a:ext cx="3537925" cy="238098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31640" y="843558"/>
            <a:ext cx="292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外形是圆锥的物体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" name="2107.EPS" descr="id:2147503080;FounderCES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331640" y="1901974"/>
            <a:ext cx="2977182" cy="149813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32040" y="1488534"/>
            <a:ext cx="2671646" cy="188716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36796" y="724228"/>
            <a:ext cx="292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外形是圆锥的物体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33840" y="1297136"/>
            <a:ext cx="3711268" cy="2282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7156" y="1297136"/>
            <a:ext cx="3711268" cy="2249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组合 9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064365" y="1441273"/>
            <a:ext cx="5099923" cy="2570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73967" y="678712"/>
            <a:ext cx="29290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外形是圆锥的物体</a:t>
            </a:r>
            <a:endParaRPr kumimoji="0" lang="zh-CN" alt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859446" y="4577295"/>
            <a:ext cx="1105042" cy="370719"/>
            <a:chOff x="7643422" y="4681236"/>
            <a:chExt cx="1105042" cy="370719"/>
          </a:xfrm>
        </p:grpSpPr>
        <p:pic>
          <p:nvPicPr>
            <p:cNvPr id="10" name="图片 9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1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Microsoft Office PowerPoint</Application>
  <PresentationFormat>全屏显示(16:9)</PresentationFormat>
  <Paragraphs>72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黑体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2023-01-16T22:24:34Z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12EC13E0BEC54718BC5D062CE7D577E0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