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57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8A42B0D-7AC2-4CEE-A5C3-742070FB83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D680F44-D89E-4222-9CEA-7F549812B8D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721052-C087-47FB-BD38-C528C4A5DAA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9A8D86-FA02-4F79-9473-8F881AE32C74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C7B566-709D-4898-898B-F0423331145E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F028B5-A445-4716-A3B0-2C8FD9A9284C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E79011-D2E7-43A0-BF7C-583A58FD6BE3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6AA9C3A-241F-4DF5-81D8-D3AA71F0AC6D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C612CE-E984-4D5E-9C34-80175B5CE337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C8BF6C2-3AB1-4EA2-B15E-006CD3362504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AD6048-8FF0-4326-A335-CE4363C2DD11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502498-58FA-4BE0-B14E-F7A686BB04D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B75D632-8584-4AE1-AE75-99554594BF24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DD0B24C-7103-4971-9CBA-5C7D53FABDB5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7E9327-9AAF-4132-804D-92E228399978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22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86C0C5-8E7F-4DAB-B7D2-C4205E8049FE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42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80BA9F-7E55-459A-994C-D9B49BE09BE7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63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56888C-9A9E-42DC-9E1A-965E7CAE04E6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9EC94E-D7B9-4800-90F6-4E6F2308F9E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8787D5-3727-4929-9075-39D9350D1BB4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D13F8B-EA7F-4035-9AAA-9AA6C0390A3F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E2FC22F-383F-485D-BC02-4ECCF4D6556D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378874-0A17-4FC9-A5E0-9C26C1C3669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A21AD0-C728-4ACC-B3C3-88EC6AC4BA65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A5A5B9-12FF-4C61-A52B-8CAE138868A9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1397862E-D2DF-46E2-95B9-B62D7787EC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BC17-7540-468E-96AB-D3DDE53424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F3B5BC17-7540-468E-96AB-D3DDE534243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F42790E0-7CAB-471A-AF9E-8751FC490C4C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223008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History and Traditions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文化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" y="2409730"/>
            <a:ext cx="1735931" cy="232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107406" y="2571750"/>
            <a:ext cx="6137036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Ⅵ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Rest Parts of the Unit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(P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42</a:t>
            </a:r>
            <a:r>
              <a:rPr lang="zh-CN" altLang="zh-CN" sz="2400" kern="100" baseline="-25000" dirty="0">
                <a:latin typeface="Times New Roman" panose="02020603050405020304"/>
                <a:cs typeface="Times New Roman" panose="02020603050405020304"/>
              </a:rPr>
              <a:t>～</a:t>
            </a:r>
            <a:r>
              <a:rPr lang="en-US" altLang="zh-CN" sz="2400" kern="100" baseline="-25000" dirty="0">
                <a:latin typeface="Times New Roman" panose="02020603050405020304"/>
                <a:cs typeface="Courier New" panose="02070309020205020404"/>
              </a:rPr>
              <a:t>48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4841" y="400497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627460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man who had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taken charge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company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charged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taking drugs.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曾经掌管这家公司的那个人被指控吸毒。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Being left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charge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shopping center has upset him for quite some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被留下来负责购物中心已经让他心烦意乱了一段时间。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charge (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向某人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收费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要价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charge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指控某人某事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看管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负责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主管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看管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负责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5278" y="2722960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087166" y="3143251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4141" y="3569494"/>
            <a:ext cx="14103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charge of...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44141" y="3971926"/>
            <a:ext cx="16155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take charge of...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367904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371475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charged me nothing ____________ using his phone.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police charged the prisoner ____________ stealing the jewels.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 is ____________ charge of that class; that is, that class is in the charge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Li.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company is in the charge of Tom while the boss is away.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Tom is ________________ the company while the boss is away.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Tom ________________ the company while the boss is away.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00413" y="1457326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969544" y="1901429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80010" y="2280048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83531" y="3509963"/>
            <a:ext cx="12371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charge of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325167" y="3942160"/>
            <a:ext cx="153215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takes charge 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2.announce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宣布；通知；声称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announcer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播音员，广播员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announcement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通告，宣告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152161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we finally reached at the service desk to ask for audio guides, we heard it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there were no audio guides left.(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当我们最后到达服务台询问音频指南时，我们听到它被宣布没有了。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announce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officially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news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reporters.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他们正式向记者发布了这条新闻。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371475" y="742950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One day with a basket of vegetables, 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announced to us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was going to cook a dish.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一天他带着一篮子的蔬菜，向我们宣布他将烹调一道菜。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announcer made an announcement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all the details should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announced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through the broadcast.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广播员宣布所有的细节都应通过广播宣布出来。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announce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announce 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向某人宣布某事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announce(to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)that... 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向某人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宣布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an announcement that...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宣布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76488" y="2872979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83457" y="3683794"/>
            <a:ext cx="6386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1"/>
          <p:cNvSpPr>
            <a:spLocks noChangeArrowheads="1"/>
          </p:cNvSpPr>
          <p:nvPr/>
        </p:nvSpPr>
        <p:spPr bwMode="auto">
          <a:xfrm>
            <a:off x="371475" y="771525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　动词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announce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后不跟双宾语，表示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向某人宣布某事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时，应该说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announce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to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sb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announce to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sb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sth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。类似用法的单词还有哪些？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</a:rPr>
              <a:t>We have launched another man-made satellite, which ____________(announce)in today’s newspaper.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宋体" panose="02010600030101010101" pitchFamily="2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</a:rPr>
              <a:t>Jobs’ ____________ (announce) wasn’t surprising, considering his long struggle with cancer.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073" y="1610917"/>
            <a:ext cx="31777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suggest, explain, report, say</a:t>
            </a: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等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38863" y="2471738"/>
            <a:ext cx="13503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announced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57288" y="3293269"/>
            <a:ext cx="148502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announcement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3.amount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数量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found ourselves very surprised by the large number of visitors and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amount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noise at the entrance of the National Gallery.(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我们发现自己被这么多游客和国家美术馆入口处大量的噪音惊呆了。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amount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large amount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damage was done to the city in a very short time, which shocked everyone on the spot.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短时间内，这个城市受到了大量的损坏，这震惊了在场的每个人。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Large amounts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money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spent on the bridge.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建造这座桥花费了大笔的钱款。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It’s estimated that the cost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amounts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10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000 dollars.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据估计成本总计为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万美元。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54819" y="844154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large amount of/ large amounts of...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意为：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，其后常常接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名词。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large amount of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＋不可数名词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作主语时，谓语动词用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数；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large amounts of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＋不可数名词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作主语时，谓语动词用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数。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amount to ____________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4678" y="130730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很多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90185" y="1307307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不可数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24638" y="1727598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单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32947" y="2128838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复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02607" y="2537223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总计为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11"/>
          <p:cNvSpPr>
            <a:spLocks noChangeArrowheads="1"/>
          </p:cNvSpPr>
          <p:nvPr/>
        </p:nvSpPr>
        <p:spPr bwMode="auto">
          <a:xfrm>
            <a:off x="413147" y="73580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归类</a:t>
            </a:r>
            <a:r>
              <a:rPr lang="en-US" altLang="zh-CN">
                <a:latin typeface="Times New Roman" panose="02020603050405020304" pitchFamily="18" charset="0"/>
              </a:rPr>
              <a:t>“</a:t>
            </a:r>
            <a:r>
              <a:rPr lang="zh-CN" altLang="zh-CN">
                <a:latin typeface="Times New Roman" panose="02020603050405020304" pitchFamily="18" charset="0"/>
              </a:rPr>
              <a:t>大量的</a:t>
            </a:r>
            <a:r>
              <a:rPr lang="en-US" altLang="zh-CN">
                <a:latin typeface="Times New Roman" panose="02020603050405020304" pitchFamily="18" charset="0"/>
              </a:rPr>
              <a:t>”</a:t>
            </a:r>
            <a:r>
              <a:rPr lang="zh-CN" altLang="zh-CN">
                <a:latin typeface="Times New Roman" panose="02020603050405020304" pitchFamily="18" charset="0"/>
              </a:rPr>
              <a:t>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只能修饰不可数名词；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只能修饰可数名词复数；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既可以修饰可数名词，也可以修饰不可数名词。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</a:rPr>
              <a:t>　单句语法填空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 large amount of money ____________ (spend) on books every month.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Large amounts of time ____________ (need) in dealing with the problem.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019" y="1175148"/>
            <a:ext cx="14529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great deal of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0094" y="1608535"/>
            <a:ext cx="176939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large number of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1772" y="2016919"/>
            <a:ext cx="35326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 lot of, plenty of, a large quantity of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351610" y="3234929"/>
            <a:ext cx="8374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spent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12281" y="3694510"/>
            <a:ext cx="11323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needed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4.approach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方法；途径；接近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接近；接洽；着手处理</a:t>
            </a:r>
            <a:r>
              <a:rPr lang="en-US" altLang="zh-CN" b="1" i="1" kern="100" dirty="0">
                <a:latin typeface="Times New Roman" panose="02020603050405020304"/>
              </a:rPr>
              <a:t>vi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靠近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Judy had her eyes fixed on Van Gogh’s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Sunflo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w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ers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hard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approach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painting as there were so many people around.(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朱迪注视着梵高的《向日葵》，但很难接近这幅画，因为周围有那么多人。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approach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All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approaches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airport were blocked by the police.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所有通往机场的道路都被警察封锁了。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At the approach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cinema, he stopped and waited for his friends.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在快到电影院时，他停下来等他的朋友。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375047" y="627460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Yesterday we held a meeting and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made an approach to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the low-carbon lifestyle.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昨天我们召开了一个会议，对低碳生活进行了探讨。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As Teachers’ Day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was approaching, 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our class decided to hold a party to celebrate the important day for a change this year.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随着教师节的临近，今年我们班决定换一种方式举行一场晚会来庆祝这个重要的节日。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 approach ____________...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　通往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的道路；</a:t>
            </a:r>
            <a:r>
              <a:rPr lang="zh-CN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的方法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at the approach ____________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在快到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的时候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 an approach to  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对</a:t>
            </a: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进行探讨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4347" y="3143251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20566" y="3563542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95363" y="3954067"/>
            <a:ext cx="6386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04800" y="1882379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472" y="843542"/>
            <a:ext cx="8599884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71475" y="231338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1.He finally found a hotel at the corner of the street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收费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)60 dollars for a single room with bath.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formally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宣布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)on Thursday his intention to retire in January 2020.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experiment shows that proper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数量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)of exercise, if carried out regularly, can improve our health.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785" y="2344342"/>
            <a:ext cx="9422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>
                <a:solidFill>
                  <a:srgbClr val="FF0000"/>
                </a:solidFill>
                <a:latin typeface="Times New Roman" panose="02020603050405020304"/>
              </a:rPr>
              <a:t>charging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913335" y="3186113"/>
            <a:ext cx="11387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announced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66023" y="3606404"/>
            <a:ext cx="912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amounts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1"/>
          <p:cNvSpPr>
            <a:spLocks noChangeArrowheads="1"/>
          </p:cNvSpPr>
          <p:nvPr/>
        </p:nvSpPr>
        <p:spPr bwMode="auto">
          <a:xfrm>
            <a:off x="379810" y="872729"/>
            <a:ext cx="842843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请想一下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approach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way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means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method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等在表示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做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的方法时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各自的搭配分别是什么？试完成下列短语。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approach ____________ sth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way ____________ sth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means ____________ sth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method ____________ sth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8838" y="1739504"/>
            <a:ext cx="8929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39466" y="2159794"/>
            <a:ext cx="144655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do/of doing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876425" y="2549129"/>
            <a:ext cx="9143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 doing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01441" y="2981326"/>
            <a:ext cx="91435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 doing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11"/>
          <p:cNvSpPr>
            <a:spLocks noChangeArrowheads="1"/>
          </p:cNvSpPr>
          <p:nvPr/>
        </p:nvSpPr>
        <p:spPr bwMode="auto">
          <a:xfrm>
            <a:off x="389335" y="704850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</a:rPr>
              <a:t>单句语法填空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With spring ____________(approach), many cold-blooded animals are coming out to hunt food.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Everyone has their own approach to ____________ (deal)with them.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</a:rPr>
              <a:t>(2)</a:t>
            </a: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</a:rPr>
              <a:t>补全句子</a:t>
            </a:r>
            <a:endParaRPr lang="zh-CN" altLang="zh-CN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solidFill>
                  <a:srgbClr val="000000"/>
                </a:solidFill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We will be exploring _____________________________________________.</a:t>
            </a:r>
          </a:p>
          <a:p>
            <a:pPr algn="just">
              <a:lnSpc>
                <a:spcPct val="150000"/>
              </a:lnSpc>
            </a:pPr>
            <a:r>
              <a:rPr lang="zh-CN" altLang="zh-CN">
                <a:solidFill>
                  <a:srgbClr val="000000"/>
                </a:solidFill>
                <a:latin typeface="Times New Roman" panose="02020603050405020304" pitchFamily="18" charset="0"/>
                <a:ea typeface="楷体_GB2312"/>
                <a:cs typeface="楷体_GB2312"/>
              </a:rPr>
              <a:t>我们将探索收集信息的不同方法。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7381" y="1576388"/>
            <a:ext cx="12798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approaching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95775" y="2387204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dealing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71813" y="3198019"/>
            <a:ext cx="434061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different approaches to gathering information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1"/>
          <p:cNvSpPr>
            <a:spLocks noChangeArrowheads="1"/>
          </p:cNvSpPr>
          <p:nvPr/>
        </p:nvSpPr>
        <p:spPr bwMode="auto">
          <a:xfrm>
            <a:off x="251222" y="563166"/>
            <a:ext cx="8428434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5.crowd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人群；一群人；民众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挤满；使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拥挤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</a:rPr>
              <a:t>crowded </a:t>
            </a:r>
            <a:r>
              <a:rPr lang="en-US" altLang="zh-CN" b="1" i="1" kern="100" dirty="0">
                <a:latin typeface="Times New Roman" panose="02020603050405020304"/>
              </a:rPr>
              <a:t>adj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拥挤的；挤满的；充满的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454819" y="1350169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Dave could not find a seat in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room.It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crowded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46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戴夫不能在屋子里找到座位，太挤了。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crowd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crowd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children were passing my house, singing and laughing.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一群孩子唱着笑着经过了我的房子。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Crowds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poured into the street.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人们成群结队地涌向街头。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Too many uncomfortable thoughts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crowding in on her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太多的烦心事涌上她的心头。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347663" y="639366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After seeing the report, problems about the company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crowded into my mind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看了这份报告后，很多有关公司的问题涌入我的脑海。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room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was crowded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friends.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房间里挤满了他的朋友。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crowd of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crowds of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crowd in ____________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想法、问题等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涌上心头；涌入脑海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crowd ____________ one’s mind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涌入某人的脑海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crowded 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挤满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；充满着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40732" y="2325292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一群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8085" y="2733676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成群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019301" y="3155157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90688" y="3575448"/>
            <a:ext cx="492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45506" y="4007644"/>
            <a:ext cx="54886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11"/>
          <p:cNvSpPr>
            <a:spLocks noChangeArrowheads="1"/>
          </p:cNvSpPr>
          <p:nvPr/>
        </p:nvSpPr>
        <p:spPr bwMode="auto">
          <a:xfrm>
            <a:off x="386954" y="664369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思考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crowd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是集合名词，作主语时，该如何使用其谓语动词的形式？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________________________________________________________________________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巩固内化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补全句子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Memories ________________________________ when I saw the photo.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当我看到这张照片时，往事一齐涌入我的脑海。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The hall __________________________________ his devoted fans.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大厅中挤满了他的忠实粉丝。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_____________________________________ lined the streets to welcome their hero.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成群的人们排列街头，欢迎他们的英雄。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0544" y="1097757"/>
            <a:ext cx="77559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Times New Roman" panose="02020603050405020304"/>
              </a:rPr>
              <a:t>若视为整体则谓语动词用单数，若强调个体成员，则谓语动词用复数形式。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96717" y="1924051"/>
            <a:ext cx="223522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crowded into my mind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11016" y="2765823"/>
            <a:ext cx="18184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crowded with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74044" y="3543301"/>
            <a:ext cx="177997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Crowds of people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779860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4.In order to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)the project’s completion on schedule, two experts were hired to watch out the building when it was being built.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5.Tourists shall observe public order and respect local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风俗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), cultural traditions and religious beliefs.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6.As soon as he saw his girlfriend Helen, Jack made his way through the crowd to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迎接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7.Sales director is a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职位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)where communication ability is just as important as sales skills.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4056" y="844154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ensure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37672" y="1643063"/>
            <a:ext cx="8951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customs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19176" y="284321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greet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489598" y="3293269"/>
            <a:ext cx="873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position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83382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8.Maybe you have travelled to many parts of the world, but nowhere else can you see such ____________(strike)attractions.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9.And when they do what you want them to do, praise them ____________(generous).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10.Absorbed in painting, John didn’t notice evening ____________(approach).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1785" y="1564482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striking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109098" y="1977629"/>
            <a:ext cx="1140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generously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73279" y="2399110"/>
            <a:ext cx="12798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approaching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355997" y="76557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59569" y="11977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peaceful landscape of the “Emerald Isle” and its many green counties is a true feast for the eyes,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 its rolling green hills dotted with sheep and cattle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	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绿宝石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爱尔兰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岛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风光宁静秀美，郡县草木葱茏，青山连绵起伏，牛羊点缀其中，堪称一场名副其实的视觉盛宴。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有这么优秀的老师教我们英语，我们没费劲就学得很好。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________________________________________, we had no trouble learning it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350" y="3317082"/>
            <a:ext cx="482927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With such an excellent English teacher teaching us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401242" y="951310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2.And if you introduced yourself to a friendly face,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you are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more than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likely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experience local culture and customs first-hand.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如果你把自己介绍给一个友好的人，你就非常有可能亲身体验当地的文化和风俗。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对生活持积极态度的人更容易成功。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People who have a positive attitude towards life 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24501" y="3057525"/>
            <a:ext cx="25622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more likely to succeed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1"/>
          <p:cNvSpPr>
            <a:spLocks noChangeArrowheads="1"/>
          </p:cNvSpPr>
          <p:nvPr/>
        </p:nvSpPr>
        <p:spPr bwMode="auto">
          <a:xfrm>
            <a:off x="389335" y="997744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语境串记多义词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92907" y="1429941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was in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charge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the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project.However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, he was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charged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with abusing his power.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他主管这项工程，然而被指控滥用职权。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2.Finally, he adopted a different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approach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to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approach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the problem.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最终，他采用了不同的方法来处理这个问题。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3.The wall is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dotted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with many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dots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different sizes.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墙上遍布着很多大小不一的圆点。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4.A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crowd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passengers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crowded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in, making the carriage more </a:t>
            </a:r>
            <a:r>
              <a:rPr lang="en-US" altLang="zh-CN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crowded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	</a:t>
            </a: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一群乘客涌进来，让车厢更加拥挤。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8823" y="694135"/>
            <a:ext cx="47267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矩形 2"/>
          <p:cNvSpPr>
            <a:spLocks noChangeArrowheads="1"/>
          </p:cNvSpPr>
          <p:nvPr/>
        </p:nvSpPr>
        <p:spPr bwMode="auto">
          <a:xfrm>
            <a:off x="4318397" y="577454"/>
            <a:ext cx="8239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1021557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句型公式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453753"/>
            <a:ext cx="842843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with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＋宾语＋宾语补足语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构成的复合结构。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主语＋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likely to do...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126206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1.charge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收费；指控；主管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收费；控告；充电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694260"/>
            <a:ext cx="8428435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Judy and I had our car parked in an underground car park near Trafalgar Square, where we could get our car battery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charged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朱迪和我把车停在特拉法加广场附近的一个地下停车场，在那里我们可以给车充电。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charge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wonder how much you will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charge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six-week course.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我想知道这为期六周的课程您向我收费多少。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4579" name="Picture 5" descr="课时要点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" y="667941"/>
            <a:ext cx="8559404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1322</Words>
  <Application>Microsoft Office PowerPoint</Application>
  <PresentationFormat>全屏显示(16:9)</PresentationFormat>
  <Paragraphs>228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0208106999204D119AB8E6FA68758044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