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8" r:id="rId2"/>
    <p:sldId id="364" r:id="rId3"/>
    <p:sldId id="365" r:id="rId4"/>
    <p:sldId id="366" r:id="rId5"/>
    <p:sldId id="413" r:id="rId6"/>
    <p:sldId id="367" r:id="rId7"/>
    <p:sldId id="407" r:id="rId8"/>
    <p:sldId id="408" r:id="rId9"/>
    <p:sldId id="415" r:id="rId10"/>
    <p:sldId id="416" r:id="rId11"/>
    <p:sldId id="417" r:id="rId12"/>
    <p:sldId id="392" r:id="rId13"/>
    <p:sldId id="411" r:id="rId14"/>
    <p:sldId id="412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indent="114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indent="228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indent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indent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982" autoAdjust="0"/>
  </p:normalViewPr>
  <p:slideViewPr>
    <p:cSldViewPr snapToGrid="0">
      <p:cViewPr>
        <p:scale>
          <a:sx n="100" d="100"/>
          <a:sy n="100" d="100"/>
        </p:scale>
        <p:origin x="-1092" y="-816"/>
      </p:cViewPr>
      <p:guideLst>
        <p:guide orient="horz" pos="165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smtClean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FA0469D-8C88-4911-A7DE-0B00F95D16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smtClean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17B99FB3-1261-4AD6-8BF6-014AD77BC1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3E54E07-5AB6-4BD5-89C5-B00CBFA75A76}" type="slidenum"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fld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EA66249-EECB-4AB5-BA0F-1F7F9AC2882D}" type="slidenum"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</a:t>
            </a:fld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481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7886700" cy="569738"/>
          </a:xfrm>
        </p:spPr>
        <p:txBody>
          <a:bodyPr/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1D0A724-2168-4B59-9DC8-DBA688ABE84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DBAEE2-3AEF-47FF-8783-C6BADDCF13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1D0A724-2168-4B59-9DC8-DBA688ABE843}" type="datetimeFigureOut">
              <a:rPr lang="zh-CN" altLang="en-US"/>
              <a:t>2023-01-17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802386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1035559"/>
            <a:ext cx="7886700" cy="35971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4D66-9718-446F-B768-0F41BE1411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BD07-0693-4329-88E9-9911701146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659636"/>
            <a:ext cx="5104638" cy="972836"/>
          </a:xfrm>
        </p:spPr>
        <p:txBody>
          <a:bodyPr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9E74D9B-1AA6-487B-A39D-A19E360E6E0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BA3B23-9346-49B2-A803-2D6112CF5D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AA5A5-76D8-4DE2-901D-8B11DEB897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6F71F-172E-41C1-863A-0D4D6F3193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AA5A5-76D8-4DE2-901D-8B11DEB897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6F71F-172E-41C1-863A-0D4D6F3193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112963"/>
            <a:ext cx="78867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3094038"/>
            <a:ext cx="78867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C9AA5A5-76D8-4DE2-901D-8B11DEB897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26F71F-172E-41C1-863A-0D4D6F3193F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rtl="0" eaLnBrk="0" fontAlgn="base" hangingPunct="0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2286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3429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4572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63" y="487363"/>
            <a:ext cx="9139237" cy="2398712"/>
          </a:xfrm>
        </p:spPr>
        <p:txBody>
          <a:bodyPr rtlCol="0">
            <a:noAutofit/>
          </a:bodyPr>
          <a:lstStyle/>
          <a:p>
            <a:pPr algn="ctr" eaLnBrk="1" hangingPunct="1">
              <a:defRPr/>
            </a:pPr>
            <a:r>
              <a:rPr lang="en-US" altLang="zh-CN" sz="3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Module 4 Seeing the doctor</a:t>
            </a:r>
            <a:br>
              <a:rPr lang="en-US" altLang="zh-CN" sz="3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</a:br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Unit 1 I haven’t done much exercise since I got my computer. </a:t>
            </a:r>
          </a:p>
        </p:txBody>
      </p:sp>
      <p:sp>
        <p:nvSpPr>
          <p:cNvPr id="6" name="矩形 5"/>
          <p:cNvSpPr/>
          <p:nvPr/>
        </p:nvSpPr>
        <p:spPr>
          <a:xfrm>
            <a:off x="4763" y="4011613"/>
            <a:ext cx="9144000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lnSpc>
                <a:spcPct val="110000"/>
              </a:lnSpc>
              <a:defRPr/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4813" y="142875"/>
            <a:ext cx="7469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标题 4"/>
          <p:cNvSpPr>
            <a:spLocks noGrp="1" noChangeArrowheads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404040"/>
                </a:solidFill>
                <a:ea typeface="微软雅黑" panose="020B0503020204020204" pitchFamily="34" charset="-122"/>
              </a:rPr>
              <a:t>Step 3: Post-listening</a:t>
            </a:r>
            <a:endParaRPr lang="zh-CN" altLang="en-US" smtClean="0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5425" y="1135063"/>
            <a:ext cx="86931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marL="685800" indent="-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②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用于“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It’s +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时间段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+since+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一般过去时态的句子”句型。如：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       How long is it since you were in London? </a:t>
            </a: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你在伦敦多久了？ 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87388" y="2181225"/>
            <a:ext cx="70961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◆</a:t>
            </a:r>
            <a:r>
              <a:rPr lang="zh-CN" altLang="en-US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现在完成时中常用的时间状语</a:t>
            </a:r>
            <a:r>
              <a:rPr lang="en-US" altLang="zh-CN">
                <a:solidFill>
                  <a:srgbClr val="595959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>
                <a:solidFill>
                  <a:srgbClr val="595959"/>
                </a:solidFill>
                <a:latin typeface="Times New Roman" panose="02020603050405020304" pitchFamily="18" charset="0"/>
              </a:rPr>
              <a:t>since</a:t>
            </a:r>
            <a:r>
              <a:rPr lang="zh-CN" altLang="en-US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。区别如下：</a:t>
            </a: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1465263" y="2717800"/>
            <a:ext cx="3694112" cy="1336675"/>
            <a:chOff x="4031191" y="2573940"/>
            <a:chExt cx="3635447" cy="1381289"/>
          </a:xfrm>
        </p:grpSpPr>
        <p:pic>
          <p:nvPicPr>
            <p:cNvPr id="25608" name="图片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1191" y="3058294"/>
              <a:ext cx="3635447" cy="89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流程图: 可选过程 15"/>
            <p:cNvSpPr/>
            <p:nvPr/>
          </p:nvSpPr>
          <p:spPr>
            <a:xfrm>
              <a:off x="4126490" y="2573940"/>
              <a:ext cx="3444849" cy="452774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dirty="0">
                  <a:solidFill>
                    <a:prstClr val="white"/>
                  </a:solidFill>
                </a:rPr>
                <a:t>I have been waiting </a:t>
              </a:r>
              <a:r>
                <a:rPr lang="en-US" altLang="zh-CN" dirty="0">
                  <a:solidFill>
                    <a:srgbClr val="C00000"/>
                  </a:solidFill>
                </a:rPr>
                <a:t>for</a:t>
              </a:r>
              <a:r>
                <a:rPr lang="en-US" altLang="zh-CN" dirty="0">
                  <a:solidFill>
                    <a:prstClr val="white"/>
                  </a:solidFill>
                </a:rPr>
                <a:t> two hours.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70463" y="3384550"/>
            <a:ext cx="14652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en-US" altLang="zh-CN">
                <a:solidFill>
                  <a:srgbClr val="ED7D31"/>
                </a:solidFill>
              </a:rPr>
              <a:t>for+</a:t>
            </a:r>
            <a:r>
              <a:rPr lang="zh-CN" altLang="en-US">
                <a:solidFill>
                  <a:srgbClr val="ED7D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一段时间</a:t>
            </a:r>
            <a:endParaRPr lang="en-US" altLang="zh-CN">
              <a:solidFill>
                <a:srgbClr val="ED7D3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3" r="14514" b="75572"/>
          <a:stretch>
            <a:fillRect/>
          </a:stretch>
        </p:blipFill>
        <p:spPr bwMode="auto">
          <a:xfrm>
            <a:off x="1674813" y="142875"/>
            <a:ext cx="7469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标题 4"/>
          <p:cNvSpPr>
            <a:spLocks noGrp="1" noChangeArrowheads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404040"/>
                </a:solidFill>
                <a:ea typeface="微软雅黑" panose="020B0503020204020204" pitchFamily="34" charset="-122"/>
              </a:rPr>
              <a:t>Step 3: Post-listening</a:t>
            </a:r>
            <a:endParaRPr lang="zh-CN" altLang="en-US" smtClean="0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4188" y="3082925"/>
            <a:ext cx="76295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marL="685800" indent="-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ct val="10000"/>
              </a:spcBef>
              <a:defRPr/>
            </a:pPr>
            <a:r>
              <a:rPr lang="en-US" altLang="zh-CN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2. Let me take your temperature. </a:t>
            </a:r>
            <a:r>
              <a:rPr lang="zh-CN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让我来给你量下体温。</a:t>
            </a:r>
            <a:endParaRPr lang="en-US" altLang="zh-CN" sz="21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spcBef>
                <a:spcPct val="10000"/>
              </a:spcBef>
              <a:defRPr/>
            </a:pPr>
            <a:r>
              <a:rPr lang="en-US" altLang="zh-CN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take sb’s temperature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表示“量某人的体温”。如：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spcBef>
                <a:spcPct val="10000"/>
              </a:spcBef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    I took my temperature last night. </a:t>
            </a: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我昨晚量了下我的体温。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spcBef>
                <a:spcPct val="10000"/>
              </a:spcBef>
              <a:defRPr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</a:t>
            </a:r>
            <a:endParaRPr lang="zh-CN" altLang="en-US" sz="21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976313" y="1208088"/>
            <a:ext cx="3444875" cy="1320800"/>
            <a:chOff x="4353827" y="4647923"/>
            <a:chExt cx="3586878" cy="1393668"/>
          </a:xfrm>
        </p:grpSpPr>
        <p:pic>
          <p:nvPicPr>
            <p:cNvPr id="26632" name="图片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5291" y="5099986"/>
              <a:ext cx="3062499" cy="94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流程图: 可选过程 9"/>
            <p:cNvSpPr/>
            <p:nvPr/>
          </p:nvSpPr>
          <p:spPr>
            <a:xfrm>
              <a:off x="4353827" y="4647923"/>
              <a:ext cx="3586878" cy="45227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dirty="0">
                  <a:solidFill>
                    <a:prstClr val="white"/>
                  </a:solidFill>
                </a:rPr>
                <a:t>I have been waiting </a:t>
              </a:r>
              <a:r>
                <a:rPr lang="en-US" altLang="zh-CN" dirty="0">
                  <a:solidFill>
                    <a:srgbClr val="C00000"/>
                  </a:solidFill>
                </a:rPr>
                <a:t>since</a:t>
              </a:r>
              <a:r>
                <a:rPr lang="en-US" altLang="zh-CN" dirty="0">
                  <a:solidFill>
                    <a:prstClr val="white"/>
                  </a:solidFill>
                </a:rPr>
                <a:t> 8’o clock.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093913" y="2517775"/>
            <a:ext cx="1568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solidFill>
                  <a:srgbClr val="ED7D31"/>
                </a:solidFill>
              </a:rPr>
              <a:t> since+</a:t>
            </a:r>
            <a:r>
              <a:rPr lang="zh-CN" altLang="en-US">
                <a:solidFill>
                  <a:srgbClr val="ED7D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时间点</a:t>
            </a: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178425" y="1198563"/>
            <a:ext cx="3044825" cy="1454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5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15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注意</a:t>
            </a:r>
            <a:r>
              <a:rPr lang="en-US" altLang="zh-CN" sz="15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since</a:t>
            </a:r>
            <a:r>
              <a:rPr lang="zh-CN" altLang="en-US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与完成时态连用时，主句中的谓语动词不能用</a:t>
            </a:r>
            <a:r>
              <a:rPr lang="zh-CN" altLang="en-US" sz="15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非延续性动词</a:t>
            </a:r>
            <a:r>
              <a:rPr lang="zh-CN" altLang="en-US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  <a:r>
              <a:rPr lang="en-US" altLang="zh-CN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come, go, begin, start, die, buy, borrow, sell</a:t>
            </a:r>
            <a:r>
              <a:rPr lang="zh-CN" altLang="en-US" sz="1500" dirty="0">
                <a:solidFill>
                  <a:prstClr val="black">
                    <a:lumMod val="65000"/>
                    <a:lumOff val="35000"/>
                  </a:prst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等。</a:t>
            </a:r>
            <a:endParaRPr lang="en-US" altLang="zh-CN" sz="1500" dirty="0">
              <a:solidFill>
                <a:prstClr val="black">
                  <a:lumMod val="65000"/>
                  <a:lumOff val="35000"/>
                </a:prst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2"/>
          <p:cNvSpPr>
            <a:spLocks noGrp="1"/>
          </p:cNvSpPr>
          <p:nvPr>
            <p:ph type="ctrTitle"/>
          </p:nvPr>
        </p:nvSpPr>
        <p:spPr>
          <a:xfrm>
            <a:off x="598488" y="4763"/>
            <a:ext cx="7886700" cy="8016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4: Post-listening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48077" y="890104"/>
            <a:ext cx="1696619" cy="4847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en-US" altLang="zh-CN" sz="27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Pair work</a:t>
            </a:r>
            <a:endParaRPr lang="zh-CN" altLang="en-US" sz="27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7663" y="1374775"/>
            <a:ext cx="6389687" cy="3921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Act out a conversation between a doctor and a patient.</a:t>
            </a:r>
            <a:endParaRPr lang="zh-CN" alt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27653" name="图片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812925"/>
            <a:ext cx="350520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1812925"/>
            <a:ext cx="156527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图片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622550"/>
            <a:ext cx="153828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图片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503613"/>
            <a:ext cx="151447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2"/>
          <p:cNvSpPr txBox="1">
            <a:spLocks noChangeArrowheads="1"/>
          </p:cNvSpPr>
          <p:nvPr/>
        </p:nvSpPr>
        <p:spPr bwMode="auto">
          <a:xfrm>
            <a:off x="487363" y="2192338"/>
            <a:ext cx="67214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b="1">
                <a:solidFill>
                  <a:srgbClr val="595959"/>
                </a:solidFill>
                <a:latin typeface="Times New Roman" panose="02020603050405020304" pitchFamily="18" charset="0"/>
              </a:rPr>
              <a:t>1. Practice role-playing 3.</a:t>
            </a:r>
          </a:p>
          <a:p>
            <a:pPr>
              <a:lnSpc>
                <a:spcPct val="150000"/>
              </a:lnSpc>
            </a:pPr>
            <a:r>
              <a:rPr lang="en-US" altLang="zh-CN" sz="2100" b="1">
                <a:solidFill>
                  <a:srgbClr val="595959"/>
                </a:solidFill>
                <a:latin typeface="Times New Roman" panose="02020603050405020304" pitchFamily="18" charset="0"/>
              </a:rPr>
              <a:t>2. Make a conversation between a doctor and a patient.</a:t>
            </a:r>
          </a:p>
        </p:txBody>
      </p:sp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5: </a:t>
            </a:r>
            <a:r>
              <a:rPr lang="en-US" altLang="zh-CN" dirty="0" smtClean="0">
                <a:cs typeface="Times New Roman" panose="02020603050405020304" pitchFamily="18" charset="0"/>
              </a:rPr>
              <a:t>Homework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40454" y="1086877"/>
            <a:ext cx="1908215" cy="4847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en-US" altLang="zh-CN" sz="27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Homework</a:t>
            </a:r>
            <a:endParaRPr lang="zh-CN" altLang="en-US" sz="27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ctrTitle"/>
          </p:nvPr>
        </p:nvSpPr>
        <p:spPr>
          <a:xfrm>
            <a:off x="1143000" y="1658938"/>
            <a:ext cx="5103813" cy="973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you!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4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1: </a:t>
            </a: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dirty="0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32413" y="2279650"/>
            <a:ext cx="26860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are they?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32413" y="2860675"/>
            <a:ext cx="27432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They are doctors.</a:t>
            </a:r>
          </a:p>
        </p:txBody>
      </p:sp>
      <p:pic>
        <p:nvPicPr>
          <p:cNvPr id="17413" name="图片 31784" descr="see docto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8425" y="1550988"/>
            <a:ext cx="3732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87609" y="896376"/>
            <a:ext cx="2716129" cy="48475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en-US" altLang="zh-CN" sz="27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Guessing game</a:t>
            </a:r>
            <a:endParaRPr lang="zh-CN" altLang="en-US" sz="27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4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1: Warm-up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1463" y="1039813"/>
            <a:ext cx="5005387" cy="484187"/>
          </a:xfrm>
          <a:prstGeom prst="rect">
            <a:avLst/>
          </a:prstGeom>
          <a:solidFill>
            <a:schemeClr val="accent6"/>
          </a:solidFill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700" b="1" dirty="0">
                <a:solidFill>
                  <a:schemeClr val="bg1"/>
                </a:solidFill>
                <a:latin typeface="+mj-lt"/>
              </a:rPr>
              <a:t>What’s the matter with him/her?</a:t>
            </a:r>
          </a:p>
        </p:txBody>
      </p:sp>
      <p:sp>
        <p:nvSpPr>
          <p:cNvPr id="8" name="云形标注 7"/>
          <p:cNvSpPr>
            <a:spLocks noChangeArrowheads="1"/>
          </p:cNvSpPr>
          <p:nvPr/>
        </p:nvSpPr>
        <p:spPr bwMode="auto">
          <a:xfrm>
            <a:off x="5486400" y="1236663"/>
            <a:ext cx="3228975" cy="822325"/>
          </a:xfrm>
          <a:prstGeom prst="cloudCallout">
            <a:avLst>
              <a:gd name="adj1" fmla="val -68894"/>
              <a:gd name="adj2" fmla="val 24602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685165" eaLnBrk="0" hangingPunct="0"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</a:rPr>
              <a:t>He/ She has a …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34963" y="4256088"/>
            <a:ext cx="28003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cough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 /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v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咳嗽</a:t>
            </a:r>
          </a:p>
        </p:txBody>
      </p:sp>
      <p:pic>
        <p:nvPicPr>
          <p:cNvPr id="18438" name="图片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76850" y="2247900"/>
            <a:ext cx="3268663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图片 1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963" y="2251075"/>
            <a:ext cx="1589087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745163" y="4211638"/>
            <a:ext cx="28003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fever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 /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v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发烧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466975" y="4232275"/>
            <a:ext cx="34861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cold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感冒</a:t>
            </a:r>
          </a:p>
        </p:txBody>
      </p:sp>
      <p:pic>
        <p:nvPicPr>
          <p:cNvPr id="18442" name="图片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08288" y="2262188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4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803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1: Warm-up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482975" y="4003675"/>
            <a:ext cx="34861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stomach ache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胃疼</a:t>
            </a:r>
          </a:p>
        </p:txBody>
      </p:sp>
      <p:pic>
        <p:nvPicPr>
          <p:cNvPr id="1946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6300" y="1301750"/>
            <a:ext cx="24511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15963" y="4003675"/>
            <a:ext cx="3268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toothache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牙疼</a:t>
            </a:r>
          </a:p>
        </p:txBody>
      </p:sp>
      <p:pic>
        <p:nvPicPr>
          <p:cNvPr id="19462" name="图片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725" y="1397000"/>
            <a:ext cx="27051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545263" y="4003675"/>
            <a:ext cx="2800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headache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头疼</a:t>
            </a:r>
          </a:p>
        </p:txBody>
      </p:sp>
      <p:pic>
        <p:nvPicPr>
          <p:cNvPr id="19464" name="图片 1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7138" y="1250950"/>
            <a:ext cx="25034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815013" y="1898650"/>
            <a:ext cx="3043237" cy="571500"/>
          </a:xfrm>
          <a:prstGeom prst="rect">
            <a:avLst/>
          </a:prstGeom>
          <a:solidFill>
            <a:schemeClr val="accent6">
              <a:lumMod val="20000"/>
              <a:lumOff val="80000"/>
              <a:alpha val="87842"/>
            </a:schemeClr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名词后缀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-ache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部位疼痛</a:t>
            </a:r>
          </a:p>
        </p:txBody>
      </p:sp>
      <p:sp>
        <p:nvSpPr>
          <p:cNvPr id="6" name="矩形 5"/>
          <p:cNvSpPr/>
          <p:nvPr/>
        </p:nvSpPr>
        <p:spPr>
          <a:xfrm>
            <a:off x="1009650" y="1582738"/>
            <a:ext cx="4043363" cy="39211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tooth+</a:t>
            </a:r>
            <a:r>
              <a:rPr lang="zh-CN" altLang="zh-CN" sz="2100" b="1" dirty="0">
                <a:solidFill>
                  <a:schemeClr val="dk1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1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ache </a:t>
            </a: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=</a:t>
            </a:r>
            <a:r>
              <a:rPr lang="zh-CN" altLang="zh-CN" sz="2100" b="1" dirty="0">
                <a:solidFill>
                  <a:schemeClr val="dk1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tooth</a:t>
            </a:r>
            <a:r>
              <a:rPr lang="zh-CN" altLang="zh-CN" sz="21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ache </a:t>
            </a: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（牙痛）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009650" y="1949450"/>
            <a:ext cx="4805363" cy="3921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s</a:t>
            </a: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tomach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+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</a:t>
            </a:r>
            <a:r>
              <a:rPr lang="en-US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 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= </a:t>
            </a:r>
            <a:r>
              <a:rPr lang="zh-CN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stomach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 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（胃痛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7" name="矩形 16"/>
          <p:cNvSpPr/>
          <p:nvPr/>
        </p:nvSpPr>
        <p:spPr>
          <a:xfrm>
            <a:off x="977900" y="2370138"/>
            <a:ext cx="4154488" cy="3905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head+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</a:t>
            </a:r>
            <a:r>
              <a:rPr lang="en-US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 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= head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 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（头疼痛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9" name="右大括号 18"/>
          <p:cNvSpPr/>
          <p:nvPr/>
        </p:nvSpPr>
        <p:spPr>
          <a:xfrm>
            <a:off x="5497513" y="1620838"/>
            <a:ext cx="203200" cy="1125537"/>
          </a:xfrm>
          <a:prstGeom prst="rightBrace">
            <a:avLst/>
          </a:prstGeom>
          <a:solidFill>
            <a:schemeClr val="bg1"/>
          </a:solidFill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066800" y="1084263"/>
            <a:ext cx="3613150" cy="484187"/>
          </a:xfrm>
          <a:prstGeom prst="rect">
            <a:avLst/>
          </a:prstGeom>
          <a:solidFill>
            <a:schemeClr val="accent6"/>
          </a:solidFill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7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观察以下单词的构成：</a:t>
            </a:r>
            <a:endParaRPr lang="en-US" altLang="zh-CN" sz="27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22350" y="3032125"/>
            <a:ext cx="6080125" cy="392113"/>
          </a:xfrm>
          <a:prstGeom prst="rect">
            <a:avLst/>
          </a:prstGeom>
          <a:solidFill>
            <a:schemeClr val="accent6"/>
          </a:solidFill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100" b="1" dirty="0">
                <a:solidFill>
                  <a:schemeClr val="bg1"/>
                </a:solidFill>
                <a:latin typeface="+mj-lt"/>
                <a:ea typeface="黑体" panose="02010609060101010101" pitchFamily="49" charset="-122"/>
              </a:rPr>
              <a:t>Can you write the words according to the pictures?</a:t>
            </a:r>
            <a:r>
              <a:rPr lang="zh-CN" altLang="en-US" sz="2100" b="1" dirty="0">
                <a:solidFill>
                  <a:schemeClr val="bg1"/>
                </a:solidFill>
                <a:latin typeface="+mj-lt"/>
                <a:ea typeface="黑体" panose="02010609060101010101" pitchFamily="49" charset="-122"/>
              </a:rPr>
              <a:t> </a:t>
            </a:r>
            <a:endParaRPr lang="en-US" altLang="zh-CN" sz="2100" b="1" dirty="0">
              <a:solidFill>
                <a:schemeClr val="bg1"/>
              </a:solidFill>
              <a:latin typeface="+mj-lt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6488" y="3490913"/>
            <a:ext cx="100171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1538" y="3465513"/>
            <a:ext cx="10255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图片 2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15013" y="3509963"/>
            <a:ext cx="93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标题 2"/>
          <p:cNvSpPr>
            <a:spLocks noGrp="1"/>
          </p:cNvSpPr>
          <p:nvPr>
            <p:ph type="ctrTitle"/>
          </p:nvPr>
        </p:nvSpPr>
        <p:spPr>
          <a:xfrm>
            <a:off x="598488" y="4763"/>
            <a:ext cx="7886700" cy="8016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Step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2: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Pre-listening</a:t>
            </a:r>
            <a:endParaRPr lang="zh-CN" altLang="en-US" dirty="0"/>
          </a:p>
        </p:txBody>
      </p:sp>
      <p:pic>
        <p:nvPicPr>
          <p:cNvPr id="20493" name="Picture 10" descr="http://www.bitrich.com/book-cover/pub/9/787/560/034/409/97875600344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7000" y="944563"/>
            <a:ext cx="850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矩形 27"/>
          <p:cNvSpPr/>
          <p:nvPr/>
        </p:nvSpPr>
        <p:spPr>
          <a:xfrm>
            <a:off x="892175" y="4589463"/>
            <a:ext cx="2095500" cy="39211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back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 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背疼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endParaRPr lang="zh-CN" alt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740400" y="4587875"/>
            <a:ext cx="2290763" cy="3921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arm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 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胳膊疼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endParaRPr lang="zh-CN" alt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75013" y="4587875"/>
            <a:ext cx="1870075" cy="3921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Arial" panose="020B0604020202020204" pitchFamily="34" charset="0"/>
              </a:rPr>
              <a:t>leg</a:t>
            </a:r>
            <a:r>
              <a:rPr lang="zh-CN" altLang="zh-CN" sz="2100" b="1" dirty="0">
                <a:solidFill>
                  <a:srgbClr val="FF0066"/>
                </a:solidFill>
                <a:latin typeface="+mj-lt"/>
                <a:sym typeface="Arial" panose="020B0604020202020204" pitchFamily="34" charset="0"/>
              </a:rPr>
              <a:t>ache 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腿疼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endParaRPr lang="zh-CN" alt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1" grpId="0" animBg="1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2"/>
          <p:cNvSpPr>
            <a:spLocks noGrp="1"/>
          </p:cNvSpPr>
          <p:nvPr>
            <p:ph type="ctrTitle"/>
          </p:nvPr>
        </p:nvSpPr>
        <p:spPr>
          <a:xfrm>
            <a:off x="598488" y="4763"/>
            <a:ext cx="7886700" cy="8016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Step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2: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Pre-listening</a:t>
            </a:r>
            <a:endParaRPr lang="zh-CN" altLang="en-US" dirty="0"/>
          </a:p>
        </p:txBody>
      </p:sp>
      <p:sp>
        <p:nvSpPr>
          <p:cNvPr id="8" name="文本框 38065"/>
          <p:cNvSpPr txBox="1">
            <a:spLocks noChangeArrowheads="1"/>
          </p:cNvSpPr>
          <p:nvPr/>
        </p:nvSpPr>
        <p:spPr bwMode="auto">
          <a:xfrm>
            <a:off x="941388" y="1081088"/>
            <a:ext cx="80819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and check (√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what’s wrong with Betty and Daming.</a:t>
            </a:r>
          </a:p>
        </p:txBody>
      </p:sp>
      <p:graphicFrame>
        <p:nvGraphicFramePr>
          <p:cNvPr id="9" name="表格 8"/>
          <p:cNvGraphicFramePr/>
          <p:nvPr/>
        </p:nvGraphicFramePr>
        <p:xfrm>
          <a:off x="598488" y="2327275"/>
          <a:ext cx="7899400" cy="1484313"/>
        </p:xfrm>
        <a:graphic>
          <a:graphicData uri="http://schemas.openxmlformats.org/drawingml/2006/table">
            <a:tbl>
              <a:tblPr/>
              <a:tblGrid>
                <a:gridCol w="129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1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8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fever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headache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stomach ache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toothache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Betty 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4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Daming </a:t>
                      </a: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34286" marB="3428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163763" y="2905125"/>
            <a:ext cx="3286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en-US" sz="2700" b="1">
                <a:solidFill>
                  <a:srgbClr val="0000FF"/>
                </a:solidFill>
                <a:ea typeface="微软雅黑" panose="020B0503020204020204" pitchFamily="34" charset="-122"/>
              </a:rPr>
              <a:t>√</a:t>
            </a:r>
            <a:endParaRPr lang="en-US" altLang="zh-CN" sz="2700" b="1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113088" y="2905125"/>
            <a:ext cx="3286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en-US" sz="2700" b="1">
                <a:solidFill>
                  <a:srgbClr val="0000FF"/>
                </a:solidFill>
                <a:ea typeface="微软雅黑" panose="020B0503020204020204" pitchFamily="34" charset="-122"/>
              </a:rPr>
              <a:t>√</a:t>
            </a:r>
            <a:endParaRPr lang="en-US" altLang="zh-CN" sz="2700" b="1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553325" y="2897188"/>
            <a:ext cx="32861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en-US" sz="2700" b="1">
                <a:solidFill>
                  <a:srgbClr val="0000FF"/>
                </a:solidFill>
                <a:ea typeface="微软雅黑" panose="020B0503020204020204" pitchFamily="34" charset="-122"/>
              </a:rPr>
              <a:t>√</a:t>
            </a:r>
            <a:endParaRPr lang="en-US" altLang="zh-CN" sz="2700" b="1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378325" y="3394075"/>
            <a:ext cx="328613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en-US" sz="2700" b="1">
                <a:solidFill>
                  <a:srgbClr val="0000FF"/>
                </a:solidFill>
                <a:ea typeface="微软雅黑" panose="020B0503020204020204" pitchFamily="34" charset="-122"/>
              </a:rPr>
              <a:t>√</a:t>
            </a:r>
            <a:endParaRPr lang="en-US" altLang="zh-CN" sz="2700" b="1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849938" y="3394075"/>
            <a:ext cx="3302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en-US" sz="2700" b="1">
                <a:solidFill>
                  <a:srgbClr val="0000FF"/>
                </a:solidFill>
                <a:ea typeface="微软雅黑" panose="020B0503020204020204" pitchFamily="34" charset="-122"/>
              </a:rPr>
              <a:t>√</a:t>
            </a:r>
            <a:endParaRPr lang="en-US" altLang="zh-CN" sz="2700" b="1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169863" y="1117600"/>
            <a:ext cx="771525" cy="465138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66667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en-US" altLang="zh-CN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2"/>
          <p:cNvSpPr>
            <a:spLocks noGrp="1"/>
          </p:cNvSpPr>
          <p:nvPr>
            <p:ph type="ctrTitle"/>
          </p:nvPr>
        </p:nvSpPr>
        <p:spPr>
          <a:xfrm>
            <a:off x="598488" y="4763"/>
            <a:ext cx="7886700" cy="8016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3: While-listening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965200" y="1706563"/>
            <a:ext cx="7653338" cy="256222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Daming has been ill for about three days.               (   )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Daming caught a cold.                                             (   )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Daming never has fast food.                                    (   )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Daming usually has breakfast on time.                    (   )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Daming’s head hurts because he spent too much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time in front of the computer.                                  (   )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169863" y="1117600"/>
            <a:ext cx="771525" cy="465138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66667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en-US" altLang="zh-CN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" name="文本框 38065"/>
          <p:cNvSpPr txBox="1">
            <a:spLocks noChangeArrowheads="1"/>
          </p:cNvSpPr>
          <p:nvPr/>
        </p:nvSpPr>
        <p:spPr bwMode="auto">
          <a:xfrm>
            <a:off x="965200" y="1058863"/>
            <a:ext cx="808355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to 3 and mark T(True) or F(False).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894388" y="1816100"/>
            <a:ext cx="3032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894388" y="2208213"/>
            <a:ext cx="2889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894388" y="2593975"/>
            <a:ext cx="288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894388" y="3016250"/>
            <a:ext cx="2889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894388" y="3821113"/>
            <a:ext cx="3032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81294" y="2704793"/>
            <a:ext cx="2240731" cy="1407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2"/>
          <p:cNvSpPr>
            <a:spLocks noGrp="1"/>
          </p:cNvSpPr>
          <p:nvPr>
            <p:ph type="ctrTitle"/>
          </p:nvPr>
        </p:nvSpPr>
        <p:spPr>
          <a:xfrm>
            <a:off x="598488" y="4763"/>
            <a:ext cx="7886700" cy="8016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Step </a:t>
            </a:r>
            <a:r>
              <a:rPr lang="en-US" altLang="zh-CN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4: Post-listening</a:t>
            </a:r>
            <a:endParaRPr lang="zh-CN" altLang="en-US" dirty="0"/>
          </a:p>
        </p:txBody>
      </p:sp>
      <p:sp>
        <p:nvSpPr>
          <p:cNvPr id="26627" name="文本框 652293"/>
          <p:cNvSpPr txBox="1">
            <a:spLocks noChangeArrowheads="1"/>
          </p:cNvSpPr>
          <p:nvPr/>
        </p:nvSpPr>
        <p:spPr bwMode="auto">
          <a:xfrm>
            <a:off x="941388" y="1117600"/>
            <a:ext cx="7891462" cy="48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3 silently and complete the table about Daming.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863" y="1117600"/>
            <a:ext cx="771525" cy="465138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66667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en-US" altLang="zh-CN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graphicFrame>
        <p:nvGraphicFramePr>
          <p:cNvPr id="9" name="表格 8"/>
          <p:cNvGraphicFramePr/>
          <p:nvPr/>
        </p:nvGraphicFramePr>
        <p:xfrm>
          <a:off x="941388" y="1704975"/>
          <a:ext cx="7770812" cy="2973388"/>
        </p:xfrm>
        <a:graphic>
          <a:graphicData uri="http://schemas.openxmlformats.org/drawingml/2006/table">
            <a:tbl>
              <a:tblPr/>
              <a:tblGrid>
                <a:gridCol w="1657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3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74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Illness</a:t>
                      </a:r>
                      <a:endParaRPr lang="zh-CN" altLang="en-US" sz="2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100" b="1" dirty="0"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65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long</a:t>
                      </a:r>
                      <a:endParaRPr lang="zh-CN" altLang="en-US" sz="2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100" b="1" dirty="0"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01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Why </a:t>
                      </a:r>
                      <a:endParaRPr lang="zh-CN" altLang="en-US" sz="2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2100" b="1" dirty="0"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2100" b="1" dirty="0"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97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to do</a:t>
                      </a:r>
                      <a:endParaRPr lang="zh-CN" altLang="en-US" sz="2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2100" b="1" dirty="0">
                        <a:ea typeface="微软雅黑" panose="020B0503020204020204" pitchFamily="34" charset="-122"/>
                      </a:endParaRPr>
                    </a:p>
                  </a:txBody>
                  <a:tcPr marL="68590" marR="68590" marT="34295" marB="34295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646363" y="1747838"/>
            <a:ext cx="60340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stomach ache and headache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646363" y="2422525"/>
            <a:ext cx="3314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Since Friday.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646363" y="3009900"/>
            <a:ext cx="603408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Fast food and no breakfast.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Spend too much time in front of the computer.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646363" y="3890963"/>
            <a:ext cx="603408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Stop eating fast food and have breakfast every day. Get some exercise.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4"/>
          <p:cNvSpPr txBox="1">
            <a:spLocks noChangeArrowheads="1"/>
          </p:cNvSpPr>
          <p:nvPr/>
        </p:nvSpPr>
        <p:spPr bwMode="auto">
          <a:xfrm>
            <a:off x="406400" y="0"/>
            <a:ext cx="7886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rgbClr val="40404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Step 3: </a:t>
            </a:r>
            <a:r>
              <a:rPr lang="en-US" altLang="zh-CN" sz="3000" b="1">
                <a:solidFill>
                  <a:srgbClr val="4040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 sz="3000" b="1">
              <a:solidFill>
                <a:srgbClr val="40404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9" name="矩形 153603"/>
          <p:cNvSpPr>
            <a:spLocks noChangeArrowheads="1" noChangeShapeType="1" noTextEdit="1"/>
          </p:cNvSpPr>
          <p:nvPr/>
        </p:nvSpPr>
        <p:spPr bwMode="auto">
          <a:xfrm>
            <a:off x="288925" y="879475"/>
            <a:ext cx="2370138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3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3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8925" y="1395413"/>
            <a:ext cx="8682038" cy="34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marL="685800" indent="-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ct val="10000"/>
              </a:spcBef>
              <a:defRPr/>
            </a:pPr>
            <a:r>
              <a:rPr lang="en-US" altLang="zh-CN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—How long have you been like this? </a:t>
            </a:r>
            <a:r>
              <a:rPr lang="zh-CN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像这样的情况多久了？</a:t>
            </a:r>
          </a:p>
          <a:p>
            <a:pPr marL="0" indent="0">
              <a:spcBef>
                <a:spcPct val="10000"/>
              </a:spcBef>
              <a:defRPr/>
            </a:pPr>
            <a:r>
              <a:rPr lang="zh-CN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—Since Friday. </a:t>
            </a:r>
            <a:r>
              <a:rPr lang="zh-CN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自周五以来。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since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作介词时，与完成时连用，意思是“自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以来；自从”。如： 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has lived here since 1992.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他从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1992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年以来一直住在这里。 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since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作连词时，有以下用法： 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①与完成时连用，意思是“自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以后”，其后面引导含一般过去时态的从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句。如： 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I have written home but once since I came here.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我到这里以后只写过一次家信。 </a:t>
            </a:r>
            <a:endParaRPr lang="zh-CN" altLang="en-US" sz="21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全屏显示(16:9)</PresentationFormat>
  <Paragraphs>100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</vt:lpstr>
      <vt:lpstr>Module 4 Seeing the doctor Unit 1 I haven’t done much exercise since I got my computer. </vt:lpstr>
      <vt:lpstr> Step 1: Warm-up</vt:lpstr>
      <vt:lpstr> Step 1: Warm-up </vt:lpstr>
      <vt:lpstr> Step 1: Warm-up </vt:lpstr>
      <vt:lpstr>Step 2: Pre-listening</vt:lpstr>
      <vt:lpstr>Step 2: Pre-listening</vt:lpstr>
      <vt:lpstr>Step 3: While-listening</vt:lpstr>
      <vt:lpstr>Step 4: Post-listening</vt:lpstr>
      <vt:lpstr>PowerPoint 演示文稿</vt:lpstr>
      <vt:lpstr>Step 3: Post-listening</vt:lpstr>
      <vt:lpstr>Step 3: Post-listening</vt:lpstr>
      <vt:lpstr>Step 4: Post-listening</vt:lpstr>
      <vt:lpstr>Step 5: Homework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2019-06-07T12:48:00Z</dcterms:created>
  <dcterms:modified xsi:type="dcterms:W3CDTF">2023-01-16T22:24:45Z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E806BC4B807B4AEB87EFC91C6057A31E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