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av" ContentType="audio/x-wav"/>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handoutMasterIdLst>
    <p:handoutMasterId r:id="rId20"/>
  </p:handoutMasterIdLst>
  <p:sldIdLst>
    <p:sldId id="344" r:id="rId2"/>
    <p:sldId id="342" r:id="rId3"/>
    <p:sldId id="304" r:id="rId4"/>
    <p:sldId id="332" r:id="rId5"/>
    <p:sldId id="306" r:id="rId6"/>
    <p:sldId id="343" r:id="rId7"/>
    <p:sldId id="309" r:id="rId8"/>
    <p:sldId id="333" r:id="rId9"/>
    <p:sldId id="311" r:id="rId10"/>
    <p:sldId id="334" r:id="rId11"/>
    <p:sldId id="313" r:id="rId12"/>
    <p:sldId id="315" r:id="rId13"/>
    <p:sldId id="335" r:id="rId14"/>
    <p:sldId id="338" r:id="rId15"/>
    <p:sldId id="336" r:id="rId16"/>
    <p:sldId id="322" r:id="rId17"/>
    <p:sldId id="340" r:id="rId18"/>
  </p:sldIdLst>
  <p:sldSz cx="9144000" cy="6858000" type="screen4x3"/>
  <p:notesSz cx="6858000" cy="9144000"/>
  <p:defaultTextStyle>
    <a:defPPr>
      <a:defRPr lang="zh-CN"/>
    </a:defPPr>
    <a:lvl1pPr algn="l" rtl="0" fontAlgn="base">
      <a:spcBef>
        <a:spcPct val="0"/>
      </a:spcBef>
      <a:spcAft>
        <a:spcPct val="0"/>
      </a:spcAft>
      <a:defRPr kumimoji="1" sz="2400" kern="1200">
        <a:solidFill>
          <a:schemeClr val="tx1"/>
        </a:solidFill>
        <a:latin typeface="Times New Roman" panose="02020603050405020304" pitchFamily="18" charset="0"/>
        <a:ea typeface="宋体" panose="02010600030101010101" pitchFamily="2" charset="-122"/>
        <a:cs typeface="+mn-cs"/>
      </a:defRPr>
    </a:lvl1pPr>
    <a:lvl2pPr marL="457200" algn="l" rtl="0" fontAlgn="base">
      <a:spcBef>
        <a:spcPct val="0"/>
      </a:spcBef>
      <a:spcAft>
        <a:spcPct val="0"/>
      </a:spcAft>
      <a:defRPr kumimoji="1" sz="2400" kern="1200">
        <a:solidFill>
          <a:schemeClr val="tx1"/>
        </a:solidFill>
        <a:latin typeface="Times New Roman" panose="02020603050405020304" pitchFamily="18" charset="0"/>
        <a:ea typeface="宋体" panose="02010600030101010101" pitchFamily="2" charset="-122"/>
        <a:cs typeface="+mn-cs"/>
      </a:defRPr>
    </a:lvl2pPr>
    <a:lvl3pPr marL="914400" algn="l" rtl="0" fontAlgn="base">
      <a:spcBef>
        <a:spcPct val="0"/>
      </a:spcBef>
      <a:spcAft>
        <a:spcPct val="0"/>
      </a:spcAft>
      <a:defRPr kumimoji="1" sz="2400" kern="1200">
        <a:solidFill>
          <a:schemeClr val="tx1"/>
        </a:solidFill>
        <a:latin typeface="Times New Roman" panose="02020603050405020304" pitchFamily="18" charset="0"/>
        <a:ea typeface="宋体" panose="02010600030101010101" pitchFamily="2" charset="-122"/>
        <a:cs typeface="+mn-cs"/>
      </a:defRPr>
    </a:lvl3pPr>
    <a:lvl4pPr marL="1371600" algn="l" rtl="0" fontAlgn="base">
      <a:spcBef>
        <a:spcPct val="0"/>
      </a:spcBef>
      <a:spcAft>
        <a:spcPct val="0"/>
      </a:spcAft>
      <a:defRPr kumimoji="1" sz="2400" kern="1200">
        <a:solidFill>
          <a:schemeClr val="tx1"/>
        </a:solidFill>
        <a:latin typeface="Times New Roman" panose="02020603050405020304" pitchFamily="18" charset="0"/>
        <a:ea typeface="宋体" panose="02010600030101010101" pitchFamily="2" charset="-122"/>
        <a:cs typeface="+mn-cs"/>
      </a:defRPr>
    </a:lvl4pPr>
    <a:lvl5pPr marL="1828800" algn="l" rtl="0" fontAlgn="base">
      <a:spcBef>
        <a:spcPct val="0"/>
      </a:spcBef>
      <a:spcAft>
        <a:spcPct val="0"/>
      </a:spcAft>
      <a:defRPr kumimoji="1" sz="24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宋体" panose="02010600030101010101" pitchFamily="2" charset="-122"/>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宋体" panose="02010600030101010101" pitchFamily="2" charset="-122"/>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宋体" panose="02010600030101010101" pitchFamily="2" charset="-122"/>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FFFF"/>
    <a:srgbClr val="FFFF00"/>
    <a:srgbClr val="990033"/>
    <a:srgbClr val="FF5050"/>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3" autoAdjust="0"/>
    <p:restoredTop sz="94683" autoAdjust="0"/>
  </p:normalViewPr>
  <p:slideViewPr>
    <p:cSldViewPr>
      <p:cViewPr>
        <p:scale>
          <a:sx n="90" d="100"/>
          <a:sy n="90" d="100"/>
        </p:scale>
        <p:origin x="-594" y="-4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4" d="100"/>
        <a:sy n="124"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a:defRPr sz="1200"/>
            </a:lvl1pPr>
          </a:lstStyle>
          <a:p>
            <a:pPr>
              <a:defRPr/>
            </a:pPr>
            <a:endParaRPr lang="en-US" altLang="zh-CN"/>
          </a:p>
        </p:txBody>
      </p:sp>
      <p:sp>
        <p:nvSpPr>
          <p:cNvPr id="18435" name="Rectangle 3"/>
          <p:cNvSpPr>
            <a:spLocks noGrp="1" noChangeArrowheads="1"/>
          </p:cNvSpPr>
          <p:nvPr>
            <p:ph type="dt" idx="1"/>
          </p:nvPr>
        </p:nvSpPr>
        <p:spPr bwMode="auto">
          <a:xfrm>
            <a:off x="3886200" y="0"/>
            <a:ext cx="2971800" cy="457200"/>
          </a:xfrm>
          <a:prstGeom prst="rect">
            <a:avLst/>
          </a:prstGeom>
          <a:noFill/>
          <a:ln w="9525">
            <a:noFill/>
            <a:miter lim="800000"/>
          </a:ln>
          <a:effectLst/>
        </p:spPr>
        <p:txBody>
          <a:bodyPr vert="horz" wrap="square" lIns="91440" tIns="45720" rIns="91440" bIns="45720" numCol="1" anchor="t" anchorCtr="0" compatLnSpc="1"/>
          <a:lstStyle>
            <a:lvl1pPr algn="r">
              <a:defRPr sz="1200"/>
            </a:lvl1pPr>
          </a:lstStyle>
          <a:p>
            <a:pPr>
              <a:defRPr/>
            </a:pPr>
            <a:endParaRPr lang="en-US" altLang="zh-CN"/>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sp>
      <p:sp>
        <p:nvSpPr>
          <p:cNvPr id="18437" name="Rectangle 5"/>
          <p:cNvSpPr>
            <a:spLocks noGrp="1" noChangeArrowheads="1"/>
          </p:cNvSpPr>
          <p:nvPr>
            <p:ph type="body" sz="quarter" idx="3"/>
          </p:nvPr>
        </p:nvSpPr>
        <p:spPr bwMode="auto">
          <a:xfrm>
            <a:off x="914400" y="4343400"/>
            <a:ext cx="5029200" cy="4114800"/>
          </a:xfrm>
          <a:prstGeom prst="rect">
            <a:avLst/>
          </a:prstGeom>
          <a:noFill/>
          <a:ln w="9525">
            <a:noFill/>
            <a:miter lim="800000"/>
          </a:ln>
          <a:effectLst/>
        </p:spPr>
        <p:txBody>
          <a:bodyPr vert="horz" wrap="square" lIns="91440" tIns="45720" rIns="91440" bIns="45720" numCol="1" anchor="t" anchorCtr="0" compatLnSpc="1"/>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18438" name="Rectangle 6"/>
          <p:cNvSpPr>
            <a:spLocks noGrp="1" noChangeArrowheads="1"/>
          </p:cNvSpPr>
          <p:nvPr>
            <p:ph type="ftr" sz="quarter" idx="4"/>
          </p:nvPr>
        </p:nvSpPr>
        <p:spPr bwMode="auto">
          <a:xfrm>
            <a:off x="0" y="8686800"/>
            <a:ext cx="2971800" cy="457200"/>
          </a:xfrm>
          <a:prstGeom prst="rect">
            <a:avLst/>
          </a:prstGeom>
          <a:noFill/>
          <a:ln w="9525">
            <a:noFill/>
            <a:miter lim="800000"/>
          </a:ln>
          <a:effectLst/>
        </p:spPr>
        <p:txBody>
          <a:bodyPr vert="horz" wrap="square" lIns="91440" tIns="45720" rIns="91440" bIns="45720" numCol="1" anchor="b" anchorCtr="0" compatLnSpc="1"/>
          <a:lstStyle>
            <a:lvl1pPr>
              <a:defRPr sz="1200"/>
            </a:lvl1pPr>
          </a:lstStyle>
          <a:p>
            <a:pPr>
              <a:defRPr/>
            </a:pPr>
            <a:endParaRPr lang="en-US" altLang="zh-CN"/>
          </a:p>
        </p:txBody>
      </p:sp>
      <p:sp>
        <p:nvSpPr>
          <p:cNvPr id="18439" name="Rectangle 7"/>
          <p:cNvSpPr>
            <a:spLocks noGrp="1" noChangeArrowheads="1"/>
          </p:cNvSpPr>
          <p:nvPr>
            <p:ph type="sldNum" sz="quarter" idx="5"/>
          </p:nvPr>
        </p:nvSpPr>
        <p:spPr bwMode="auto">
          <a:xfrm>
            <a:off x="3886200" y="8686800"/>
            <a:ext cx="2971800" cy="457200"/>
          </a:xfrm>
          <a:prstGeom prst="rect">
            <a:avLst/>
          </a:prstGeom>
          <a:noFill/>
          <a:ln w="9525">
            <a:noFill/>
            <a:miter lim="800000"/>
          </a:ln>
          <a:effectLst/>
        </p:spPr>
        <p:txBody>
          <a:bodyPr vert="horz" wrap="square" lIns="91440" tIns="45720" rIns="91440" bIns="45720" numCol="1" anchor="b" anchorCtr="0" compatLnSpc="1"/>
          <a:lstStyle>
            <a:lvl1pPr algn="r">
              <a:defRPr sz="1200"/>
            </a:lvl1pPr>
          </a:lstStyle>
          <a:p>
            <a:pPr>
              <a:defRPr/>
            </a:pPr>
            <a:fld id="{97C1F163-95C3-4F36-B1A6-B46AA0C30453}" type="slidenum">
              <a:rPr lang="en-US" altLang="zh-CN"/>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97C1F163-95C3-4F36-B1A6-B46AA0C30453}" type="slidenum">
              <a:rPr lang="en-US" altLang="zh-CN" smtClean="0"/>
              <a:t>3</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dirty="0"/>
          </a:p>
        </p:txBody>
      </p:sp>
      <p:sp>
        <p:nvSpPr>
          <p:cNvPr id="6" name="Rectangle 6"/>
          <p:cNvSpPr>
            <a:spLocks noGrp="1" noChangeArrowheads="1"/>
          </p:cNvSpPr>
          <p:nvPr>
            <p:ph type="sldNum" sz="quarter" idx="12"/>
          </p:nvPr>
        </p:nvSpPr>
        <p:spPr/>
        <p:txBody>
          <a:bodyPr/>
          <a:lstStyle>
            <a:lvl1pPr>
              <a:defRPr/>
            </a:lvl1pPr>
          </a:lstStyle>
          <a:p>
            <a:pPr>
              <a:defRPr/>
            </a:pPr>
            <a:fld id="{0D4685E8-6B74-4AE2-90BF-326E965F880F}" type="slidenum">
              <a:rPr lang="en-US" altLang="zh-CN"/>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dirty="0"/>
          </a:p>
        </p:txBody>
      </p:sp>
      <p:sp>
        <p:nvSpPr>
          <p:cNvPr id="6" name="Rectangle 6"/>
          <p:cNvSpPr>
            <a:spLocks noGrp="1" noChangeArrowheads="1"/>
          </p:cNvSpPr>
          <p:nvPr>
            <p:ph type="sldNum" sz="quarter" idx="12"/>
          </p:nvPr>
        </p:nvSpPr>
        <p:spPr/>
        <p:txBody>
          <a:bodyPr/>
          <a:lstStyle>
            <a:lvl1pPr>
              <a:defRPr/>
            </a:lvl1pPr>
          </a:lstStyle>
          <a:p>
            <a:pPr>
              <a:defRPr/>
            </a:pPr>
            <a:fld id="{387FA258-7A14-4613-90BD-E72BD05E1930}" type="slidenum">
              <a:rPr lang="en-US" altLang="zh-CN"/>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dirty="0"/>
          </a:p>
        </p:txBody>
      </p:sp>
      <p:sp>
        <p:nvSpPr>
          <p:cNvPr id="6" name="Rectangle 6"/>
          <p:cNvSpPr>
            <a:spLocks noGrp="1" noChangeArrowheads="1"/>
          </p:cNvSpPr>
          <p:nvPr>
            <p:ph type="sldNum" sz="quarter" idx="12"/>
          </p:nvPr>
        </p:nvSpPr>
        <p:spPr/>
        <p:txBody>
          <a:bodyPr/>
          <a:lstStyle>
            <a:lvl1pPr>
              <a:defRPr/>
            </a:lvl1pPr>
          </a:lstStyle>
          <a:p>
            <a:pPr>
              <a:defRPr/>
            </a:pPr>
            <a:fld id="{15607FCE-0F4B-45CA-9BA0-629726C9A3FC}" type="slidenum">
              <a:rPr lang="en-US" altLang="zh-CN"/>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dirty="0"/>
          </a:p>
        </p:txBody>
      </p:sp>
      <p:sp>
        <p:nvSpPr>
          <p:cNvPr id="6" name="Rectangle 6"/>
          <p:cNvSpPr>
            <a:spLocks noGrp="1" noChangeArrowheads="1"/>
          </p:cNvSpPr>
          <p:nvPr>
            <p:ph type="sldNum" sz="quarter" idx="12"/>
          </p:nvPr>
        </p:nvSpPr>
        <p:spPr/>
        <p:txBody>
          <a:bodyPr/>
          <a:lstStyle>
            <a:lvl1pPr>
              <a:defRPr/>
            </a:lvl1pPr>
          </a:lstStyle>
          <a:p>
            <a:pPr>
              <a:defRPr/>
            </a:pPr>
            <a:fld id="{0FA0E7BC-1EF8-4F86-ACF5-1C82F15FE6AD}" type="slidenum">
              <a:rPr lang="en-US" altLang="zh-CN"/>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dirty="0"/>
          </a:p>
        </p:txBody>
      </p:sp>
      <p:sp>
        <p:nvSpPr>
          <p:cNvPr id="7" name="Rectangle 6"/>
          <p:cNvSpPr>
            <a:spLocks noGrp="1" noChangeArrowheads="1"/>
          </p:cNvSpPr>
          <p:nvPr>
            <p:ph type="sldNum" sz="quarter" idx="12"/>
          </p:nvPr>
        </p:nvSpPr>
        <p:spPr/>
        <p:txBody>
          <a:bodyPr/>
          <a:lstStyle>
            <a:lvl1pPr>
              <a:defRPr/>
            </a:lvl1pPr>
          </a:lstStyle>
          <a:p>
            <a:pPr>
              <a:defRPr/>
            </a:pPr>
            <a:fld id="{7725D9AC-8A89-40D5-A568-98EDFF1848B3}" type="slidenum">
              <a:rPr lang="en-US" altLang="zh-CN"/>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p:txBody>
          <a:bodyPr/>
          <a:lstStyle>
            <a:lvl1pPr>
              <a:defRPr/>
            </a:lvl1pPr>
          </a:lstStyle>
          <a:p>
            <a:pPr>
              <a:defRPr/>
            </a:pPr>
            <a:endParaRPr lang="en-US" altLang="zh-CN" dirty="0"/>
          </a:p>
        </p:txBody>
      </p:sp>
      <p:sp>
        <p:nvSpPr>
          <p:cNvPr id="9" name="Rectangle 6"/>
          <p:cNvSpPr>
            <a:spLocks noGrp="1" noChangeArrowheads="1"/>
          </p:cNvSpPr>
          <p:nvPr>
            <p:ph type="sldNum" sz="quarter" idx="12"/>
          </p:nvPr>
        </p:nvSpPr>
        <p:spPr/>
        <p:txBody>
          <a:bodyPr/>
          <a:lstStyle>
            <a:lvl1pPr>
              <a:defRPr/>
            </a:lvl1pPr>
          </a:lstStyle>
          <a:p>
            <a:pPr>
              <a:defRPr/>
            </a:pPr>
            <a:fld id="{415E5EE1-CD04-423D-9790-D354BEF97B2F}" type="slidenum">
              <a:rPr lang="en-US" altLang="zh-CN"/>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p:txBody>
          <a:bodyPr/>
          <a:lstStyle>
            <a:lvl1pPr>
              <a:defRPr/>
            </a:lvl1pPr>
          </a:lstStyle>
          <a:p>
            <a:pPr>
              <a:defRPr/>
            </a:pPr>
            <a:endParaRPr lang="en-US" altLang="zh-CN" dirty="0"/>
          </a:p>
        </p:txBody>
      </p:sp>
      <p:sp>
        <p:nvSpPr>
          <p:cNvPr id="5" name="Rectangle 6"/>
          <p:cNvSpPr>
            <a:spLocks noGrp="1" noChangeArrowheads="1"/>
          </p:cNvSpPr>
          <p:nvPr>
            <p:ph type="sldNum" sz="quarter" idx="12"/>
          </p:nvPr>
        </p:nvSpPr>
        <p:spPr/>
        <p:txBody>
          <a:bodyPr/>
          <a:lstStyle>
            <a:lvl1pPr>
              <a:defRPr/>
            </a:lvl1pPr>
          </a:lstStyle>
          <a:p>
            <a:pPr>
              <a:defRPr/>
            </a:pPr>
            <a:fld id="{C5BA106E-BA54-4960-94B4-1955DE92A5DA}" type="slidenum">
              <a:rPr lang="en-US" altLang="zh-CN"/>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p:txBody>
          <a:bodyPr/>
          <a:lstStyle>
            <a:lvl1pPr>
              <a:defRPr/>
            </a:lvl1pPr>
          </a:lstStyle>
          <a:p>
            <a:pPr>
              <a:defRPr/>
            </a:pPr>
            <a:endParaRPr lang="en-US" altLang="zh-CN" dirty="0"/>
          </a:p>
        </p:txBody>
      </p:sp>
      <p:sp>
        <p:nvSpPr>
          <p:cNvPr id="4" name="Rectangle 6"/>
          <p:cNvSpPr>
            <a:spLocks noGrp="1" noChangeArrowheads="1"/>
          </p:cNvSpPr>
          <p:nvPr>
            <p:ph type="sldNum" sz="quarter" idx="12"/>
          </p:nvPr>
        </p:nvSpPr>
        <p:spPr/>
        <p:txBody>
          <a:bodyPr/>
          <a:lstStyle>
            <a:lvl1pPr>
              <a:defRPr/>
            </a:lvl1pPr>
          </a:lstStyle>
          <a:p>
            <a:pPr>
              <a:defRPr/>
            </a:pPr>
            <a:fld id="{53BA9576-8743-43FF-84B9-8CF3EEF4AAE8}" type="slidenum">
              <a:rPr lang="en-US" altLang="zh-CN"/>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dirty="0"/>
          </a:p>
        </p:txBody>
      </p:sp>
      <p:sp>
        <p:nvSpPr>
          <p:cNvPr id="7" name="Rectangle 6"/>
          <p:cNvSpPr>
            <a:spLocks noGrp="1" noChangeArrowheads="1"/>
          </p:cNvSpPr>
          <p:nvPr>
            <p:ph type="sldNum" sz="quarter" idx="12"/>
          </p:nvPr>
        </p:nvSpPr>
        <p:spPr/>
        <p:txBody>
          <a:bodyPr/>
          <a:lstStyle>
            <a:lvl1pPr>
              <a:defRPr/>
            </a:lvl1pPr>
          </a:lstStyle>
          <a:p>
            <a:pPr>
              <a:defRPr/>
            </a:pPr>
            <a:fld id="{88B19613-FEBC-42CA-BDD7-C2DCC5D06774}" type="slidenum">
              <a:rPr lang="en-US" altLang="zh-CN"/>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dirty="0"/>
          </a:p>
        </p:txBody>
      </p:sp>
      <p:sp>
        <p:nvSpPr>
          <p:cNvPr id="7" name="Rectangle 6"/>
          <p:cNvSpPr>
            <a:spLocks noGrp="1" noChangeArrowheads="1"/>
          </p:cNvSpPr>
          <p:nvPr>
            <p:ph type="sldNum" sz="quarter" idx="12"/>
          </p:nvPr>
        </p:nvSpPr>
        <p:spPr/>
        <p:txBody>
          <a:bodyPr/>
          <a:lstStyle>
            <a:lvl1pPr>
              <a:defRPr/>
            </a:lvl1pPr>
          </a:lstStyle>
          <a:p>
            <a:pPr>
              <a:defRPr/>
            </a:pPr>
            <a:fld id="{52DB0D71-D527-4CCD-8718-ED0E9C9499B0}" type="slidenum">
              <a:rPr lang="en-US" altLang="zh-CN"/>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ln>
          <a:effectLst/>
        </p:spPr>
        <p:txBody>
          <a:bodyPr vert="horz" wrap="square" lIns="91440" tIns="45720" rIns="91440" bIns="45720" numCol="1" anchor="t" anchorCtr="0" compatLnSpc="1"/>
          <a:lstStyle>
            <a:lvl1pPr>
              <a:defRPr sz="1400"/>
            </a:lvl1pPr>
          </a:lstStyle>
          <a:p>
            <a:pPr>
              <a:defRPr/>
            </a:pPr>
            <a:endParaRPr lang="en-US" altLang="zh-CN"/>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ln>
          <a:effectLst/>
        </p:spPr>
        <p:txBody>
          <a:bodyPr vert="horz" wrap="square" lIns="91440" tIns="45720" rIns="91440" bIns="45720" numCol="1" anchor="t" anchorCtr="0" compatLnSpc="1"/>
          <a:lstStyle>
            <a:lvl1pPr algn="ctr">
              <a:defRPr sz="1400"/>
            </a:lvl1pPr>
          </a:lstStyle>
          <a:p>
            <a:pPr>
              <a:defRPr/>
            </a:pPr>
            <a:endParaRPr lang="en-US" altLang="zh-CN"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ln>
          <a:effectLst/>
        </p:spPr>
        <p:txBody>
          <a:bodyPr vert="horz" wrap="square" lIns="91440" tIns="45720" rIns="91440" bIns="45720" numCol="1" anchor="t" anchorCtr="0" compatLnSpc="1"/>
          <a:lstStyle>
            <a:lvl1pPr algn="r">
              <a:defRPr sz="1400"/>
            </a:lvl1pPr>
          </a:lstStyle>
          <a:p>
            <a:pPr>
              <a:defRPr/>
            </a:pPr>
            <a:fld id="{676C0279-FD27-4EC8-8C00-974E0792875A}" type="slidenum">
              <a:rPr lang="en-US" altLang="zh-CN"/>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2pPr>
      <a:lvl3pPr algn="ctr" rtl="0" eaLnBrk="0" fontAlgn="base" hangingPunct="0">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3pPr>
      <a:lvl4pPr algn="ctr" rtl="0" eaLnBrk="0" fontAlgn="base" hangingPunct="0">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4pPr>
      <a:lvl5pPr algn="ctr" rtl="0" eaLnBrk="0" fontAlgn="base" hangingPunct="0">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5pPr>
      <a:lvl6pPr marL="457200" algn="ctr" rtl="0" fontAlgn="base">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6pPr>
      <a:lvl7pPr marL="914400" algn="ctr" rtl="0" fontAlgn="base">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7pPr>
      <a:lvl8pPr marL="1371600" algn="ctr" rtl="0" fontAlgn="base">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8pPr>
      <a:lvl9pPr marL="1828800" algn="ctr" rtl="0" fontAlgn="base">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 Target="slide1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1.bin"/><Relationship Id="rId7" Type="http://schemas.openxmlformats.org/officeDocument/2006/relationships/image" Target="../media/image7.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6.wmf"/><Relationship Id="rId11" Type="http://schemas.openxmlformats.org/officeDocument/2006/relationships/image" Target="../media/image4.GIF"/><Relationship Id="rId5" Type="http://schemas.openxmlformats.org/officeDocument/2006/relationships/oleObject" Target="../embeddings/oleObject2.bin"/><Relationship Id="rId10" Type="http://schemas.openxmlformats.org/officeDocument/2006/relationships/slide" Target="slide16.xml"/><Relationship Id="rId4" Type="http://schemas.openxmlformats.org/officeDocument/2006/relationships/image" Target="../media/image5.wmf"/><Relationship Id="rId9" Type="http://schemas.openxmlformats.org/officeDocument/2006/relationships/image" Target="../media/image9.png"/></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audio" Target="../media/audio3.wav"/></Relationships>
</file>

<file path=ppt/slides/_rels/slide16.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8"/>
          <p:cNvSpPr txBox="1">
            <a:spLocks noChangeArrowheads="1"/>
          </p:cNvSpPr>
          <p:nvPr/>
        </p:nvSpPr>
        <p:spPr bwMode="auto">
          <a:xfrm>
            <a:off x="-7702" y="1988840"/>
            <a:ext cx="9151699" cy="641350"/>
          </a:xfrm>
          <a:prstGeom prst="rect">
            <a:avLst/>
          </a:prstGeom>
          <a:noFill/>
          <a:ln>
            <a:noFill/>
          </a:ln>
          <a:effectLst>
            <a:prstShdw prst="shdw12">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spcBef>
                <a:spcPct val="50000"/>
              </a:spcBef>
            </a:pPr>
            <a:r>
              <a:rPr lang="en-US" altLang="zh-CN" sz="3600" b="1" dirty="0" smtClean="0">
                <a:solidFill>
                  <a:srgbClr val="FF5050"/>
                </a:solidFill>
                <a:latin typeface="微软雅黑" panose="020B0503020204020204" pitchFamily="34" charset="-122"/>
                <a:ea typeface="微软雅黑" panose="020B0503020204020204" pitchFamily="34" charset="-122"/>
              </a:rPr>
              <a:t>21.5 </a:t>
            </a:r>
            <a:r>
              <a:rPr lang="zh-CN" altLang="en-US" sz="3600" b="1" dirty="0" smtClean="0">
                <a:solidFill>
                  <a:srgbClr val="FF5050"/>
                </a:solidFill>
                <a:latin typeface="微软雅黑" panose="020B0503020204020204" pitchFamily="34" charset="-122"/>
                <a:ea typeface="微软雅黑" panose="020B0503020204020204" pitchFamily="34" charset="-122"/>
              </a:rPr>
              <a:t>一</a:t>
            </a:r>
            <a:r>
              <a:rPr lang="zh-CN" altLang="en-US" sz="3600" b="1" dirty="0">
                <a:solidFill>
                  <a:srgbClr val="FF5050"/>
                </a:solidFill>
                <a:latin typeface="微软雅黑" panose="020B0503020204020204" pitchFamily="34" charset="-122"/>
                <a:ea typeface="微软雅黑" panose="020B0503020204020204" pitchFamily="34" charset="-122"/>
              </a:rPr>
              <a:t>次函数与二元一次方程的关系</a:t>
            </a:r>
          </a:p>
        </p:txBody>
      </p:sp>
      <p:sp>
        <p:nvSpPr>
          <p:cNvPr id="3" name="矩形 2"/>
          <p:cNvSpPr/>
          <p:nvPr/>
        </p:nvSpPr>
        <p:spPr>
          <a:xfrm>
            <a:off x="2920903" y="5173759"/>
            <a:ext cx="3294492" cy="498598"/>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a:xfrm>
            <a:off x="468313" y="1557338"/>
            <a:ext cx="8291512" cy="4525962"/>
          </a:xfrm>
        </p:spPr>
        <p:txBody>
          <a:bodyPr/>
          <a:lstStyle/>
          <a:p>
            <a:pPr>
              <a:buFontTx/>
              <a:buNone/>
            </a:pPr>
            <a:endParaRPr lang="zh-CN" altLang="en-US" sz="2800" b="1" smtClean="0">
              <a:solidFill>
                <a:srgbClr val="0000FF"/>
              </a:solidFill>
            </a:endParaRPr>
          </a:p>
          <a:p>
            <a:pPr>
              <a:buFontTx/>
              <a:buNone/>
            </a:pPr>
            <a:endParaRPr lang="zh-CN" altLang="en-US" sz="2800" b="1" smtClean="0">
              <a:solidFill>
                <a:srgbClr val="0000FF"/>
              </a:solidFill>
            </a:endParaRPr>
          </a:p>
          <a:p>
            <a:pPr>
              <a:buFontTx/>
              <a:buNone/>
            </a:pPr>
            <a:r>
              <a:rPr lang="en-US" altLang="zh-CN" sz="2800" b="1" smtClean="0">
                <a:solidFill>
                  <a:srgbClr val="0000FF"/>
                </a:solidFill>
              </a:rPr>
              <a:t>1</a:t>
            </a:r>
            <a:r>
              <a:rPr lang="zh-CN" altLang="en-US" sz="2800" b="1" smtClean="0">
                <a:solidFill>
                  <a:srgbClr val="0000FF"/>
                </a:solidFill>
              </a:rPr>
              <a:t>、方程组                     的解是</a:t>
            </a:r>
            <a:r>
              <a:rPr lang="zh-CN" altLang="en-US" sz="2800" b="1" u="sng" smtClean="0">
                <a:solidFill>
                  <a:srgbClr val="0000FF"/>
                </a:solidFill>
              </a:rPr>
              <a:t>        </a:t>
            </a:r>
            <a:r>
              <a:rPr lang="zh-CN" altLang="en-US" sz="2800" b="1" smtClean="0">
                <a:solidFill>
                  <a:srgbClr val="0000FF"/>
                </a:solidFill>
              </a:rPr>
              <a:t>，由此可知一</a:t>
            </a:r>
          </a:p>
          <a:p>
            <a:pPr>
              <a:buFontTx/>
              <a:buNone/>
            </a:pPr>
            <a:endParaRPr lang="en-US" altLang="zh-CN" sz="2800" b="1" smtClean="0">
              <a:solidFill>
                <a:srgbClr val="0000FF"/>
              </a:solidFill>
            </a:endParaRPr>
          </a:p>
          <a:p>
            <a:pPr>
              <a:buFontTx/>
              <a:buNone/>
            </a:pPr>
            <a:r>
              <a:rPr lang="zh-CN" altLang="en-US" sz="2800" b="1" smtClean="0">
                <a:solidFill>
                  <a:srgbClr val="0000FF"/>
                </a:solidFill>
              </a:rPr>
              <a:t>次函数</a:t>
            </a:r>
            <a:r>
              <a:rPr lang="zh-CN" altLang="en-US" sz="2800" b="1" u="sng" smtClean="0">
                <a:solidFill>
                  <a:srgbClr val="0000FF"/>
                </a:solidFill>
              </a:rPr>
              <a:t>              </a:t>
            </a:r>
            <a:r>
              <a:rPr lang="zh-CN" altLang="en-US" sz="2800" b="1" smtClean="0">
                <a:solidFill>
                  <a:srgbClr val="0000FF"/>
                </a:solidFill>
              </a:rPr>
              <a:t>与</a:t>
            </a:r>
            <a:r>
              <a:rPr lang="zh-CN" altLang="en-US" sz="2800" b="1" u="sng" smtClean="0">
                <a:solidFill>
                  <a:srgbClr val="0000FF"/>
                </a:solidFill>
              </a:rPr>
              <a:t>                  </a:t>
            </a:r>
            <a:r>
              <a:rPr lang="zh-CN" altLang="en-US" sz="2800" b="1" smtClean="0">
                <a:solidFill>
                  <a:srgbClr val="0000FF"/>
                </a:solidFill>
              </a:rPr>
              <a:t>的图像必有一个交点，</a:t>
            </a:r>
            <a:endParaRPr lang="en-US" altLang="zh-CN" sz="2800" b="1" smtClean="0">
              <a:solidFill>
                <a:srgbClr val="0000FF"/>
              </a:solidFill>
            </a:endParaRPr>
          </a:p>
          <a:p>
            <a:pPr>
              <a:buFontTx/>
              <a:buNone/>
            </a:pPr>
            <a:endParaRPr lang="en-US" altLang="zh-CN" sz="2800" b="1" smtClean="0">
              <a:solidFill>
                <a:srgbClr val="0000FF"/>
              </a:solidFill>
            </a:endParaRPr>
          </a:p>
          <a:p>
            <a:pPr>
              <a:buFontTx/>
              <a:buNone/>
            </a:pPr>
            <a:r>
              <a:rPr lang="zh-CN" altLang="en-US" sz="2800" b="1" smtClean="0">
                <a:solidFill>
                  <a:srgbClr val="0000FF"/>
                </a:solidFill>
              </a:rPr>
              <a:t>且交点坐标是</a:t>
            </a:r>
            <a:r>
              <a:rPr lang="zh-CN" altLang="en-US" sz="2800" b="1" u="sng" smtClean="0">
                <a:solidFill>
                  <a:srgbClr val="0000FF"/>
                </a:solidFill>
              </a:rPr>
              <a:t>          </a:t>
            </a:r>
            <a:r>
              <a:rPr lang="zh-CN" altLang="en-US" sz="2800" b="1" smtClean="0">
                <a:solidFill>
                  <a:srgbClr val="0000FF"/>
                </a:solidFill>
              </a:rPr>
              <a:t>。</a:t>
            </a:r>
          </a:p>
        </p:txBody>
      </p:sp>
      <p:grpSp>
        <p:nvGrpSpPr>
          <p:cNvPr id="12291" name="Group 4"/>
          <p:cNvGrpSpPr/>
          <p:nvPr/>
        </p:nvGrpSpPr>
        <p:grpSpPr bwMode="auto">
          <a:xfrm>
            <a:off x="2051050" y="2349500"/>
            <a:ext cx="2335213" cy="863600"/>
            <a:chOff x="3334" y="3385"/>
            <a:chExt cx="1471" cy="544"/>
          </a:xfrm>
        </p:grpSpPr>
        <p:sp>
          <p:nvSpPr>
            <p:cNvPr id="12305" name="AutoShape 5"/>
            <p:cNvSpPr/>
            <p:nvPr/>
          </p:nvSpPr>
          <p:spPr bwMode="auto">
            <a:xfrm>
              <a:off x="3334" y="3521"/>
              <a:ext cx="170" cy="408"/>
            </a:xfrm>
            <a:prstGeom prst="leftBrace">
              <a:avLst>
                <a:gd name="adj1" fmla="val 20000"/>
                <a:gd name="adj2" fmla="val 50000"/>
              </a:avLst>
            </a:prstGeom>
            <a:noFill/>
            <a:ln w="38100">
              <a:solidFill>
                <a:srgbClr val="3366FF"/>
              </a:solidFill>
              <a:round/>
            </a:ln>
            <a:extLst>
              <a:ext uri="{909E8E84-426E-40DD-AFC4-6F175D3DCCD1}">
                <a14:hiddenFill xmlns:a14="http://schemas.microsoft.com/office/drawing/2010/main">
                  <a:solidFill>
                    <a:srgbClr val="FFFFFF"/>
                  </a:solidFill>
                </a14:hiddenFill>
              </a:ext>
            </a:extLst>
          </p:spPr>
          <p:txBody>
            <a:bodyPr anchor="ctr"/>
            <a:lstStyle/>
            <a:p>
              <a:endParaRPr lang="zh-CN" altLang="en-US"/>
            </a:p>
          </p:txBody>
        </p:sp>
        <p:grpSp>
          <p:nvGrpSpPr>
            <p:cNvPr id="12306" name="Group 6"/>
            <p:cNvGrpSpPr/>
            <p:nvPr/>
          </p:nvGrpSpPr>
          <p:grpSpPr bwMode="auto">
            <a:xfrm>
              <a:off x="3470" y="3385"/>
              <a:ext cx="1335" cy="499"/>
              <a:chOff x="3861" y="2388"/>
              <a:chExt cx="1413" cy="952"/>
            </a:xfrm>
          </p:grpSpPr>
          <p:sp>
            <p:nvSpPr>
              <p:cNvPr id="12307" name="Text Box 7"/>
              <p:cNvSpPr txBox="1">
                <a:spLocks noChangeArrowheads="1"/>
              </p:cNvSpPr>
              <p:nvPr/>
            </p:nvSpPr>
            <p:spPr bwMode="auto">
              <a:xfrm>
                <a:off x="3927" y="2388"/>
                <a:ext cx="1167" cy="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just" eaLnBrk="1" hangingPunct="1"/>
                <a:r>
                  <a:rPr lang="en-US" altLang="zh-CN" sz="3200" b="1">
                    <a:solidFill>
                      <a:srgbClr val="0000FF"/>
                    </a:solidFill>
                    <a:latin typeface="宋体" panose="02010600030101010101" pitchFamily="2" charset="-122"/>
                  </a:rPr>
                  <a:t>x-y=</a:t>
                </a:r>
                <a:r>
                  <a:rPr lang="en-US" altLang="zh-CN" sz="3200" b="1">
                    <a:solidFill>
                      <a:srgbClr val="0000FF"/>
                    </a:solidFill>
                  </a:rPr>
                  <a:t>4</a:t>
                </a:r>
                <a:endParaRPr lang="en-US" altLang="zh-CN" sz="3200" b="1">
                  <a:solidFill>
                    <a:srgbClr val="0000FF"/>
                  </a:solidFill>
                  <a:latin typeface="Tahoma" panose="020B0604030504040204" pitchFamily="34" charset="0"/>
                </a:endParaRPr>
              </a:p>
            </p:txBody>
          </p:sp>
          <p:sp>
            <p:nvSpPr>
              <p:cNvPr id="12308" name="Text Box 8"/>
              <p:cNvSpPr txBox="1">
                <a:spLocks noChangeArrowheads="1"/>
              </p:cNvSpPr>
              <p:nvPr/>
            </p:nvSpPr>
            <p:spPr bwMode="auto">
              <a:xfrm>
                <a:off x="3861" y="2850"/>
                <a:ext cx="1413" cy="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just" eaLnBrk="1" hangingPunct="1"/>
                <a:r>
                  <a:rPr lang="en-US" altLang="zh-CN" sz="3200" b="1">
                    <a:solidFill>
                      <a:srgbClr val="0000FF"/>
                    </a:solidFill>
                    <a:latin typeface="宋体" panose="02010600030101010101" pitchFamily="2" charset="-122"/>
                  </a:rPr>
                  <a:t>3x-y=1</a:t>
                </a:r>
                <a:r>
                  <a:rPr lang="en-US" altLang="zh-CN" sz="3200" b="1">
                    <a:solidFill>
                      <a:srgbClr val="0000FF"/>
                    </a:solidFill>
                  </a:rPr>
                  <a:t>6</a:t>
                </a:r>
                <a:endParaRPr lang="en-US" altLang="zh-CN" sz="3200" b="1">
                  <a:solidFill>
                    <a:srgbClr val="0000FF"/>
                  </a:solidFill>
                  <a:latin typeface="Tahoma" panose="020B0604030504040204" pitchFamily="34" charset="0"/>
                </a:endParaRPr>
              </a:p>
            </p:txBody>
          </p:sp>
        </p:grpSp>
      </p:grpSp>
      <p:sp>
        <p:nvSpPr>
          <p:cNvPr id="12293" name="Text Box 10"/>
          <p:cNvSpPr txBox="1">
            <a:spLocks noChangeArrowheads="1"/>
          </p:cNvSpPr>
          <p:nvPr/>
        </p:nvSpPr>
        <p:spPr bwMode="auto">
          <a:xfrm>
            <a:off x="6135688" y="-47625"/>
            <a:ext cx="18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zh-CN" b="1">
              <a:solidFill>
                <a:srgbClr val="FF00FF"/>
              </a:solidFill>
            </a:endParaRPr>
          </a:p>
        </p:txBody>
      </p:sp>
      <p:sp>
        <p:nvSpPr>
          <p:cNvPr id="12294" name="Text Box 11"/>
          <p:cNvSpPr txBox="1">
            <a:spLocks noChangeArrowheads="1"/>
          </p:cNvSpPr>
          <p:nvPr/>
        </p:nvSpPr>
        <p:spPr bwMode="auto">
          <a:xfrm>
            <a:off x="5867400" y="333375"/>
            <a:ext cx="2581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zh-CN" altLang="en-US" b="1">
                <a:solidFill>
                  <a:srgbClr val="CC66FF"/>
                </a:solidFill>
              </a:rPr>
              <a:t>体验成功喜悦</a:t>
            </a:r>
          </a:p>
        </p:txBody>
      </p:sp>
      <p:sp>
        <p:nvSpPr>
          <p:cNvPr id="12295" name="Text Box 45"/>
          <p:cNvSpPr txBox="1">
            <a:spLocks noChangeArrowheads="1"/>
          </p:cNvSpPr>
          <p:nvPr/>
        </p:nvSpPr>
        <p:spPr bwMode="auto">
          <a:xfrm>
            <a:off x="928688" y="857250"/>
            <a:ext cx="4248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kumimoji="0" lang="zh-CN" altLang="en-US" sz="3600" b="1" i="1">
                <a:solidFill>
                  <a:srgbClr val="FF6699"/>
                </a:solidFill>
                <a:latin typeface="Arial" panose="020B0604020202020204" pitchFamily="34" charset="0"/>
              </a:rPr>
              <a:t>练一练</a:t>
            </a:r>
          </a:p>
        </p:txBody>
      </p:sp>
      <p:grpSp>
        <p:nvGrpSpPr>
          <p:cNvPr id="4" name="Group 4"/>
          <p:cNvGrpSpPr/>
          <p:nvPr/>
        </p:nvGrpSpPr>
        <p:grpSpPr bwMode="auto">
          <a:xfrm>
            <a:off x="4932363" y="2276475"/>
            <a:ext cx="2406650" cy="862013"/>
            <a:chOff x="3334" y="3386"/>
            <a:chExt cx="1516" cy="543"/>
          </a:xfrm>
        </p:grpSpPr>
        <p:sp>
          <p:nvSpPr>
            <p:cNvPr id="12301" name="AutoShape 5"/>
            <p:cNvSpPr/>
            <p:nvPr/>
          </p:nvSpPr>
          <p:spPr bwMode="auto">
            <a:xfrm>
              <a:off x="3334" y="3521"/>
              <a:ext cx="170" cy="408"/>
            </a:xfrm>
            <a:prstGeom prst="leftBrace">
              <a:avLst>
                <a:gd name="adj1" fmla="val 20000"/>
                <a:gd name="adj2" fmla="val 50000"/>
              </a:avLst>
            </a:prstGeom>
            <a:noFill/>
            <a:ln w="38100">
              <a:solidFill>
                <a:srgbClr val="3366FF"/>
              </a:solidFill>
              <a:round/>
            </a:ln>
            <a:extLst>
              <a:ext uri="{909E8E84-426E-40DD-AFC4-6F175D3DCCD1}">
                <a14:hiddenFill xmlns:a14="http://schemas.microsoft.com/office/drawing/2010/main">
                  <a:solidFill>
                    <a:srgbClr val="FFFFFF"/>
                  </a:solidFill>
                </a14:hiddenFill>
              </a:ext>
            </a:extLst>
          </p:spPr>
          <p:txBody>
            <a:bodyPr anchor="ctr"/>
            <a:lstStyle/>
            <a:p>
              <a:endParaRPr lang="zh-CN" altLang="en-US">
                <a:solidFill>
                  <a:srgbClr val="C00000"/>
                </a:solidFill>
              </a:endParaRPr>
            </a:p>
          </p:txBody>
        </p:sp>
        <p:grpSp>
          <p:nvGrpSpPr>
            <p:cNvPr id="12302" name="Group 6"/>
            <p:cNvGrpSpPr/>
            <p:nvPr/>
          </p:nvGrpSpPr>
          <p:grpSpPr bwMode="auto">
            <a:xfrm>
              <a:off x="3514" y="3386"/>
              <a:ext cx="1336" cy="482"/>
              <a:chOff x="3904" y="2388"/>
              <a:chExt cx="1413" cy="919"/>
            </a:xfrm>
          </p:grpSpPr>
          <p:sp>
            <p:nvSpPr>
              <p:cNvPr id="12303" name="Text Box 7"/>
              <p:cNvSpPr txBox="1">
                <a:spLocks noChangeArrowheads="1"/>
              </p:cNvSpPr>
              <p:nvPr/>
            </p:nvSpPr>
            <p:spPr bwMode="auto">
              <a:xfrm>
                <a:off x="3927" y="2388"/>
                <a:ext cx="1167" cy="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just" eaLnBrk="1" hangingPunct="1"/>
                <a:r>
                  <a:rPr lang="en-US" altLang="zh-CN" sz="3200" b="1">
                    <a:solidFill>
                      <a:srgbClr val="C00000"/>
                    </a:solidFill>
                    <a:latin typeface="宋体" panose="02010600030101010101" pitchFamily="2" charset="-122"/>
                  </a:rPr>
                  <a:t>x=</a:t>
                </a:r>
                <a:r>
                  <a:rPr lang="en-US" altLang="zh-CN" sz="3200" b="1">
                    <a:solidFill>
                      <a:srgbClr val="C00000"/>
                    </a:solidFill>
                  </a:rPr>
                  <a:t>6</a:t>
                </a:r>
                <a:endParaRPr lang="en-US" altLang="zh-CN" sz="3200" b="1">
                  <a:solidFill>
                    <a:srgbClr val="C00000"/>
                  </a:solidFill>
                  <a:latin typeface="Tahoma" panose="020B0604030504040204" pitchFamily="34" charset="0"/>
                </a:endParaRPr>
              </a:p>
            </p:txBody>
          </p:sp>
          <p:sp>
            <p:nvSpPr>
              <p:cNvPr id="12304" name="Text Box 8"/>
              <p:cNvSpPr txBox="1">
                <a:spLocks noChangeArrowheads="1"/>
              </p:cNvSpPr>
              <p:nvPr/>
            </p:nvSpPr>
            <p:spPr bwMode="auto">
              <a:xfrm>
                <a:off x="3904" y="2817"/>
                <a:ext cx="1413" cy="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just" eaLnBrk="1" hangingPunct="1"/>
                <a:r>
                  <a:rPr lang="en-US" altLang="zh-CN" sz="3200" b="1">
                    <a:solidFill>
                      <a:srgbClr val="C00000"/>
                    </a:solidFill>
                    <a:latin typeface="宋体" panose="02010600030101010101" pitchFamily="2" charset="-122"/>
                  </a:rPr>
                  <a:t>y=2</a:t>
                </a:r>
                <a:endParaRPr lang="en-US" altLang="zh-CN" sz="3200" b="1">
                  <a:solidFill>
                    <a:srgbClr val="C00000"/>
                  </a:solidFill>
                  <a:latin typeface="Tahoma" panose="020B0604030504040204" pitchFamily="34" charset="0"/>
                </a:endParaRPr>
              </a:p>
            </p:txBody>
          </p:sp>
        </p:grpSp>
      </p:grpSp>
      <p:sp>
        <p:nvSpPr>
          <p:cNvPr id="12298" name="TextBox 19"/>
          <p:cNvSpPr txBox="1">
            <a:spLocks noChangeArrowheads="1"/>
          </p:cNvSpPr>
          <p:nvPr/>
        </p:nvSpPr>
        <p:spPr bwMode="auto">
          <a:xfrm>
            <a:off x="1619250" y="3500438"/>
            <a:ext cx="1143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2800" b="1"/>
              <a:t>y=x+4</a:t>
            </a:r>
            <a:r>
              <a:rPr lang="en-US" altLang="zh-CN" b="1"/>
              <a:t>    </a:t>
            </a:r>
            <a:endParaRPr lang="zh-CN" altLang="en-US" b="1"/>
          </a:p>
        </p:txBody>
      </p:sp>
      <p:sp>
        <p:nvSpPr>
          <p:cNvPr id="12299" name="TextBox 20"/>
          <p:cNvSpPr txBox="1">
            <a:spLocks noChangeArrowheads="1"/>
          </p:cNvSpPr>
          <p:nvPr/>
        </p:nvSpPr>
        <p:spPr bwMode="auto">
          <a:xfrm>
            <a:off x="3203575" y="3573463"/>
            <a:ext cx="18573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2800" b="1"/>
              <a:t>y=-3x+16</a:t>
            </a:r>
            <a:endParaRPr lang="zh-CN" altLang="en-US" sz="2800" b="1"/>
          </a:p>
        </p:txBody>
      </p:sp>
      <p:sp>
        <p:nvSpPr>
          <p:cNvPr id="22" name="TextBox 21"/>
          <p:cNvSpPr txBox="1">
            <a:spLocks noChangeArrowheads="1"/>
          </p:cNvSpPr>
          <p:nvPr/>
        </p:nvSpPr>
        <p:spPr bwMode="auto">
          <a:xfrm>
            <a:off x="2627313" y="4508500"/>
            <a:ext cx="1143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2800" b="1">
                <a:solidFill>
                  <a:srgbClr val="C00000"/>
                </a:solidFill>
              </a:rPr>
              <a:t>(6</a:t>
            </a:r>
            <a:r>
              <a:rPr lang="zh-CN" altLang="en-US" sz="2800" b="1">
                <a:solidFill>
                  <a:srgbClr val="C00000"/>
                </a:solidFill>
              </a:rPr>
              <a:t>，</a:t>
            </a:r>
            <a:r>
              <a:rPr lang="en-US" altLang="zh-CN" sz="2800" b="1">
                <a:solidFill>
                  <a:srgbClr val="C00000"/>
                </a:solidFill>
              </a:rPr>
              <a:t>2)</a:t>
            </a:r>
            <a:endParaRPr lang="zh-CN" altLang="en-US" sz="2800" b="1">
              <a:solidFill>
                <a:srgbClr val="C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diamond(in)">
                                      <p:cBhvr>
                                        <p:cTn id="12" dur="2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 Box 12"/>
          <p:cNvSpPr txBox="1">
            <a:spLocks noChangeArrowheads="1"/>
          </p:cNvSpPr>
          <p:nvPr/>
        </p:nvSpPr>
        <p:spPr bwMode="auto">
          <a:xfrm>
            <a:off x="900113" y="1989138"/>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sz="3200" b="1">
                <a:solidFill>
                  <a:schemeClr val="accent2"/>
                </a:solidFill>
              </a:rPr>
              <a:t>2</a:t>
            </a:r>
            <a:r>
              <a:rPr lang="zh-CN" altLang="en-US" sz="3200" b="1">
                <a:solidFill>
                  <a:schemeClr val="accent2"/>
                </a:solidFill>
              </a:rPr>
              <a:t>、根据下列图象，你能说出它表示哪个方程组的解？这个解是什么？</a:t>
            </a:r>
          </a:p>
        </p:txBody>
      </p:sp>
      <p:grpSp>
        <p:nvGrpSpPr>
          <p:cNvPr id="13316" name="Group 13"/>
          <p:cNvGrpSpPr/>
          <p:nvPr/>
        </p:nvGrpSpPr>
        <p:grpSpPr bwMode="auto">
          <a:xfrm>
            <a:off x="1143000" y="3886200"/>
            <a:ext cx="4191000" cy="2286000"/>
            <a:chOff x="960" y="1104"/>
            <a:chExt cx="2640" cy="1440"/>
          </a:xfrm>
        </p:grpSpPr>
        <p:sp>
          <p:nvSpPr>
            <p:cNvPr id="13319" name="Line 14"/>
            <p:cNvSpPr>
              <a:spLocks noChangeShapeType="1"/>
            </p:cNvSpPr>
            <p:nvPr/>
          </p:nvSpPr>
          <p:spPr bwMode="auto">
            <a:xfrm flipV="1">
              <a:off x="1632" y="1104"/>
              <a:ext cx="0" cy="1296"/>
            </a:xfrm>
            <a:prstGeom prst="line">
              <a:avLst/>
            </a:prstGeom>
            <a:noFill/>
            <a:ln w="28575">
              <a:solidFill>
                <a:srgbClr val="1414DC"/>
              </a:solidFill>
              <a:miter lim="800000"/>
              <a:tailEnd type="triangle" w="med" len="med"/>
            </a:ln>
            <a:extLst>
              <a:ext uri="{909E8E84-426E-40DD-AFC4-6F175D3DCCD1}">
                <a14:hiddenFill xmlns:a14="http://schemas.microsoft.com/office/drawing/2010/main">
                  <a:noFill/>
                </a14:hiddenFill>
              </a:ext>
            </a:extLst>
          </p:spPr>
          <p:txBody>
            <a:bodyPr wrap="none"/>
            <a:lstStyle/>
            <a:p>
              <a:endParaRPr lang="zh-CN" altLang="en-US"/>
            </a:p>
          </p:txBody>
        </p:sp>
        <p:grpSp>
          <p:nvGrpSpPr>
            <p:cNvPr id="13320" name="Group 15"/>
            <p:cNvGrpSpPr/>
            <p:nvPr/>
          </p:nvGrpSpPr>
          <p:grpSpPr bwMode="auto">
            <a:xfrm>
              <a:off x="960" y="1152"/>
              <a:ext cx="2640" cy="1392"/>
              <a:chOff x="960" y="1152"/>
              <a:chExt cx="2640" cy="1392"/>
            </a:xfrm>
          </p:grpSpPr>
          <p:sp>
            <p:nvSpPr>
              <p:cNvPr id="13321" name="Text Box 16"/>
              <p:cNvSpPr txBox="1">
                <a:spLocks noChangeArrowheads="1"/>
              </p:cNvSpPr>
              <p:nvPr/>
            </p:nvSpPr>
            <p:spPr bwMode="auto">
              <a:xfrm>
                <a:off x="1776" y="2016"/>
                <a:ext cx="4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b="1"/>
                  <a:t>1</a:t>
                </a:r>
              </a:p>
            </p:txBody>
          </p:sp>
          <p:sp>
            <p:nvSpPr>
              <p:cNvPr id="13322" name="Text Box 17"/>
              <p:cNvSpPr txBox="1">
                <a:spLocks noChangeArrowheads="1"/>
              </p:cNvSpPr>
              <p:nvPr/>
            </p:nvSpPr>
            <p:spPr bwMode="auto">
              <a:xfrm>
                <a:off x="1440" y="1680"/>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b="1"/>
                  <a:t>1</a:t>
                </a:r>
              </a:p>
            </p:txBody>
          </p:sp>
          <p:grpSp>
            <p:nvGrpSpPr>
              <p:cNvPr id="13323" name="Group 18"/>
              <p:cNvGrpSpPr/>
              <p:nvPr/>
            </p:nvGrpSpPr>
            <p:grpSpPr bwMode="auto">
              <a:xfrm>
                <a:off x="960" y="1152"/>
                <a:ext cx="2640" cy="1392"/>
                <a:chOff x="960" y="1152"/>
                <a:chExt cx="2640" cy="1392"/>
              </a:xfrm>
            </p:grpSpPr>
            <p:sp>
              <p:nvSpPr>
                <p:cNvPr id="13324" name="Line 19"/>
                <p:cNvSpPr>
                  <a:spLocks noChangeShapeType="1"/>
                </p:cNvSpPr>
                <p:nvPr/>
              </p:nvSpPr>
              <p:spPr bwMode="auto">
                <a:xfrm>
                  <a:off x="1872" y="1824"/>
                  <a:ext cx="0" cy="240"/>
                </a:xfrm>
                <a:prstGeom prst="line">
                  <a:avLst/>
                </a:prstGeom>
                <a:noFill/>
                <a:ln w="38100">
                  <a:solidFill>
                    <a:schemeClr val="tx1"/>
                  </a:solidFill>
                  <a:prstDash val="sysDot"/>
                  <a:miter lim="800000"/>
                </a:ln>
                <a:extLst>
                  <a:ext uri="{909E8E84-426E-40DD-AFC4-6F175D3DCCD1}">
                    <a14:hiddenFill xmlns:a14="http://schemas.microsoft.com/office/drawing/2010/main">
                      <a:noFill/>
                    </a14:hiddenFill>
                  </a:ext>
                </a:extLst>
              </p:spPr>
              <p:txBody>
                <a:bodyPr wrap="none"/>
                <a:lstStyle/>
                <a:p>
                  <a:endParaRPr lang="zh-CN" altLang="en-US"/>
                </a:p>
              </p:txBody>
            </p:sp>
            <p:sp>
              <p:nvSpPr>
                <p:cNvPr id="13325" name="Line 20"/>
                <p:cNvSpPr>
                  <a:spLocks noChangeShapeType="1"/>
                </p:cNvSpPr>
                <p:nvPr/>
              </p:nvSpPr>
              <p:spPr bwMode="auto">
                <a:xfrm flipH="1">
                  <a:off x="1632" y="1824"/>
                  <a:ext cx="240" cy="0"/>
                </a:xfrm>
                <a:prstGeom prst="line">
                  <a:avLst/>
                </a:prstGeom>
                <a:noFill/>
                <a:ln w="38100">
                  <a:solidFill>
                    <a:schemeClr val="tx1"/>
                  </a:solidFill>
                  <a:prstDash val="sysDot"/>
                  <a:miter lim="800000"/>
                </a:ln>
                <a:extLst>
                  <a:ext uri="{909E8E84-426E-40DD-AFC4-6F175D3DCCD1}">
                    <a14:hiddenFill xmlns:a14="http://schemas.microsoft.com/office/drawing/2010/main">
                      <a:noFill/>
                    </a14:hiddenFill>
                  </a:ext>
                </a:extLst>
              </p:spPr>
              <p:txBody>
                <a:bodyPr wrap="none"/>
                <a:lstStyle/>
                <a:p>
                  <a:endParaRPr lang="zh-CN" altLang="en-US"/>
                </a:p>
              </p:txBody>
            </p:sp>
            <p:grpSp>
              <p:nvGrpSpPr>
                <p:cNvPr id="13326" name="Group 21"/>
                <p:cNvGrpSpPr/>
                <p:nvPr/>
              </p:nvGrpSpPr>
              <p:grpSpPr bwMode="auto">
                <a:xfrm>
                  <a:off x="960" y="1152"/>
                  <a:ext cx="2640" cy="1392"/>
                  <a:chOff x="960" y="1152"/>
                  <a:chExt cx="2640" cy="1392"/>
                </a:xfrm>
              </p:grpSpPr>
              <p:sp>
                <p:nvSpPr>
                  <p:cNvPr id="13327" name="Line 22"/>
                  <p:cNvSpPr>
                    <a:spLocks noChangeShapeType="1"/>
                  </p:cNvSpPr>
                  <p:nvPr/>
                </p:nvSpPr>
                <p:spPr bwMode="auto">
                  <a:xfrm>
                    <a:off x="960" y="2016"/>
                    <a:ext cx="1392" cy="0"/>
                  </a:xfrm>
                  <a:prstGeom prst="line">
                    <a:avLst/>
                  </a:prstGeom>
                  <a:noFill/>
                  <a:ln w="28575">
                    <a:solidFill>
                      <a:srgbClr val="1414DC"/>
                    </a:solidFill>
                    <a:miter lim="800000"/>
                    <a:tailEnd type="triangle" w="med" len="med"/>
                  </a:ln>
                  <a:extLst>
                    <a:ext uri="{909E8E84-426E-40DD-AFC4-6F175D3DCCD1}">
                      <a14:hiddenFill xmlns:a14="http://schemas.microsoft.com/office/drawing/2010/main">
                        <a:noFill/>
                      </a14:hiddenFill>
                    </a:ext>
                  </a:extLst>
                </p:spPr>
                <p:txBody>
                  <a:bodyPr wrap="none"/>
                  <a:lstStyle/>
                  <a:p>
                    <a:endParaRPr lang="zh-CN" altLang="en-US"/>
                  </a:p>
                </p:txBody>
              </p:sp>
              <p:sp>
                <p:nvSpPr>
                  <p:cNvPr id="13328" name="Text Box 23"/>
                  <p:cNvSpPr txBox="1">
                    <a:spLocks noChangeArrowheads="1"/>
                  </p:cNvSpPr>
                  <p:nvPr/>
                </p:nvSpPr>
                <p:spPr bwMode="auto">
                  <a:xfrm>
                    <a:off x="2352" y="1824"/>
                    <a:ext cx="38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sz="2800" b="1">
                        <a:solidFill>
                          <a:srgbClr val="1414DC"/>
                        </a:solidFill>
                      </a:rPr>
                      <a:t>x</a:t>
                    </a:r>
                  </a:p>
                </p:txBody>
              </p:sp>
              <p:sp>
                <p:nvSpPr>
                  <p:cNvPr id="13329" name="Text Box 24"/>
                  <p:cNvSpPr txBox="1">
                    <a:spLocks noChangeArrowheads="1"/>
                  </p:cNvSpPr>
                  <p:nvPr/>
                </p:nvSpPr>
                <p:spPr bwMode="auto">
                  <a:xfrm>
                    <a:off x="1680" y="1152"/>
                    <a:ext cx="19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sz="2800" b="1">
                        <a:solidFill>
                          <a:srgbClr val="1414DC"/>
                        </a:solidFill>
                      </a:rPr>
                      <a:t>y</a:t>
                    </a:r>
                  </a:p>
                </p:txBody>
              </p:sp>
              <p:sp>
                <p:nvSpPr>
                  <p:cNvPr id="13330" name="Text Box 25"/>
                  <p:cNvSpPr txBox="1">
                    <a:spLocks noChangeArrowheads="1"/>
                  </p:cNvSpPr>
                  <p:nvPr/>
                </p:nvSpPr>
                <p:spPr bwMode="auto">
                  <a:xfrm>
                    <a:off x="1440" y="1920"/>
                    <a:ext cx="28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sz="2800" b="1">
                        <a:solidFill>
                          <a:srgbClr val="1414DC"/>
                        </a:solidFill>
                      </a:rPr>
                      <a:t>o</a:t>
                    </a:r>
                  </a:p>
                </p:txBody>
              </p:sp>
              <p:sp>
                <p:nvSpPr>
                  <p:cNvPr id="13331" name="Line 26"/>
                  <p:cNvSpPr>
                    <a:spLocks noChangeShapeType="1"/>
                  </p:cNvSpPr>
                  <p:nvPr/>
                </p:nvSpPr>
                <p:spPr bwMode="auto">
                  <a:xfrm flipH="1">
                    <a:off x="1440" y="1344"/>
                    <a:ext cx="768" cy="1200"/>
                  </a:xfrm>
                  <a:prstGeom prst="line">
                    <a:avLst/>
                  </a:prstGeom>
                  <a:noFill/>
                  <a:ln w="38100">
                    <a:solidFill>
                      <a:srgbClr val="FE1604"/>
                    </a:solidFill>
                    <a:miter lim="800000"/>
                  </a:ln>
                  <a:extLst>
                    <a:ext uri="{909E8E84-426E-40DD-AFC4-6F175D3DCCD1}">
                      <a14:hiddenFill xmlns:a14="http://schemas.microsoft.com/office/drawing/2010/main">
                        <a:noFill/>
                      </a14:hiddenFill>
                    </a:ext>
                  </a:extLst>
                </p:spPr>
                <p:txBody>
                  <a:bodyPr wrap="none"/>
                  <a:lstStyle/>
                  <a:p>
                    <a:endParaRPr lang="zh-CN" altLang="en-US"/>
                  </a:p>
                </p:txBody>
              </p:sp>
              <p:sp>
                <p:nvSpPr>
                  <p:cNvPr id="13332" name="Line 27"/>
                  <p:cNvSpPr>
                    <a:spLocks noChangeShapeType="1"/>
                  </p:cNvSpPr>
                  <p:nvPr/>
                </p:nvSpPr>
                <p:spPr bwMode="auto">
                  <a:xfrm>
                    <a:off x="1488" y="1200"/>
                    <a:ext cx="768" cy="1248"/>
                  </a:xfrm>
                  <a:prstGeom prst="line">
                    <a:avLst/>
                  </a:prstGeom>
                  <a:noFill/>
                  <a:ln w="38100">
                    <a:solidFill>
                      <a:schemeClr val="tx2"/>
                    </a:solidFill>
                    <a:miter lim="800000"/>
                  </a:ln>
                  <a:extLst>
                    <a:ext uri="{909E8E84-426E-40DD-AFC4-6F175D3DCCD1}">
                      <a14:hiddenFill xmlns:a14="http://schemas.microsoft.com/office/drawing/2010/main">
                        <a:noFill/>
                      </a14:hiddenFill>
                    </a:ext>
                  </a:extLst>
                </p:spPr>
                <p:txBody>
                  <a:bodyPr wrap="none"/>
                  <a:lstStyle/>
                  <a:p>
                    <a:endParaRPr lang="zh-CN" altLang="en-US"/>
                  </a:p>
                </p:txBody>
              </p:sp>
              <p:sp>
                <p:nvSpPr>
                  <p:cNvPr id="13333" name="Text Box 28"/>
                  <p:cNvSpPr txBox="1">
                    <a:spLocks noChangeArrowheads="1"/>
                  </p:cNvSpPr>
                  <p:nvPr/>
                </p:nvSpPr>
                <p:spPr bwMode="auto">
                  <a:xfrm>
                    <a:off x="2256" y="1248"/>
                    <a:ext cx="10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b="1">
                        <a:solidFill>
                          <a:srgbClr val="FE1604"/>
                        </a:solidFill>
                      </a:rPr>
                      <a:t>y=2x-1</a:t>
                    </a:r>
                  </a:p>
                </p:txBody>
              </p:sp>
              <p:sp>
                <p:nvSpPr>
                  <p:cNvPr id="13334" name="Text Box 29"/>
                  <p:cNvSpPr txBox="1">
                    <a:spLocks noChangeArrowheads="1"/>
                  </p:cNvSpPr>
                  <p:nvPr/>
                </p:nvSpPr>
                <p:spPr bwMode="auto">
                  <a:xfrm>
                    <a:off x="2304" y="2160"/>
                    <a:ext cx="129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sz="2800" b="1">
                        <a:solidFill>
                          <a:schemeClr val="tx2"/>
                        </a:solidFill>
                      </a:rPr>
                      <a:t>y=-3x+4</a:t>
                    </a:r>
                  </a:p>
                </p:txBody>
              </p:sp>
            </p:grpSp>
          </p:grpSp>
        </p:grpSp>
      </p:grpSp>
      <p:pic>
        <p:nvPicPr>
          <p:cNvPr id="13317" name="Picture 33" descr="22">
            <a:hlinkClick r:id="rId2" action="ppaction://hlinksldjump"/>
          </p:cNvPr>
          <p:cNvPicPr>
            <a:picLocks noChangeAspect="1" noChangeArrowheads="1" noCrop="1"/>
          </p:cNvPicPr>
          <p:nvPr/>
        </p:nvPicPr>
        <p:blipFill>
          <a:blip r:embed="rId3"/>
          <a:srcRect/>
          <a:stretch>
            <a:fillRect/>
          </a:stretch>
        </p:blipFill>
        <p:spPr bwMode="auto">
          <a:xfrm>
            <a:off x="8477250" y="0"/>
            <a:ext cx="66675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8" name="Text Box 45"/>
          <p:cNvSpPr txBox="1">
            <a:spLocks noChangeArrowheads="1"/>
          </p:cNvSpPr>
          <p:nvPr/>
        </p:nvSpPr>
        <p:spPr bwMode="auto">
          <a:xfrm>
            <a:off x="900113" y="692150"/>
            <a:ext cx="4248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kumimoji="0" lang="zh-CN" altLang="en-US" sz="3600" b="1" i="1">
                <a:solidFill>
                  <a:srgbClr val="FF6699"/>
                </a:solidFill>
                <a:latin typeface="Arial" panose="020B0604020202020204" pitchFamily="34" charset="0"/>
              </a:rPr>
              <a:t>练一练</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9" name="Group 12"/>
          <p:cNvGrpSpPr/>
          <p:nvPr/>
        </p:nvGrpSpPr>
        <p:grpSpPr bwMode="auto">
          <a:xfrm>
            <a:off x="1187450" y="1752600"/>
            <a:ext cx="3141663" cy="1455738"/>
            <a:chOff x="1159" y="485"/>
            <a:chExt cx="1420" cy="917"/>
          </a:xfrm>
        </p:grpSpPr>
        <p:sp>
          <p:nvSpPr>
            <p:cNvPr id="1057" name="AutoShape 13"/>
            <p:cNvSpPr/>
            <p:nvPr/>
          </p:nvSpPr>
          <p:spPr bwMode="auto">
            <a:xfrm>
              <a:off x="1159" y="720"/>
              <a:ext cx="92" cy="503"/>
            </a:xfrm>
            <a:prstGeom prst="leftBrace">
              <a:avLst>
                <a:gd name="adj1" fmla="val 45562"/>
                <a:gd name="adj2" fmla="val 50000"/>
              </a:avLst>
            </a:prstGeom>
            <a:noFill/>
            <a:ln w="2857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1058" name="Text Box 14"/>
            <p:cNvSpPr txBox="1">
              <a:spLocks noChangeArrowheads="1"/>
            </p:cNvSpPr>
            <p:nvPr/>
          </p:nvSpPr>
          <p:spPr bwMode="auto">
            <a:xfrm>
              <a:off x="1225" y="485"/>
              <a:ext cx="1344"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kumimoji="0" lang="en-US" altLang="zh-CN" sz="4400" b="1" dirty="0">
                  <a:solidFill>
                    <a:srgbClr val="CC0000"/>
                  </a:solidFill>
                  <a:latin typeface="Arial" panose="020B0604020202020204" pitchFamily="34" charset="0"/>
                </a:rPr>
                <a:t>2x+y=4</a:t>
              </a:r>
            </a:p>
          </p:txBody>
        </p:sp>
        <p:sp>
          <p:nvSpPr>
            <p:cNvPr id="1059" name="Text Box 15"/>
            <p:cNvSpPr txBox="1">
              <a:spLocks noChangeArrowheads="1"/>
            </p:cNvSpPr>
            <p:nvPr/>
          </p:nvSpPr>
          <p:spPr bwMode="auto">
            <a:xfrm>
              <a:off x="1235" y="922"/>
              <a:ext cx="1344"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kumimoji="0" lang="en-US" altLang="zh-CN" sz="4400" b="1">
                  <a:solidFill>
                    <a:srgbClr val="0000CC"/>
                  </a:solidFill>
                  <a:latin typeface="Arial" panose="020B0604020202020204" pitchFamily="34" charset="0"/>
                </a:rPr>
                <a:t>2x-3y=12</a:t>
              </a:r>
            </a:p>
          </p:txBody>
        </p:sp>
      </p:grpSp>
      <p:sp>
        <p:nvSpPr>
          <p:cNvPr id="1030" name="Text Box 16"/>
          <p:cNvSpPr txBox="1">
            <a:spLocks noChangeArrowheads="1"/>
          </p:cNvSpPr>
          <p:nvPr/>
        </p:nvSpPr>
        <p:spPr bwMode="auto">
          <a:xfrm>
            <a:off x="1066800" y="1219200"/>
            <a:ext cx="72151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kumimoji="0" lang="en-US" altLang="zh-CN" sz="2800" b="1">
                <a:latin typeface="Arial" panose="020B0604020202020204" pitchFamily="34" charset="0"/>
              </a:rPr>
              <a:t>3</a:t>
            </a:r>
            <a:r>
              <a:rPr kumimoji="0" lang="zh-CN" altLang="en-US" sz="2800" b="1">
                <a:latin typeface="Arial" panose="020B0604020202020204" pitchFamily="34" charset="0"/>
              </a:rPr>
              <a:t>、</a:t>
            </a:r>
            <a:r>
              <a:rPr kumimoji="0" lang="zh-CN" altLang="en-US" sz="2800" b="1">
                <a:latin typeface="Arial" panose="020B0604020202020204" pitchFamily="34" charset="0"/>
                <a:ea typeface="楷体_GB2312" pitchFamily="49" charset="-122"/>
              </a:rPr>
              <a:t>用图象法解方程组</a:t>
            </a:r>
          </a:p>
        </p:txBody>
      </p:sp>
      <p:sp>
        <p:nvSpPr>
          <p:cNvPr id="1031" name="Text Box 17"/>
          <p:cNvSpPr txBox="1">
            <a:spLocks noChangeArrowheads="1"/>
          </p:cNvSpPr>
          <p:nvPr/>
        </p:nvSpPr>
        <p:spPr bwMode="auto">
          <a:xfrm>
            <a:off x="4038600" y="1905000"/>
            <a:ext cx="6397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kumimoji="0" lang="en-US" altLang="zh-CN" sz="2800" b="1">
                <a:latin typeface="Arial" panose="020B0604020202020204" pitchFamily="34" charset="0"/>
              </a:rPr>
              <a:t>①</a:t>
            </a:r>
          </a:p>
        </p:txBody>
      </p:sp>
      <p:sp>
        <p:nvSpPr>
          <p:cNvPr id="1032" name="Text Box 18"/>
          <p:cNvSpPr txBox="1">
            <a:spLocks noChangeArrowheads="1"/>
          </p:cNvSpPr>
          <p:nvPr/>
        </p:nvSpPr>
        <p:spPr bwMode="auto">
          <a:xfrm>
            <a:off x="4038600" y="2514600"/>
            <a:ext cx="8143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kumimoji="0" lang="en-US" altLang="zh-CN" sz="2800" b="1">
                <a:latin typeface="Arial" panose="020B0604020202020204" pitchFamily="34" charset="0"/>
              </a:rPr>
              <a:t>②</a:t>
            </a:r>
          </a:p>
        </p:txBody>
      </p:sp>
      <p:sp>
        <p:nvSpPr>
          <p:cNvPr id="1033" name="Text Box 19"/>
          <p:cNvSpPr txBox="1">
            <a:spLocks noChangeArrowheads="1"/>
          </p:cNvSpPr>
          <p:nvPr/>
        </p:nvSpPr>
        <p:spPr bwMode="auto">
          <a:xfrm>
            <a:off x="457200" y="3124200"/>
            <a:ext cx="9302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kumimoji="0" lang="zh-CN" altLang="en-US" sz="2800" b="1">
                <a:latin typeface="Arial" panose="020B0604020202020204" pitchFamily="34" charset="0"/>
              </a:rPr>
              <a:t>解：</a:t>
            </a:r>
          </a:p>
        </p:txBody>
      </p:sp>
      <p:grpSp>
        <p:nvGrpSpPr>
          <p:cNvPr id="6" name="Group 20"/>
          <p:cNvGrpSpPr/>
          <p:nvPr/>
        </p:nvGrpSpPr>
        <p:grpSpPr bwMode="auto">
          <a:xfrm>
            <a:off x="1219200" y="3200400"/>
            <a:ext cx="3438525" cy="565150"/>
            <a:chOff x="1472" y="1493"/>
            <a:chExt cx="2166" cy="356"/>
          </a:xfrm>
        </p:grpSpPr>
        <p:sp>
          <p:nvSpPr>
            <p:cNvPr id="1056" name="Text Box 21"/>
            <p:cNvSpPr txBox="1">
              <a:spLocks noChangeArrowheads="1"/>
            </p:cNvSpPr>
            <p:nvPr/>
          </p:nvSpPr>
          <p:spPr bwMode="auto">
            <a:xfrm>
              <a:off x="1472" y="1500"/>
              <a:ext cx="91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kumimoji="0" lang="zh-CN" altLang="en-US" sz="2800" b="1">
                  <a:latin typeface="Arial" panose="020B0604020202020204" pitchFamily="34" charset="0"/>
                </a:rPr>
                <a:t>由①得</a:t>
              </a:r>
              <a:r>
                <a:rPr kumimoji="0" lang="en-US" altLang="zh-CN" sz="2800" b="1">
                  <a:latin typeface="Arial" panose="020B0604020202020204" pitchFamily="34" charset="0"/>
                </a:rPr>
                <a:t>:</a:t>
              </a:r>
            </a:p>
          </p:txBody>
        </p:sp>
        <p:graphicFrame>
          <p:nvGraphicFramePr>
            <p:cNvPr id="1027" name="Object 65"/>
            <p:cNvGraphicFramePr>
              <a:graphicFrameLocks noChangeAspect="1"/>
            </p:cNvGraphicFramePr>
            <p:nvPr/>
          </p:nvGraphicFramePr>
          <p:xfrm>
            <a:off x="2347" y="1493"/>
            <a:ext cx="1291" cy="356"/>
          </p:xfrm>
          <a:graphic>
            <a:graphicData uri="http://schemas.openxmlformats.org/presentationml/2006/ole">
              <mc:AlternateContent xmlns:mc="http://schemas.openxmlformats.org/markup-compatibility/2006">
                <mc:Choice xmlns:v="urn:schemas-microsoft-com:vml" Requires="v">
                  <p:oleObj spid="_x0000_s1081" name="公式" r:id="rId3" imgW="736600" imgH="203200" progId="Equation.3">
                    <p:embed/>
                  </p:oleObj>
                </mc:Choice>
                <mc:Fallback>
                  <p:oleObj name="公式" r:id="rId3" imgW="736600" imgH="203200" progId="Equation.3">
                    <p:embed/>
                    <p:pic>
                      <p:nvPicPr>
                        <p:cNvPr id="0" name="Object 6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47" y="1493"/>
                          <a:ext cx="1291" cy="35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7" name="Group 23"/>
          <p:cNvGrpSpPr/>
          <p:nvPr/>
        </p:nvGrpSpPr>
        <p:grpSpPr bwMode="auto">
          <a:xfrm>
            <a:off x="1219200" y="3657600"/>
            <a:ext cx="3321050" cy="1093788"/>
            <a:chOff x="887" y="1560"/>
            <a:chExt cx="2092" cy="689"/>
          </a:xfrm>
        </p:grpSpPr>
        <p:sp>
          <p:nvSpPr>
            <p:cNvPr id="1055" name="Text Box 24"/>
            <p:cNvSpPr txBox="1">
              <a:spLocks noChangeArrowheads="1"/>
            </p:cNvSpPr>
            <p:nvPr/>
          </p:nvSpPr>
          <p:spPr bwMode="auto">
            <a:xfrm>
              <a:off x="887" y="1723"/>
              <a:ext cx="96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kumimoji="0" lang="zh-CN" altLang="en-US" sz="2800" b="1">
                  <a:latin typeface="Arial" panose="020B0604020202020204" pitchFamily="34" charset="0"/>
                </a:rPr>
                <a:t>由②得</a:t>
              </a:r>
              <a:r>
                <a:rPr kumimoji="0" lang="en-US" altLang="zh-CN" sz="2800" b="1">
                  <a:latin typeface="Arial" panose="020B0604020202020204" pitchFamily="34" charset="0"/>
                </a:rPr>
                <a:t>:</a:t>
              </a:r>
            </a:p>
          </p:txBody>
        </p:sp>
        <p:graphicFrame>
          <p:nvGraphicFramePr>
            <p:cNvPr id="1026" name="Object 64"/>
            <p:cNvGraphicFramePr>
              <a:graphicFrameLocks noChangeAspect="1"/>
            </p:cNvGraphicFramePr>
            <p:nvPr/>
          </p:nvGraphicFramePr>
          <p:xfrm>
            <a:off x="1755" y="1560"/>
            <a:ext cx="1224" cy="689"/>
          </p:xfrm>
          <a:graphic>
            <a:graphicData uri="http://schemas.openxmlformats.org/presentationml/2006/ole">
              <mc:AlternateContent xmlns:mc="http://schemas.openxmlformats.org/markup-compatibility/2006">
                <mc:Choice xmlns:v="urn:schemas-microsoft-com:vml" Requires="v">
                  <p:oleObj spid="_x0000_s1082" name="公式" r:id="rId5" imgW="698500" imgH="393700" progId="Equation.3">
                    <p:embed/>
                  </p:oleObj>
                </mc:Choice>
                <mc:Fallback>
                  <p:oleObj name="公式" r:id="rId5" imgW="698500" imgH="393700" progId="Equation.3">
                    <p:embed/>
                    <p:pic>
                      <p:nvPicPr>
                        <p:cNvPr id="0" name="Object 6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55" y="1560"/>
                          <a:ext cx="1224" cy="68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71706" name="Text Box 26"/>
          <p:cNvSpPr txBox="1">
            <a:spLocks noChangeArrowheads="1"/>
          </p:cNvSpPr>
          <p:nvPr/>
        </p:nvSpPr>
        <p:spPr bwMode="auto">
          <a:xfrm>
            <a:off x="1295400" y="4648200"/>
            <a:ext cx="26114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kumimoji="0" lang="zh-CN" altLang="en-US" sz="2800" b="1">
                <a:latin typeface="Arial" panose="020B0604020202020204" pitchFamily="34" charset="0"/>
              </a:rPr>
              <a:t>作出图象：</a:t>
            </a:r>
          </a:p>
        </p:txBody>
      </p:sp>
      <p:sp>
        <p:nvSpPr>
          <p:cNvPr id="71707" name="Text Box 27"/>
          <p:cNvSpPr txBox="1">
            <a:spLocks noChangeArrowheads="1"/>
          </p:cNvSpPr>
          <p:nvPr/>
        </p:nvSpPr>
        <p:spPr bwMode="auto">
          <a:xfrm>
            <a:off x="914400" y="5181600"/>
            <a:ext cx="41576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kumimoji="0" lang="zh-CN" altLang="en-US" sz="2800" b="1">
                <a:latin typeface="Arial" panose="020B0604020202020204" pitchFamily="34" charset="0"/>
              </a:rPr>
              <a:t>观察图象得：交点为</a:t>
            </a:r>
            <a:r>
              <a:rPr kumimoji="0" lang="en-US" altLang="zh-CN" sz="2800" b="1">
                <a:latin typeface="Arial" panose="020B0604020202020204" pitchFamily="34" charset="0"/>
              </a:rPr>
              <a:t>(3,-2)</a:t>
            </a:r>
          </a:p>
        </p:txBody>
      </p:sp>
      <p:sp>
        <p:nvSpPr>
          <p:cNvPr id="71708" name="Text Box 28"/>
          <p:cNvSpPr txBox="1">
            <a:spLocks noChangeArrowheads="1"/>
          </p:cNvSpPr>
          <p:nvPr/>
        </p:nvSpPr>
        <p:spPr bwMode="auto">
          <a:xfrm>
            <a:off x="630238" y="5875338"/>
            <a:ext cx="3937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kumimoji="0" lang="en-US" altLang="zh-CN" sz="2800" b="1">
                <a:latin typeface="Arial" panose="020B0604020202020204" pitchFamily="34" charset="0"/>
              </a:rPr>
              <a:t>∴</a:t>
            </a:r>
            <a:r>
              <a:rPr kumimoji="0" lang="zh-CN" altLang="en-US" sz="2800" b="1">
                <a:latin typeface="Arial" panose="020B0604020202020204" pitchFamily="34" charset="0"/>
              </a:rPr>
              <a:t>方程组的解为</a:t>
            </a:r>
          </a:p>
        </p:txBody>
      </p:sp>
      <p:grpSp>
        <p:nvGrpSpPr>
          <p:cNvPr id="8" name="Group 29"/>
          <p:cNvGrpSpPr/>
          <p:nvPr/>
        </p:nvGrpSpPr>
        <p:grpSpPr bwMode="auto">
          <a:xfrm>
            <a:off x="3335338" y="5695950"/>
            <a:ext cx="2254250" cy="969963"/>
            <a:chOff x="3419" y="631"/>
            <a:chExt cx="1420" cy="611"/>
          </a:xfrm>
        </p:grpSpPr>
        <p:sp>
          <p:nvSpPr>
            <p:cNvPr id="1052" name="AutoShape 30"/>
            <p:cNvSpPr/>
            <p:nvPr/>
          </p:nvSpPr>
          <p:spPr bwMode="auto">
            <a:xfrm>
              <a:off x="3419" y="713"/>
              <a:ext cx="74" cy="457"/>
            </a:xfrm>
            <a:prstGeom prst="leftBrace">
              <a:avLst>
                <a:gd name="adj1" fmla="val 51464"/>
                <a:gd name="adj2" fmla="val 50000"/>
              </a:avLst>
            </a:pr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1053" name="Text Box 31"/>
            <p:cNvSpPr txBox="1">
              <a:spLocks noChangeArrowheads="1"/>
            </p:cNvSpPr>
            <p:nvPr/>
          </p:nvSpPr>
          <p:spPr bwMode="auto">
            <a:xfrm>
              <a:off x="3485" y="631"/>
              <a:ext cx="134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kumimoji="0" lang="en-US" altLang="zh-CN" sz="2800" b="1">
                  <a:solidFill>
                    <a:srgbClr val="CC0000"/>
                  </a:solidFill>
                  <a:latin typeface="Arial" panose="020B0604020202020204" pitchFamily="34" charset="0"/>
                </a:rPr>
                <a:t>x=3</a:t>
              </a:r>
            </a:p>
          </p:txBody>
        </p:sp>
        <p:sp>
          <p:nvSpPr>
            <p:cNvPr id="1054" name="Text Box 32"/>
            <p:cNvSpPr txBox="1">
              <a:spLocks noChangeArrowheads="1"/>
            </p:cNvSpPr>
            <p:nvPr/>
          </p:nvSpPr>
          <p:spPr bwMode="auto">
            <a:xfrm>
              <a:off x="3495" y="915"/>
              <a:ext cx="134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kumimoji="0" lang="en-US" altLang="zh-CN" sz="2800" b="1">
                  <a:solidFill>
                    <a:srgbClr val="CC0000"/>
                  </a:solidFill>
                  <a:latin typeface="Arial" panose="020B0604020202020204" pitchFamily="34" charset="0"/>
                </a:rPr>
                <a:t>y=-2</a:t>
              </a:r>
            </a:p>
          </p:txBody>
        </p:sp>
      </p:grpSp>
      <p:grpSp>
        <p:nvGrpSpPr>
          <p:cNvPr id="9" name="Group 33"/>
          <p:cNvGrpSpPr/>
          <p:nvPr/>
        </p:nvGrpSpPr>
        <p:grpSpPr bwMode="auto">
          <a:xfrm>
            <a:off x="4929188" y="1714500"/>
            <a:ext cx="4214812" cy="4614863"/>
            <a:chOff x="3116" y="811"/>
            <a:chExt cx="2655" cy="2907"/>
          </a:xfrm>
        </p:grpSpPr>
        <p:pic>
          <p:nvPicPr>
            <p:cNvPr id="1043" name="Picture 34"/>
            <p:cNvPicPr>
              <a:picLocks noChangeAspect="1" noChangeArrowheads="1"/>
            </p:cNvPicPr>
            <p:nvPr/>
          </p:nvPicPr>
          <p:blipFill>
            <a:blip r:embed="rId7" cstate="email"/>
            <a:srcRect l="57663" t="23827" r="4553" b="17067"/>
            <a:stretch>
              <a:fillRect/>
            </a:stretch>
          </p:blipFill>
          <p:spPr bwMode="auto">
            <a:xfrm>
              <a:off x="3116" y="965"/>
              <a:ext cx="2426" cy="2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4" name="Picture 35"/>
            <p:cNvPicPr>
              <a:picLocks noChangeAspect="1" noChangeArrowheads="1"/>
            </p:cNvPicPr>
            <p:nvPr/>
          </p:nvPicPr>
          <p:blipFill>
            <a:blip r:embed="rId8" cstate="email">
              <a:lum contrast="6000"/>
            </a:blip>
            <a:srcRect l="45721" t="18665" r="22148" b="24477"/>
            <a:stretch>
              <a:fillRect/>
            </a:stretch>
          </p:blipFill>
          <p:spPr bwMode="auto">
            <a:xfrm>
              <a:off x="3343" y="977"/>
              <a:ext cx="2071" cy="2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5" name="Line 36"/>
            <p:cNvSpPr>
              <a:spLocks noChangeShapeType="1"/>
            </p:cNvSpPr>
            <p:nvPr/>
          </p:nvSpPr>
          <p:spPr bwMode="auto">
            <a:xfrm flipV="1">
              <a:off x="3619" y="883"/>
              <a:ext cx="0" cy="2569"/>
            </a:xfrm>
            <a:prstGeom prst="line">
              <a:avLst/>
            </a:prstGeom>
            <a:noFill/>
            <a:ln w="28575">
              <a:solidFill>
                <a:schemeClr val="tx1"/>
              </a:solidFill>
              <a:round/>
              <a:tailEnd type="triangle" w="med" len="lg"/>
            </a:ln>
            <a:extLst>
              <a:ext uri="{909E8E84-426E-40DD-AFC4-6F175D3DCCD1}">
                <a14:hiddenFill xmlns:a14="http://schemas.microsoft.com/office/drawing/2010/main">
                  <a:noFill/>
                </a14:hiddenFill>
              </a:ext>
            </a:extLst>
          </p:spPr>
          <p:txBody>
            <a:bodyPr/>
            <a:lstStyle/>
            <a:p>
              <a:endParaRPr lang="zh-CN" altLang="en-US"/>
            </a:p>
          </p:txBody>
        </p:sp>
        <p:sp>
          <p:nvSpPr>
            <p:cNvPr id="1046" name="Line 37"/>
            <p:cNvSpPr>
              <a:spLocks noChangeShapeType="1"/>
            </p:cNvSpPr>
            <p:nvPr/>
          </p:nvSpPr>
          <p:spPr bwMode="auto">
            <a:xfrm>
              <a:off x="3180" y="2348"/>
              <a:ext cx="2350" cy="0"/>
            </a:xfrm>
            <a:prstGeom prst="line">
              <a:avLst/>
            </a:prstGeom>
            <a:noFill/>
            <a:ln w="28575">
              <a:solidFill>
                <a:schemeClr val="tx1"/>
              </a:solidFill>
              <a:round/>
              <a:tailEnd type="triangle" w="med" len="lg"/>
            </a:ln>
            <a:extLst>
              <a:ext uri="{909E8E84-426E-40DD-AFC4-6F175D3DCCD1}">
                <a14:hiddenFill xmlns:a14="http://schemas.microsoft.com/office/drawing/2010/main">
                  <a:noFill/>
                </a14:hiddenFill>
              </a:ext>
            </a:extLst>
          </p:spPr>
          <p:txBody>
            <a:bodyPr/>
            <a:lstStyle/>
            <a:p>
              <a:endParaRPr lang="zh-CN" altLang="en-US"/>
            </a:p>
          </p:txBody>
        </p:sp>
        <p:sp>
          <p:nvSpPr>
            <p:cNvPr id="1047" name="Text Box 38"/>
            <p:cNvSpPr txBox="1">
              <a:spLocks noChangeArrowheads="1"/>
            </p:cNvSpPr>
            <p:nvPr/>
          </p:nvSpPr>
          <p:spPr bwMode="auto">
            <a:xfrm>
              <a:off x="3641" y="811"/>
              <a:ext cx="217"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kumimoji="0" lang="en-US" altLang="zh-CN" sz="2800" b="1">
                  <a:latin typeface="Arial" panose="020B0604020202020204" pitchFamily="34" charset="0"/>
                </a:rPr>
                <a:t>x</a:t>
              </a:r>
            </a:p>
          </p:txBody>
        </p:sp>
        <p:sp>
          <p:nvSpPr>
            <p:cNvPr id="1048" name="Text Box 39"/>
            <p:cNvSpPr txBox="1">
              <a:spLocks noChangeArrowheads="1"/>
            </p:cNvSpPr>
            <p:nvPr/>
          </p:nvSpPr>
          <p:spPr bwMode="auto">
            <a:xfrm>
              <a:off x="3338" y="2267"/>
              <a:ext cx="217"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kumimoji="0" lang="en-US" altLang="zh-CN" sz="2800" b="1">
                  <a:latin typeface="Arial" panose="020B0604020202020204" pitchFamily="34" charset="0"/>
                </a:rPr>
                <a:t>o</a:t>
              </a:r>
            </a:p>
          </p:txBody>
        </p:sp>
        <p:sp>
          <p:nvSpPr>
            <p:cNvPr id="1049" name="Text Box 40"/>
            <p:cNvSpPr txBox="1">
              <a:spLocks noChangeArrowheads="1"/>
            </p:cNvSpPr>
            <p:nvPr/>
          </p:nvSpPr>
          <p:spPr bwMode="auto">
            <a:xfrm>
              <a:off x="5291" y="2293"/>
              <a:ext cx="217"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kumimoji="0" lang="en-US" altLang="zh-CN" sz="2800" b="1">
                  <a:latin typeface="Arial" panose="020B0604020202020204" pitchFamily="34" charset="0"/>
                </a:rPr>
                <a:t>y</a:t>
              </a:r>
            </a:p>
          </p:txBody>
        </p:sp>
        <p:sp>
          <p:nvSpPr>
            <p:cNvPr id="1050" name="Text Box 41"/>
            <p:cNvSpPr txBox="1">
              <a:spLocks noChangeArrowheads="1"/>
            </p:cNvSpPr>
            <p:nvPr/>
          </p:nvSpPr>
          <p:spPr bwMode="auto">
            <a:xfrm>
              <a:off x="4470" y="3430"/>
              <a:ext cx="90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kumimoji="0" lang="en-US" altLang="zh-CN" b="1">
                  <a:solidFill>
                    <a:srgbClr val="000099"/>
                  </a:solidFill>
                  <a:latin typeface="Arial" panose="020B0604020202020204" pitchFamily="34" charset="0"/>
                </a:rPr>
                <a:t>y=-2x+4</a:t>
              </a:r>
            </a:p>
          </p:txBody>
        </p:sp>
        <p:sp>
          <p:nvSpPr>
            <p:cNvPr id="1051" name="Text Box 42"/>
            <p:cNvSpPr txBox="1">
              <a:spLocks noChangeArrowheads="1"/>
            </p:cNvSpPr>
            <p:nvPr/>
          </p:nvSpPr>
          <p:spPr bwMode="auto">
            <a:xfrm>
              <a:off x="4703" y="1880"/>
              <a:ext cx="1068"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kumimoji="0" lang="en-US" altLang="zh-CN" sz="2800" b="1">
                  <a:solidFill>
                    <a:srgbClr val="006600"/>
                  </a:solidFill>
                  <a:latin typeface="Arial" panose="020B0604020202020204" pitchFamily="34" charset="0"/>
                </a:rPr>
                <a:t>y</a:t>
              </a:r>
              <a:r>
                <a:rPr kumimoji="0" lang="en-US" altLang="zh-CN" b="1">
                  <a:solidFill>
                    <a:srgbClr val="006600"/>
                  </a:solidFill>
                  <a:latin typeface="Arial" panose="020B0604020202020204" pitchFamily="34" charset="0"/>
                </a:rPr>
                <a:t>=2/3x - 4</a:t>
              </a:r>
            </a:p>
          </p:txBody>
        </p:sp>
      </p:grpSp>
      <p:pic>
        <p:nvPicPr>
          <p:cNvPr id="71723" name="Picture 43" descr="BD21294_"/>
          <p:cNvPicPr>
            <a:picLocks noChangeAspect="1" noChangeArrowheads="1"/>
          </p:cNvPicPr>
          <p:nvPr/>
        </p:nvPicPr>
        <p:blipFill>
          <a:blip r:embed="rId9"/>
          <a:srcRect/>
          <a:stretch>
            <a:fillRect/>
          </a:stretch>
        </p:blipFill>
        <p:spPr bwMode="auto">
          <a:xfrm>
            <a:off x="6891338" y="4851400"/>
            <a:ext cx="1238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2" name="Picture 44" descr="22">
            <a:hlinkClick r:id="rId10" action="ppaction://hlinksldjump"/>
          </p:cNvPr>
          <p:cNvPicPr>
            <a:picLocks noChangeAspect="1" noChangeArrowheads="1" noCrop="1"/>
          </p:cNvPicPr>
          <p:nvPr/>
        </p:nvPicPr>
        <p:blipFill>
          <a:blip r:embed="rId11"/>
          <a:srcRect/>
          <a:stretch>
            <a:fillRect/>
          </a:stretch>
        </p:blipFill>
        <p:spPr bwMode="auto">
          <a:xfrm>
            <a:off x="8477250" y="0"/>
            <a:ext cx="66675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70" name="Text Box 45"/>
          <p:cNvSpPr txBox="1">
            <a:spLocks noChangeArrowheads="1"/>
          </p:cNvSpPr>
          <p:nvPr/>
        </p:nvSpPr>
        <p:spPr bwMode="auto">
          <a:xfrm>
            <a:off x="900113" y="476250"/>
            <a:ext cx="4248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kumimoji="0" lang="zh-CN" altLang="en-US" sz="3600" b="1" i="1">
                <a:solidFill>
                  <a:srgbClr val="FF6699"/>
                </a:solidFill>
                <a:latin typeface="Arial" panose="020B0604020202020204" pitchFamily="34" charset="0"/>
              </a:rPr>
              <a:t>练一练</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1706"/>
                                        </p:tgtEl>
                                        <p:attrNameLst>
                                          <p:attrName>style.visibility</p:attrName>
                                        </p:attrNameLst>
                                      </p:cBhvr>
                                      <p:to>
                                        <p:strVal val="visible"/>
                                      </p:to>
                                    </p:set>
                                    <p:animEffect transition="in" filter="wipe(left)">
                                      <p:cBhvr>
                                        <p:cTn id="17" dur="500"/>
                                        <p:tgtEl>
                                          <p:spTgt spid="71706"/>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499"/>
                                          </p:stCondLst>
                                        </p:cTn>
                                        <p:tgtEl>
                                          <p:spTgt spid="9"/>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499"/>
                                          </p:stCondLst>
                                        </p:cTn>
                                        <p:tgtEl>
                                          <p:spTgt spid="71723"/>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71707"/>
                                        </p:tgtEl>
                                        <p:attrNameLst>
                                          <p:attrName>style.visibility</p:attrName>
                                        </p:attrNameLst>
                                      </p:cBhvr>
                                      <p:to>
                                        <p:strVal val="visible"/>
                                      </p:to>
                                    </p:set>
                                    <p:animEffect transition="in" filter="wipe(left)">
                                      <p:cBhvr>
                                        <p:cTn id="30" dur="500"/>
                                        <p:tgtEl>
                                          <p:spTgt spid="71707"/>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71708"/>
                                        </p:tgtEl>
                                        <p:attrNameLst>
                                          <p:attrName>style.visibility</p:attrName>
                                        </p:attrNameLst>
                                      </p:cBhvr>
                                      <p:to>
                                        <p:strVal val="visible"/>
                                      </p:to>
                                    </p:set>
                                    <p:animEffect transition="in" filter="wipe(down)">
                                      <p:cBhvr>
                                        <p:cTn id="35" dur="500"/>
                                        <p:tgtEl>
                                          <p:spTgt spid="71708"/>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wipe(left)">
                                      <p:cBhvr>
                                        <p:cTn id="4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6" grpId="0" autoUpdateAnimBg="0"/>
      <p:bldP spid="71707" grpId="0" autoUpdateAnimBg="0"/>
      <p:bldP spid="71708"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358775" y="1341438"/>
            <a:ext cx="8785225" cy="289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zh-CN" altLang="en-US" b="1" dirty="0" smtClean="0">
                <a:solidFill>
                  <a:srgbClr val="0000FF"/>
                </a:solidFill>
                <a:latin typeface="Tahoma" panose="020B0604030504040204" pitchFamily="34" charset="0"/>
              </a:rPr>
              <a:t>老</a:t>
            </a:r>
            <a:r>
              <a:rPr lang="zh-CN" altLang="en-US" b="1" dirty="0">
                <a:solidFill>
                  <a:srgbClr val="0000FF"/>
                </a:solidFill>
                <a:latin typeface="Tahoma" panose="020B0604030504040204" pitchFamily="34" charset="0"/>
              </a:rPr>
              <a:t>师为了教学，需要在家上网查资料。电信公司</a:t>
            </a:r>
            <a:br>
              <a:rPr lang="zh-CN" altLang="en-US" b="1" dirty="0">
                <a:solidFill>
                  <a:srgbClr val="0000FF"/>
                </a:solidFill>
                <a:latin typeface="Tahoma" panose="020B0604030504040204" pitchFamily="34" charset="0"/>
              </a:rPr>
            </a:br>
            <a:r>
              <a:rPr lang="zh-CN" altLang="en-US" b="1" dirty="0">
                <a:solidFill>
                  <a:srgbClr val="0000FF"/>
                </a:solidFill>
                <a:latin typeface="Tahoma" panose="020B0604030504040204" pitchFamily="34" charset="0"/>
              </a:rPr>
              <a:t>      提供了两种上网收费方式：</a:t>
            </a:r>
          </a:p>
          <a:p>
            <a:pPr eaLnBrk="1" hangingPunct="1">
              <a:spcBef>
                <a:spcPct val="50000"/>
              </a:spcBef>
            </a:pPr>
            <a:r>
              <a:rPr lang="zh-CN" altLang="en-US" b="1" dirty="0">
                <a:solidFill>
                  <a:srgbClr val="0000FF"/>
                </a:solidFill>
                <a:latin typeface="Tahoma" panose="020B0604030504040204" pitchFamily="34" charset="0"/>
              </a:rPr>
              <a:t>       方式 </a:t>
            </a:r>
            <a:r>
              <a:rPr lang="en-US" altLang="zh-CN" dirty="0">
                <a:solidFill>
                  <a:srgbClr val="0000FF"/>
                </a:solidFill>
                <a:latin typeface="Tahoma" panose="020B0604030504040204" pitchFamily="34" charset="0"/>
              </a:rPr>
              <a:t>1 </a:t>
            </a:r>
            <a:r>
              <a:rPr lang="zh-CN" altLang="en-US" b="1" dirty="0">
                <a:solidFill>
                  <a:srgbClr val="0000FF"/>
                </a:solidFill>
                <a:latin typeface="Tahoma" panose="020B0604030504040204" pitchFamily="34" charset="0"/>
              </a:rPr>
              <a:t>：按上网时间以每分钟 </a:t>
            </a:r>
            <a:r>
              <a:rPr lang="en-US" altLang="zh-CN" dirty="0">
                <a:solidFill>
                  <a:srgbClr val="0000FF"/>
                </a:solidFill>
                <a:latin typeface="Tahoma" panose="020B0604030504040204" pitchFamily="34" charset="0"/>
              </a:rPr>
              <a:t>0.1 </a:t>
            </a:r>
            <a:r>
              <a:rPr lang="zh-CN" altLang="en-US" b="1" dirty="0">
                <a:solidFill>
                  <a:srgbClr val="0000FF"/>
                </a:solidFill>
                <a:latin typeface="Tahoma" panose="020B0604030504040204" pitchFamily="34" charset="0"/>
              </a:rPr>
              <a:t>元计费；</a:t>
            </a:r>
          </a:p>
          <a:p>
            <a:pPr eaLnBrk="1" hangingPunct="1">
              <a:spcBef>
                <a:spcPct val="50000"/>
              </a:spcBef>
            </a:pPr>
            <a:r>
              <a:rPr lang="zh-CN" altLang="en-US" b="1" dirty="0">
                <a:solidFill>
                  <a:srgbClr val="0000FF"/>
                </a:solidFill>
                <a:latin typeface="Tahoma" panose="020B0604030504040204" pitchFamily="34" charset="0"/>
              </a:rPr>
              <a:t>       方式 </a:t>
            </a:r>
            <a:r>
              <a:rPr lang="en-US" altLang="zh-CN" dirty="0">
                <a:solidFill>
                  <a:srgbClr val="0000FF"/>
                </a:solidFill>
                <a:latin typeface="Tahoma" panose="020B0604030504040204" pitchFamily="34" charset="0"/>
              </a:rPr>
              <a:t>2 </a:t>
            </a:r>
            <a:r>
              <a:rPr lang="zh-CN" altLang="en-US" b="1" dirty="0">
                <a:solidFill>
                  <a:srgbClr val="0000FF"/>
                </a:solidFill>
                <a:latin typeface="Tahoma" panose="020B0604030504040204" pitchFamily="34" charset="0"/>
              </a:rPr>
              <a:t>：月租费 </a:t>
            </a:r>
            <a:r>
              <a:rPr lang="en-US" altLang="zh-CN" dirty="0">
                <a:solidFill>
                  <a:srgbClr val="0000FF"/>
                </a:solidFill>
                <a:latin typeface="Tahoma" panose="020B0604030504040204" pitchFamily="34" charset="0"/>
              </a:rPr>
              <a:t>20 </a:t>
            </a:r>
            <a:r>
              <a:rPr lang="zh-CN" altLang="en-US" b="1" dirty="0">
                <a:solidFill>
                  <a:srgbClr val="0000FF"/>
                </a:solidFill>
                <a:latin typeface="Tahoma" panose="020B0604030504040204" pitchFamily="34" charset="0"/>
              </a:rPr>
              <a:t>元，再按上网时间</a:t>
            </a:r>
            <a:br>
              <a:rPr lang="zh-CN" altLang="en-US" b="1" dirty="0">
                <a:solidFill>
                  <a:srgbClr val="0000FF"/>
                </a:solidFill>
                <a:latin typeface="Tahoma" panose="020B0604030504040204" pitchFamily="34" charset="0"/>
              </a:rPr>
            </a:br>
            <a:r>
              <a:rPr lang="zh-CN" altLang="en-US" b="1" dirty="0">
                <a:solidFill>
                  <a:srgbClr val="0000FF"/>
                </a:solidFill>
                <a:latin typeface="Tahoma" panose="020B0604030504040204" pitchFamily="34" charset="0"/>
              </a:rPr>
              <a:t>                     以每分钟 </a:t>
            </a:r>
            <a:r>
              <a:rPr lang="en-US" altLang="zh-CN" dirty="0">
                <a:solidFill>
                  <a:srgbClr val="0000FF"/>
                </a:solidFill>
                <a:latin typeface="Tahoma" panose="020B0604030504040204" pitchFamily="34" charset="0"/>
              </a:rPr>
              <a:t>0.05 </a:t>
            </a:r>
            <a:r>
              <a:rPr lang="zh-CN" altLang="en-US" b="1" dirty="0">
                <a:solidFill>
                  <a:srgbClr val="0000FF"/>
                </a:solidFill>
                <a:latin typeface="Tahoma" panose="020B0604030504040204" pitchFamily="34" charset="0"/>
              </a:rPr>
              <a:t>元计费。</a:t>
            </a:r>
          </a:p>
          <a:p>
            <a:pPr eaLnBrk="1" hangingPunct="1">
              <a:spcBef>
                <a:spcPct val="50000"/>
              </a:spcBef>
            </a:pPr>
            <a:r>
              <a:rPr lang="zh-CN" altLang="en-US" b="1" dirty="0">
                <a:solidFill>
                  <a:srgbClr val="0000FF"/>
                </a:solidFill>
                <a:latin typeface="宋体" panose="02010600030101010101" pitchFamily="2" charset="-122"/>
              </a:rPr>
              <a:t>    请</a:t>
            </a:r>
            <a:r>
              <a:rPr lang="zh-CN" altLang="en-US" b="1" dirty="0">
                <a:solidFill>
                  <a:srgbClr val="0000FF"/>
                </a:solidFill>
                <a:latin typeface="Tahoma" panose="020B0604030504040204" pitchFamily="34" charset="0"/>
              </a:rPr>
              <a:t>同学们帮老师选择：以何种方式上网更合算？</a:t>
            </a:r>
          </a:p>
        </p:txBody>
      </p:sp>
      <p:sp>
        <p:nvSpPr>
          <p:cNvPr id="15364" name="Text Box 7"/>
          <p:cNvSpPr txBox="1">
            <a:spLocks noChangeArrowheads="1"/>
          </p:cNvSpPr>
          <p:nvPr/>
        </p:nvSpPr>
        <p:spPr bwMode="auto">
          <a:xfrm>
            <a:off x="6135688" y="-47625"/>
            <a:ext cx="18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zh-CN" b="1">
              <a:solidFill>
                <a:srgbClr val="FF00FF"/>
              </a:solidFill>
            </a:endParaRPr>
          </a:p>
        </p:txBody>
      </p:sp>
      <p:sp>
        <p:nvSpPr>
          <p:cNvPr id="15365" name="Text Box 9"/>
          <p:cNvSpPr txBox="1">
            <a:spLocks noChangeArrowheads="1"/>
          </p:cNvSpPr>
          <p:nvPr/>
        </p:nvSpPr>
        <p:spPr bwMode="auto">
          <a:xfrm>
            <a:off x="6300788" y="384175"/>
            <a:ext cx="26336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zh-CN" altLang="en-US" b="1">
                <a:solidFill>
                  <a:srgbClr val="CC66FF"/>
                </a:solidFill>
              </a:rPr>
              <a:t>乘坐智慧快车</a:t>
            </a:r>
          </a:p>
        </p:txBody>
      </p:sp>
      <p:pic>
        <p:nvPicPr>
          <p:cNvPr id="15366" name="Picture 13" descr="7_corp_title04"/>
          <p:cNvPicPr>
            <a:picLocks noChangeAspect="1" noChangeArrowheads="1"/>
          </p:cNvPicPr>
          <p:nvPr/>
        </p:nvPicPr>
        <p:blipFill>
          <a:blip r:embed="rId2"/>
          <a:srcRect/>
          <a:stretch>
            <a:fillRect/>
          </a:stretch>
        </p:blipFill>
        <p:spPr bwMode="auto">
          <a:xfrm>
            <a:off x="2627313" y="4365625"/>
            <a:ext cx="3132137"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8" name="Text Box 8"/>
          <p:cNvSpPr txBox="1">
            <a:spLocks noChangeArrowheads="1"/>
          </p:cNvSpPr>
          <p:nvPr/>
        </p:nvSpPr>
        <p:spPr bwMode="auto">
          <a:xfrm>
            <a:off x="971550" y="333375"/>
            <a:ext cx="3313113" cy="579438"/>
          </a:xfrm>
          <a:prstGeom prst="rect">
            <a:avLst/>
          </a:prstGeom>
          <a:noFill/>
          <a:ln>
            <a:noFill/>
          </a:ln>
          <a:effectLst>
            <a:prstShdw prst="shdw12">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zh-CN" altLang="en-US" sz="3200" b="1" dirty="0">
                <a:solidFill>
                  <a:srgbClr val="FF3399"/>
                </a:solidFill>
              </a:rPr>
              <a:t>巩固提高题</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53" name="Text Box 21"/>
          <p:cNvSpPr txBox="1">
            <a:spLocks noChangeArrowheads="1"/>
          </p:cNvSpPr>
          <p:nvPr/>
        </p:nvSpPr>
        <p:spPr bwMode="auto">
          <a:xfrm>
            <a:off x="971550" y="908050"/>
            <a:ext cx="63357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zh-CN" altLang="en-US" b="1" dirty="0">
                <a:latin typeface="Tahoma" panose="020B0604030504040204" pitchFamily="34" charset="0"/>
              </a:rPr>
              <a:t>用函数方法解答如何选择计费方式更省钱</a:t>
            </a:r>
          </a:p>
        </p:txBody>
      </p:sp>
      <p:sp>
        <p:nvSpPr>
          <p:cNvPr id="98326" name="Text Box 22"/>
          <p:cNvSpPr txBox="1">
            <a:spLocks noChangeArrowheads="1"/>
          </p:cNvSpPr>
          <p:nvPr/>
        </p:nvSpPr>
        <p:spPr bwMode="auto">
          <a:xfrm>
            <a:off x="755650" y="1773238"/>
            <a:ext cx="70564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zh-CN" altLang="en-US" b="1" dirty="0">
                <a:latin typeface="Tahoma" panose="020B0604030504040204" pitchFamily="34" charset="0"/>
              </a:rPr>
              <a:t>解：方式一费用</a:t>
            </a:r>
            <a:r>
              <a:rPr lang="zh-CN" altLang="en-US" dirty="0">
                <a:latin typeface="Tahoma" panose="020B0604030504040204" pitchFamily="34" charset="0"/>
              </a:rPr>
              <a:t>： </a:t>
            </a:r>
            <a:r>
              <a:rPr lang="en-US" altLang="zh-CN" dirty="0">
                <a:solidFill>
                  <a:srgbClr val="FF0066"/>
                </a:solidFill>
                <a:latin typeface="Tahoma" panose="020B0604030504040204" pitchFamily="34" charset="0"/>
              </a:rPr>
              <a:t>y</a:t>
            </a:r>
            <a:r>
              <a:rPr lang="en-US" altLang="zh-CN" sz="1200" dirty="0">
                <a:solidFill>
                  <a:srgbClr val="FF0066"/>
                </a:solidFill>
                <a:latin typeface="Tahoma" panose="020B0604030504040204" pitchFamily="34" charset="0"/>
              </a:rPr>
              <a:t>1</a:t>
            </a:r>
            <a:r>
              <a:rPr lang="en-US" altLang="zh-CN" dirty="0">
                <a:solidFill>
                  <a:srgbClr val="FF0066"/>
                </a:solidFill>
                <a:latin typeface="Tahoma" panose="020B0604030504040204" pitchFamily="34" charset="0"/>
              </a:rPr>
              <a:t> = 0.3x + 30</a:t>
            </a:r>
          </a:p>
        </p:txBody>
      </p:sp>
      <p:sp>
        <p:nvSpPr>
          <p:cNvPr id="98327" name="Text Box 23"/>
          <p:cNvSpPr txBox="1">
            <a:spLocks noChangeArrowheads="1"/>
          </p:cNvSpPr>
          <p:nvPr/>
        </p:nvSpPr>
        <p:spPr bwMode="auto">
          <a:xfrm>
            <a:off x="1331913" y="2492375"/>
            <a:ext cx="3600450" cy="457200"/>
          </a:xfrm>
          <a:prstGeom prst="rect">
            <a:avLst/>
          </a:prstGeom>
          <a:noFill/>
          <a:ln w="9525">
            <a:noFill/>
            <a:miter lim="800000"/>
          </a:ln>
          <a:effec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zh-CN" altLang="en-US" b="1" dirty="0">
                <a:latin typeface="Tahoma" panose="020B0604030504040204" pitchFamily="34" charset="0"/>
              </a:rPr>
              <a:t>方式二费用</a:t>
            </a:r>
            <a:r>
              <a:rPr lang="zh-CN" altLang="en-US" dirty="0">
                <a:solidFill>
                  <a:srgbClr val="660033"/>
                </a:solidFill>
                <a:latin typeface="Tahoma" panose="020B0604030504040204" pitchFamily="34" charset="0"/>
              </a:rPr>
              <a:t>： </a:t>
            </a:r>
            <a:r>
              <a:rPr lang="en-US" altLang="zh-CN" dirty="0">
                <a:solidFill>
                  <a:srgbClr val="660033"/>
                </a:solidFill>
                <a:latin typeface="Tahoma" panose="020B0604030504040204" pitchFamily="34" charset="0"/>
              </a:rPr>
              <a:t>y</a:t>
            </a:r>
            <a:r>
              <a:rPr lang="en-US" altLang="zh-CN" sz="1200" dirty="0">
                <a:solidFill>
                  <a:srgbClr val="660033"/>
                </a:solidFill>
                <a:latin typeface="Tahoma" panose="020B0604030504040204" pitchFamily="34" charset="0"/>
              </a:rPr>
              <a:t>2 </a:t>
            </a:r>
            <a:r>
              <a:rPr lang="en-US" altLang="zh-CN" dirty="0">
                <a:solidFill>
                  <a:srgbClr val="660033"/>
                </a:solidFill>
                <a:latin typeface="Tahoma" panose="020B0604030504040204" pitchFamily="34" charset="0"/>
              </a:rPr>
              <a:t>= 0.4x</a:t>
            </a:r>
          </a:p>
        </p:txBody>
      </p:sp>
      <p:sp>
        <p:nvSpPr>
          <p:cNvPr id="98329" name="Text Box 25"/>
          <p:cNvSpPr txBox="1">
            <a:spLocks noChangeArrowheads="1"/>
          </p:cNvSpPr>
          <p:nvPr/>
        </p:nvSpPr>
        <p:spPr bwMode="auto">
          <a:xfrm>
            <a:off x="971550" y="4581525"/>
            <a:ext cx="698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zh-CN" altLang="en-US" b="1" dirty="0">
                <a:latin typeface="Tahoma" panose="020B0604030504040204" pitchFamily="34" charset="0"/>
              </a:rPr>
              <a:t>当 </a:t>
            </a:r>
            <a:r>
              <a:rPr lang="en-US" altLang="zh-CN" b="1" dirty="0">
                <a:latin typeface="Tahoma" panose="020B0604030504040204" pitchFamily="34" charset="0"/>
              </a:rPr>
              <a:t>x &gt;400</a:t>
            </a:r>
            <a:r>
              <a:rPr lang="en-US" altLang="zh-CN" dirty="0">
                <a:latin typeface="Tahoma" panose="020B0604030504040204" pitchFamily="34" charset="0"/>
              </a:rPr>
              <a:t> </a:t>
            </a:r>
            <a:r>
              <a:rPr lang="zh-CN" altLang="en-US" b="1" dirty="0">
                <a:latin typeface="Tahoma" panose="020B0604030504040204" pitchFamily="34" charset="0"/>
              </a:rPr>
              <a:t>分时</a:t>
            </a:r>
            <a:r>
              <a:rPr lang="zh-CN" altLang="en-US" dirty="0">
                <a:latin typeface="Tahoma" panose="020B0604030504040204" pitchFamily="34" charset="0"/>
              </a:rPr>
              <a:t>，</a:t>
            </a:r>
            <a:r>
              <a:rPr lang="en-US" altLang="zh-CN" dirty="0">
                <a:solidFill>
                  <a:srgbClr val="FF0066"/>
                </a:solidFill>
                <a:latin typeface="Tahoma" panose="020B0604030504040204" pitchFamily="34" charset="0"/>
              </a:rPr>
              <a:t>y</a:t>
            </a:r>
            <a:r>
              <a:rPr lang="en-US" altLang="zh-CN" sz="1200" dirty="0">
                <a:solidFill>
                  <a:srgbClr val="FF0066"/>
                </a:solidFill>
                <a:latin typeface="Tahoma" panose="020B0604030504040204" pitchFamily="34" charset="0"/>
              </a:rPr>
              <a:t>1</a:t>
            </a:r>
            <a:r>
              <a:rPr lang="zh-CN" altLang="en-US" dirty="0">
                <a:solidFill>
                  <a:srgbClr val="0000FF"/>
                </a:solidFill>
                <a:latin typeface="Tahoma" panose="020B0604030504040204" pitchFamily="34" charset="0"/>
              </a:rPr>
              <a:t>＞</a:t>
            </a:r>
            <a:r>
              <a:rPr lang="en-US" altLang="zh-CN" dirty="0">
                <a:solidFill>
                  <a:srgbClr val="660033"/>
                </a:solidFill>
                <a:latin typeface="Tahoma" panose="020B0604030504040204" pitchFamily="34" charset="0"/>
              </a:rPr>
              <a:t>y</a:t>
            </a:r>
            <a:r>
              <a:rPr lang="en-US" altLang="zh-CN" sz="1200" dirty="0">
                <a:solidFill>
                  <a:srgbClr val="660033"/>
                </a:solidFill>
                <a:latin typeface="Tahoma" panose="020B0604030504040204" pitchFamily="34" charset="0"/>
              </a:rPr>
              <a:t>2 </a:t>
            </a:r>
            <a:r>
              <a:rPr lang="zh-CN" altLang="en-US" dirty="0">
                <a:latin typeface="Tahoma" panose="020B0604030504040204" pitchFamily="34" charset="0"/>
              </a:rPr>
              <a:t>，</a:t>
            </a:r>
            <a:r>
              <a:rPr lang="zh-CN" altLang="en-US" b="1" dirty="0">
                <a:latin typeface="Tahoma" panose="020B0604030504040204" pitchFamily="34" charset="0"/>
              </a:rPr>
              <a:t>方式二省钱</a:t>
            </a:r>
          </a:p>
        </p:txBody>
      </p:sp>
      <p:sp>
        <p:nvSpPr>
          <p:cNvPr id="98330" name="Text Box 26"/>
          <p:cNvSpPr txBox="1">
            <a:spLocks noChangeArrowheads="1"/>
          </p:cNvSpPr>
          <p:nvPr/>
        </p:nvSpPr>
        <p:spPr bwMode="auto">
          <a:xfrm>
            <a:off x="1042988" y="3644900"/>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zh-CN" altLang="en-US" b="1" dirty="0">
                <a:latin typeface="Tahoma" panose="020B0604030504040204" pitchFamily="34" charset="0"/>
              </a:rPr>
              <a:t>当 </a:t>
            </a:r>
            <a:r>
              <a:rPr lang="en-US" altLang="zh-CN" b="1" dirty="0">
                <a:latin typeface="Tahoma" panose="020B0604030504040204" pitchFamily="34" charset="0"/>
              </a:rPr>
              <a:t>x = 400</a:t>
            </a:r>
            <a:r>
              <a:rPr lang="zh-CN" altLang="en-US" b="1" dirty="0">
                <a:latin typeface="Tahoma" panose="020B0604030504040204" pitchFamily="34" charset="0"/>
              </a:rPr>
              <a:t>分时</a:t>
            </a:r>
            <a:r>
              <a:rPr lang="zh-CN" altLang="en-US" dirty="0">
                <a:latin typeface="Tahoma" panose="020B0604030504040204" pitchFamily="34" charset="0"/>
              </a:rPr>
              <a:t>，</a:t>
            </a:r>
            <a:r>
              <a:rPr lang="en-US" altLang="zh-CN" dirty="0">
                <a:solidFill>
                  <a:srgbClr val="FF0066"/>
                </a:solidFill>
                <a:latin typeface="Tahoma" panose="020B0604030504040204" pitchFamily="34" charset="0"/>
              </a:rPr>
              <a:t>y</a:t>
            </a:r>
            <a:r>
              <a:rPr lang="en-US" altLang="zh-CN" sz="1200" dirty="0">
                <a:solidFill>
                  <a:srgbClr val="FF0066"/>
                </a:solidFill>
                <a:latin typeface="Tahoma" panose="020B0604030504040204" pitchFamily="34" charset="0"/>
              </a:rPr>
              <a:t>1 </a:t>
            </a:r>
            <a:r>
              <a:rPr lang="en-US" altLang="zh-CN" dirty="0">
                <a:solidFill>
                  <a:srgbClr val="0000FF"/>
                </a:solidFill>
                <a:latin typeface="Tahoma" panose="020B0604030504040204" pitchFamily="34" charset="0"/>
              </a:rPr>
              <a:t>=</a:t>
            </a:r>
            <a:r>
              <a:rPr lang="en-US" altLang="zh-CN" dirty="0">
                <a:solidFill>
                  <a:srgbClr val="660033"/>
                </a:solidFill>
                <a:latin typeface="Tahoma" panose="020B0604030504040204" pitchFamily="34" charset="0"/>
              </a:rPr>
              <a:t>y</a:t>
            </a:r>
            <a:r>
              <a:rPr lang="en-US" altLang="zh-CN" sz="1200" dirty="0">
                <a:solidFill>
                  <a:srgbClr val="660033"/>
                </a:solidFill>
                <a:latin typeface="Tahoma" panose="020B0604030504040204" pitchFamily="34" charset="0"/>
              </a:rPr>
              <a:t>2 </a:t>
            </a:r>
            <a:r>
              <a:rPr lang="zh-CN" altLang="en-US" dirty="0">
                <a:solidFill>
                  <a:srgbClr val="0000FF"/>
                </a:solidFill>
                <a:latin typeface="Tahoma" panose="020B0604030504040204" pitchFamily="34" charset="0"/>
              </a:rPr>
              <a:t>，</a:t>
            </a:r>
            <a:r>
              <a:rPr lang="zh-CN" altLang="en-US" sz="1200" dirty="0">
                <a:solidFill>
                  <a:srgbClr val="FFFF00"/>
                </a:solidFill>
                <a:latin typeface="Tahoma" panose="020B0604030504040204" pitchFamily="34" charset="0"/>
              </a:rPr>
              <a:t>    </a:t>
            </a:r>
            <a:r>
              <a:rPr lang="zh-CN" altLang="en-US" b="1" dirty="0">
                <a:latin typeface="Tahoma" panose="020B0604030504040204" pitchFamily="34" charset="0"/>
              </a:rPr>
              <a:t>方式一方式二一样 </a:t>
            </a:r>
          </a:p>
        </p:txBody>
      </p:sp>
      <p:sp>
        <p:nvSpPr>
          <p:cNvPr id="98331" name="Text Box 27"/>
          <p:cNvSpPr txBox="1">
            <a:spLocks noChangeArrowheads="1"/>
          </p:cNvSpPr>
          <p:nvPr/>
        </p:nvSpPr>
        <p:spPr bwMode="auto">
          <a:xfrm>
            <a:off x="971550" y="5373688"/>
            <a:ext cx="698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zh-CN" altLang="en-US" b="1" dirty="0">
                <a:latin typeface="Tahoma" panose="020B0604030504040204" pitchFamily="34" charset="0"/>
              </a:rPr>
              <a:t>当 </a:t>
            </a:r>
            <a:r>
              <a:rPr lang="en-US" altLang="zh-CN" b="1" dirty="0">
                <a:latin typeface="Tahoma" panose="020B0604030504040204" pitchFamily="34" charset="0"/>
              </a:rPr>
              <a:t>0≤x</a:t>
            </a:r>
            <a:r>
              <a:rPr lang="zh-CN" altLang="en-US" dirty="0">
                <a:latin typeface="Tahoma" panose="020B0604030504040204" pitchFamily="34" charset="0"/>
              </a:rPr>
              <a:t>＜</a:t>
            </a:r>
            <a:r>
              <a:rPr lang="en-US" altLang="zh-CN" b="1" dirty="0">
                <a:latin typeface="Tahoma" panose="020B0604030504040204" pitchFamily="34" charset="0"/>
              </a:rPr>
              <a:t>400</a:t>
            </a:r>
            <a:r>
              <a:rPr lang="zh-CN" altLang="en-US" b="1" dirty="0">
                <a:latin typeface="Tahoma" panose="020B0604030504040204" pitchFamily="34" charset="0"/>
              </a:rPr>
              <a:t>分时</a:t>
            </a:r>
            <a:r>
              <a:rPr lang="zh-CN" altLang="en-US" dirty="0">
                <a:latin typeface="Tahoma" panose="020B0604030504040204" pitchFamily="34" charset="0"/>
              </a:rPr>
              <a:t>，</a:t>
            </a:r>
            <a:r>
              <a:rPr lang="en-US" altLang="zh-CN" dirty="0">
                <a:solidFill>
                  <a:srgbClr val="FF0066"/>
                </a:solidFill>
                <a:latin typeface="Tahoma" panose="020B0604030504040204" pitchFamily="34" charset="0"/>
              </a:rPr>
              <a:t>y</a:t>
            </a:r>
            <a:r>
              <a:rPr lang="en-US" altLang="zh-CN" sz="1200" dirty="0">
                <a:solidFill>
                  <a:srgbClr val="FF0066"/>
                </a:solidFill>
                <a:latin typeface="Tahoma" panose="020B0604030504040204" pitchFamily="34" charset="0"/>
              </a:rPr>
              <a:t>1</a:t>
            </a:r>
            <a:r>
              <a:rPr lang="zh-CN" altLang="en-US" dirty="0">
                <a:solidFill>
                  <a:srgbClr val="0000FF"/>
                </a:solidFill>
                <a:latin typeface="Tahoma" panose="020B0604030504040204" pitchFamily="34" charset="0"/>
              </a:rPr>
              <a:t>＜</a:t>
            </a:r>
            <a:r>
              <a:rPr lang="en-US" altLang="zh-CN" dirty="0">
                <a:solidFill>
                  <a:srgbClr val="660033"/>
                </a:solidFill>
                <a:latin typeface="Tahoma" panose="020B0604030504040204" pitchFamily="34" charset="0"/>
              </a:rPr>
              <a:t>y</a:t>
            </a:r>
            <a:r>
              <a:rPr lang="en-US" altLang="zh-CN" sz="1200" dirty="0">
                <a:solidFill>
                  <a:srgbClr val="660033"/>
                </a:solidFill>
                <a:latin typeface="Tahoma" panose="020B0604030504040204" pitchFamily="34" charset="0"/>
              </a:rPr>
              <a:t>2</a:t>
            </a:r>
            <a:r>
              <a:rPr lang="en-US" altLang="zh-CN" sz="1200" dirty="0">
                <a:solidFill>
                  <a:srgbClr val="FFFF00"/>
                </a:solidFill>
                <a:latin typeface="Tahoma" panose="020B0604030504040204" pitchFamily="34" charset="0"/>
              </a:rPr>
              <a:t> </a:t>
            </a:r>
            <a:r>
              <a:rPr lang="zh-CN" altLang="en-US" dirty="0">
                <a:solidFill>
                  <a:srgbClr val="0000FF"/>
                </a:solidFill>
                <a:latin typeface="Tahoma" panose="020B0604030504040204" pitchFamily="34" charset="0"/>
              </a:rPr>
              <a:t>，</a:t>
            </a:r>
            <a:r>
              <a:rPr lang="zh-CN" altLang="en-US" b="1" dirty="0">
                <a:latin typeface="Tahoma" panose="020B0604030504040204" pitchFamily="34" charset="0"/>
              </a:rPr>
              <a:t>方式一省钱</a:t>
            </a:r>
          </a:p>
        </p:txBody>
      </p:sp>
      <p:sp>
        <p:nvSpPr>
          <p:cNvPr id="18462" name="Text Box 39"/>
          <p:cNvSpPr txBox="1">
            <a:spLocks noChangeArrowheads="1"/>
          </p:cNvSpPr>
          <p:nvPr/>
        </p:nvSpPr>
        <p:spPr bwMode="auto">
          <a:xfrm>
            <a:off x="6208713" y="-119063"/>
            <a:ext cx="184150" cy="396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zh-CN" b="1">
              <a:solidFill>
                <a:srgbClr val="FF00F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8326"/>
                                        </p:tgtEl>
                                        <p:attrNameLst>
                                          <p:attrName>style.visibility</p:attrName>
                                        </p:attrNameLst>
                                      </p:cBhvr>
                                      <p:to>
                                        <p:strVal val="visible"/>
                                      </p:to>
                                    </p:set>
                                    <p:animEffect transition="in" filter="wipe(left)">
                                      <p:cBhvr>
                                        <p:cTn id="7" dur="500"/>
                                        <p:tgtEl>
                                          <p:spTgt spid="983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8327"/>
                                        </p:tgtEl>
                                        <p:attrNameLst>
                                          <p:attrName>style.visibility</p:attrName>
                                        </p:attrNameLst>
                                      </p:cBhvr>
                                      <p:to>
                                        <p:strVal val="visible"/>
                                      </p:to>
                                    </p:set>
                                    <p:animEffect transition="in" filter="wipe(left)">
                                      <p:cBhvr>
                                        <p:cTn id="12" dur="500"/>
                                        <p:tgtEl>
                                          <p:spTgt spid="9832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8330"/>
                                        </p:tgtEl>
                                        <p:attrNameLst>
                                          <p:attrName>style.visibility</p:attrName>
                                        </p:attrNameLst>
                                      </p:cBhvr>
                                      <p:to>
                                        <p:strVal val="visible"/>
                                      </p:to>
                                    </p:set>
                                    <p:animEffect transition="in" filter="wipe(left)">
                                      <p:cBhvr>
                                        <p:cTn id="17" dur="500"/>
                                        <p:tgtEl>
                                          <p:spTgt spid="9833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8329"/>
                                        </p:tgtEl>
                                        <p:attrNameLst>
                                          <p:attrName>style.visibility</p:attrName>
                                        </p:attrNameLst>
                                      </p:cBhvr>
                                      <p:to>
                                        <p:strVal val="visible"/>
                                      </p:to>
                                    </p:set>
                                    <p:animEffect transition="in" filter="wipe(left)">
                                      <p:cBhvr>
                                        <p:cTn id="22" dur="500"/>
                                        <p:tgtEl>
                                          <p:spTgt spid="9832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8331"/>
                                        </p:tgtEl>
                                        <p:attrNameLst>
                                          <p:attrName>style.visibility</p:attrName>
                                        </p:attrNameLst>
                                      </p:cBhvr>
                                      <p:to>
                                        <p:strVal val="visible"/>
                                      </p:to>
                                    </p:set>
                                    <p:animEffect transition="in" filter="wipe(left)">
                                      <p:cBhvr>
                                        <p:cTn id="27" dur="500"/>
                                        <p:tgtEl>
                                          <p:spTgt spid="983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26" grpId="0"/>
      <p:bldP spid="98327" grpId="0"/>
      <p:bldP spid="98329" grpId="0"/>
      <p:bldP spid="98330" grpId="0"/>
      <p:bldP spid="9833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Line 2"/>
          <p:cNvSpPr>
            <a:spLocks noChangeShapeType="1"/>
          </p:cNvSpPr>
          <p:nvPr/>
        </p:nvSpPr>
        <p:spPr bwMode="auto">
          <a:xfrm>
            <a:off x="900113" y="5949950"/>
            <a:ext cx="4610100" cy="0"/>
          </a:xfrm>
          <a:prstGeom prst="line">
            <a:avLst/>
          </a:prstGeom>
          <a:noFill/>
          <a:ln w="952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6387" name="Line 3"/>
          <p:cNvSpPr>
            <a:spLocks noChangeShapeType="1"/>
          </p:cNvSpPr>
          <p:nvPr/>
        </p:nvSpPr>
        <p:spPr bwMode="auto">
          <a:xfrm>
            <a:off x="898525" y="2708275"/>
            <a:ext cx="0" cy="3240088"/>
          </a:xfrm>
          <a:prstGeom prst="line">
            <a:avLst/>
          </a:prstGeom>
          <a:noFill/>
          <a:ln w="9525">
            <a:solidFill>
              <a:schemeClr val="tx1"/>
            </a:solidFill>
            <a:round/>
            <a:head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6388" name="Text Box 4"/>
          <p:cNvSpPr txBox="1">
            <a:spLocks noChangeArrowheads="1"/>
          </p:cNvSpPr>
          <p:nvPr/>
        </p:nvSpPr>
        <p:spPr bwMode="auto">
          <a:xfrm>
            <a:off x="611188" y="587692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a:solidFill>
                  <a:srgbClr val="0000FF"/>
                </a:solidFill>
              </a:rPr>
              <a:t>o</a:t>
            </a:r>
          </a:p>
        </p:txBody>
      </p:sp>
      <p:sp>
        <p:nvSpPr>
          <p:cNvPr id="16389" name="Text Box 5"/>
          <p:cNvSpPr txBox="1">
            <a:spLocks noChangeArrowheads="1"/>
          </p:cNvSpPr>
          <p:nvPr/>
        </p:nvSpPr>
        <p:spPr bwMode="auto">
          <a:xfrm>
            <a:off x="250825" y="2708275"/>
            <a:ext cx="674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a:solidFill>
                  <a:srgbClr val="0000FF"/>
                </a:solidFill>
              </a:rPr>
              <a:t>y/</a:t>
            </a:r>
            <a:r>
              <a:rPr lang="zh-CN" altLang="en-US">
                <a:solidFill>
                  <a:srgbClr val="0000FF"/>
                </a:solidFill>
              </a:rPr>
              <a:t>元</a:t>
            </a:r>
          </a:p>
        </p:txBody>
      </p:sp>
      <p:sp>
        <p:nvSpPr>
          <p:cNvPr id="16390" name="Text Box 6"/>
          <p:cNvSpPr txBox="1">
            <a:spLocks noChangeArrowheads="1"/>
          </p:cNvSpPr>
          <p:nvPr/>
        </p:nvSpPr>
        <p:spPr bwMode="auto">
          <a:xfrm>
            <a:off x="4932363" y="6021388"/>
            <a:ext cx="12239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a:solidFill>
                  <a:srgbClr val="0000FF"/>
                </a:solidFill>
              </a:rPr>
              <a:t>x /</a:t>
            </a:r>
            <a:r>
              <a:rPr lang="zh-CN" altLang="en-US">
                <a:solidFill>
                  <a:srgbClr val="0000FF"/>
                </a:solidFill>
              </a:rPr>
              <a:t>分</a:t>
            </a:r>
          </a:p>
        </p:txBody>
      </p:sp>
      <p:sp>
        <p:nvSpPr>
          <p:cNvPr id="16391" name="Line 7"/>
          <p:cNvSpPr>
            <a:spLocks noChangeShapeType="1"/>
          </p:cNvSpPr>
          <p:nvPr/>
        </p:nvSpPr>
        <p:spPr bwMode="auto">
          <a:xfrm>
            <a:off x="1690688" y="5878513"/>
            <a:ext cx="0" cy="71437"/>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6392" name="Line 8"/>
          <p:cNvSpPr>
            <a:spLocks noChangeShapeType="1"/>
          </p:cNvSpPr>
          <p:nvPr/>
        </p:nvSpPr>
        <p:spPr bwMode="auto">
          <a:xfrm>
            <a:off x="2555875" y="5876925"/>
            <a:ext cx="0" cy="7143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6393" name="Line 9"/>
          <p:cNvSpPr>
            <a:spLocks noChangeShapeType="1"/>
          </p:cNvSpPr>
          <p:nvPr/>
        </p:nvSpPr>
        <p:spPr bwMode="auto">
          <a:xfrm>
            <a:off x="4138613" y="5876925"/>
            <a:ext cx="0" cy="7143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6394" name="Line 10"/>
          <p:cNvSpPr>
            <a:spLocks noChangeShapeType="1"/>
          </p:cNvSpPr>
          <p:nvPr/>
        </p:nvSpPr>
        <p:spPr bwMode="auto">
          <a:xfrm>
            <a:off x="898525" y="4941888"/>
            <a:ext cx="73025"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6395" name="Line 11"/>
          <p:cNvSpPr>
            <a:spLocks noChangeShapeType="1"/>
          </p:cNvSpPr>
          <p:nvPr/>
        </p:nvSpPr>
        <p:spPr bwMode="auto">
          <a:xfrm>
            <a:off x="898525" y="3933825"/>
            <a:ext cx="73025"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00364" name="Line 12"/>
          <p:cNvSpPr>
            <a:spLocks noChangeShapeType="1"/>
          </p:cNvSpPr>
          <p:nvPr/>
        </p:nvSpPr>
        <p:spPr bwMode="auto">
          <a:xfrm>
            <a:off x="4140200" y="4005263"/>
            <a:ext cx="0" cy="2087562"/>
          </a:xfrm>
          <a:prstGeom prst="line">
            <a:avLst/>
          </a:prstGeom>
          <a:noFill/>
          <a:ln w="19050">
            <a:solidFill>
              <a:schemeClr val="accent2"/>
            </a:solidFill>
            <a:prstDash val="dash"/>
            <a:round/>
          </a:ln>
          <a:extLst>
            <a:ext uri="{909E8E84-426E-40DD-AFC4-6F175D3DCCD1}">
              <a14:hiddenFill xmlns:a14="http://schemas.microsoft.com/office/drawing/2010/main">
                <a:noFill/>
              </a14:hiddenFill>
            </a:ext>
          </a:extLst>
        </p:spPr>
        <p:txBody>
          <a:bodyPr/>
          <a:lstStyle/>
          <a:p>
            <a:endParaRPr lang="zh-CN" altLang="en-US"/>
          </a:p>
        </p:txBody>
      </p:sp>
      <p:sp>
        <p:nvSpPr>
          <p:cNvPr id="100365" name="Line 13"/>
          <p:cNvSpPr>
            <a:spLocks noChangeShapeType="1"/>
          </p:cNvSpPr>
          <p:nvPr/>
        </p:nvSpPr>
        <p:spPr bwMode="auto">
          <a:xfrm>
            <a:off x="971550" y="3933825"/>
            <a:ext cx="3240088" cy="0"/>
          </a:xfrm>
          <a:prstGeom prst="line">
            <a:avLst/>
          </a:prstGeom>
          <a:noFill/>
          <a:ln w="19050">
            <a:solidFill>
              <a:schemeClr val="accent2"/>
            </a:solidFill>
            <a:prstDash val="dash"/>
            <a:round/>
          </a:ln>
          <a:extLst>
            <a:ext uri="{909E8E84-426E-40DD-AFC4-6F175D3DCCD1}">
              <a14:hiddenFill xmlns:a14="http://schemas.microsoft.com/office/drawing/2010/main">
                <a:noFill/>
              </a14:hiddenFill>
            </a:ext>
          </a:extLst>
        </p:spPr>
        <p:txBody>
          <a:bodyPr/>
          <a:lstStyle/>
          <a:p>
            <a:endParaRPr lang="zh-CN" altLang="en-US"/>
          </a:p>
        </p:txBody>
      </p:sp>
      <p:sp>
        <p:nvSpPr>
          <p:cNvPr id="100366" name="Line 14"/>
          <p:cNvSpPr>
            <a:spLocks noChangeShapeType="1"/>
          </p:cNvSpPr>
          <p:nvPr/>
        </p:nvSpPr>
        <p:spPr bwMode="auto">
          <a:xfrm flipV="1">
            <a:off x="898525" y="2925763"/>
            <a:ext cx="4824413" cy="3024187"/>
          </a:xfrm>
          <a:prstGeom prst="line">
            <a:avLst/>
          </a:prstGeom>
          <a:noFill/>
          <a:ln w="38100">
            <a:solidFill>
              <a:srgbClr val="9900CC"/>
            </a:solidFill>
            <a:round/>
          </a:ln>
          <a:extLst>
            <a:ext uri="{909E8E84-426E-40DD-AFC4-6F175D3DCCD1}">
              <a14:hiddenFill xmlns:a14="http://schemas.microsoft.com/office/drawing/2010/main">
                <a:noFill/>
              </a14:hiddenFill>
            </a:ext>
          </a:extLst>
        </p:spPr>
        <p:txBody>
          <a:bodyPr/>
          <a:lstStyle/>
          <a:p>
            <a:endParaRPr lang="zh-CN" altLang="en-US"/>
          </a:p>
        </p:txBody>
      </p:sp>
      <p:sp>
        <p:nvSpPr>
          <p:cNvPr id="100367" name="Line 15"/>
          <p:cNvSpPr>
            <a:spLocks noChangeShapeType="1"/>
          </p:cNvSpPr>
          <p:nvPr/>
        </p:nvSpPr>
        <p:spPr bwMode="auto">
          <a:xfrm flipV="1">
            <a:off x="898525" y="3429000"/>
            <a:ext cx="4824413" cy="1512888"/>
          </a:xfrm>
          <a:prstGeom prst="line">
            <a:avLst/>
          </a:prstGeom>
          <a:noFill/>
          <a:ln w="38100">
            <a:solidFill>
              <a:srgbClr val="FF0066"/>
            </a:solidFill>
            <a:round/>
          </a:ln>
          <a:extLst>
            <a:ext uri="{909E8E84-426E-40DD-AFC4-6F175D3DCCD1}">
              <a14:hiddenFill xmlns:a14="http://schemas.microsoft.com/office/drawing/2010/main">
                <a:noFill/>
              </a14:hiddenFill>
            </a:ext>
          </a:extLst>
        </p:spPr>
        <p:txBody>
          <a:bodyPr/>
          <a:lstStyle/>
          <a:p>
            <a:endParaRPr lang="zh-CN" altLang="en-US"/>
          </a:p>
        </p:txBody>
      </p:sp>
      <p:sp>
        <p:nvSpPr>
          <p:cNvPr id="16400" name="Text Box 16"/>
          <p:cNvSpPr txBox="1">
            <a:spLocks noChangeArrowheads="1"/>
          </p:cNvSpPr>
          <p:nvPr/>
        </p:nvSpPr>
        <p:spPr bwMode="auto">
          <a:xfrm>
            <a:off x="466725" y="4725988"/>
            <a:ext cx="5762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sz="1800">
                <a:solidFill>
                  <a:srgbClr val="0000FF"/>
                </a:solidFill>
                <a:latin typeface="Tahoma" panose="020B0604030504040204" pitchFamily="34" charset="0"/>
              </a:rPr>
              <a:t>20</a:t>
            </a:r>
          </a:p>
        </p:txBody>
      </p:sp>
      <p:sp>
        <p:nvSpPr>
          <p:cNvPr id="16401" name="Text Box 17"/>
          <p:cNvSpPr txBox="1">
            <a:spLocks noChangeArrowheads="1"/>
          </p:cNvSpPr>
          <p:nvPr/>
        </p:nvSpPr>
        <p:spPr bwMode="auto">
          <a:xfrm>
            <a:off x="3851275" y="6021388"/>
            <a:ext cx="5762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sz="1800">
                <a:solidFill>
                  <a:srgbClr val="0000FF"/>
                </a:solidFill>
                <a:latin typeface="Tahoma" panose="020B0604030504040204" pitchFamily="34" charset="0"/>
              </a:rPr>
              <a:t>400</a:t>
            </a:r>
          </a:p>
        </p:txBody>
      </p:sp>
      <p:sp>
        <p:nvSpPr>
          <p:cNvPr id="16402" name="Text Box 18"/>
          <p:cNvSpPr txBox="1">
            <a:spLocks noChangeArrowheads="1"/>
          </p:cNvSpPr>
          <p:nvPr/>
        </p:nvSpPr>
        <p:spPr bwMode="auto">
          <a:xfrm>
            <a:off x="2266950" y="6021388"/>
            <a:ext cx="5762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sz="1800">
                <a:solidFill>
                  <a:srgbClr val="0000FF"/>
                </a:solidFill>
                <a:latin typeface="Tahoma" panose="020B0604030504040204" pitchFamily="34" charset="0"/>
              </a:rPr>
              <a:t>200</a:t>
            </a:r>
          </a:p>
        </p:txBody>
      </p:sp>
      <p:sp>
        <p:nvSpPr>
          <p:cNvPr id="100371" name="Text Box 19"/>
          <p:cNvSpPr txBox="1">
            <a:spLocks noChangeArrowheads="1"/>
          </p:cNvSpPr>
          <p:nvPr/>
        </p:nvSpPr>
        <p:spPr bwMode="auto">
          <a:xfrm rot="-2021404">
            <a:off x="3924300" y="2924175"/>
            <a:ext cx="20161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a:solidFill>
                  <a:srgbClr val="FF0000"/>
                </a:solidFill>
                <a:latin typeface="Tahoma" panose="020B0604030504040204" pitchFamily="34" charset="0"/>
              </a:rPr>
              <a:t>y</a:t>
            </a:r>
            <a:r>
              <a:rPr lang="en-US" altLang="zh-CN" sz="1400">
                <a:solidFill>
                  <a:srgbClr val="FF0000"/>
                </a:solidFill>
                <a:latin typeface="Tahoma" panose="020B0604030504040204" pitchFamily="34" charset="0"/>
              </a:rPr>
              <a:t>1</a:t>
            </a:r>
            <a:r>
              <a:rPr lang="en-US" altLang="zh-CN">
                <a:solidFill>
                  <a:srgbClr val="FF0000"/>
                </a:solidFill>
                <a:latin typeface="Tahoma" panose="020B0604030504040204" pitchFamily="34" charset="0"/>
              </a:rPr>
              <a:t> =0.1x</a:t>
            </a:r>
          </a:p>
        </p:txBody>
      </p:sp>
      <p:sp>
        <p:nvSpPr>
          <p:cNvPr id="100372" name="Text Box 20"/>
          <p:cNvSpPr txBox="1">
            <a:spLocks noChangeArrowheads="1"/>
          </p:cNvSpPr>
          <p:nvPr/>
        </p:nvSpPr>
        <p:spPr bwMode="auto">
          <a:xfrm rot="-1054276">
            <a:off x="4283075" y="3357563"/>
            <a:ext cx="29527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a:solidFill>
                  <a:srgbClr val="FF0066"/>
                </a:solidFill>
                <a:latin typeface="Tahoma" panose="020B0604030504040204" pitchFamily="34" charset="0"/>
              </a:rPr>
              <a:t>y </a:t>
            </a:r>
            <a:r>
              <a:rPr lang="en-US" altLang="zh-CN" sz="1400">
                <a:solidFill>
                  <a:srgbClr val="FF0066"/>
                </a:solidFill>
                <a:latin typeface="Tahoma" panose="020B0604030504040204" pitchFamily="34" charset="0"/>
              </a:rPr>
              <a:t>2</a:t>
            </a:r>
            <a:r>
              <a:rPr lang="en-US" altLang="zh-CN">
                <a:solidFill>
                  <a:srgbClr val="FF0066"/>
                </a:solidFill>
                <a:latin typeface="Tahoma" panose="020B0604030504040204" pitchFamily="34" charset="0"/>
              </a:rPr>
              <a:t>=0.05x+20</a:t>
            </a:r>
          </a:p>
        </p:txBody>
      </p:sp>
      <p:sp>
        <p:nvSpPr>
          <p:cNvPr id="100373" name="Line 21"/>
          <p:cNvSpPr>
            <a:spLocks noChangeShapeType="1"/>
          </p:cNvSpPr>
          <p:nvPr/>
        </p:nvSpPr>
        <p:spPr bwMode="auto">
          <a:xfrm flipV="1">
            <a:off x="2555875" y="4149725"/>
            <a:ext cx="0" cy="1800225"/>
          </a:xfrm>
          <a:prstGeom prst="line">
            <a:avLst/>
          </a:prstGeom>
          <a:noFill/>
          <a:ln w="28575">
            <a:solidFill>
              <a:schemeClr val="tx1"/>
            </a:solidFill>
            <a:prstDash val="sysDot"/>
            <a:round/>
          </a:ln>
          <a:extLst>
            <a:ext uri="{909E8E84-426E-40DD-AFC4-6F175D3DCCD1}">
              <a14:hiddenFill xmlns:a14="http://schemas.microsoft.com/office/drawing/2010/main">
                <a:noFill/>
              </a14:hiddenFill>
            </a:ext>
          </a:extLst>
        </p:spPr>
        <p:txBody>
          <a:bodyPr/>
          <a:lstStyle/>
          <a:p>
            <a:endParaRPr lang="zh-CN" altLang="en-US"/>
          </a:p>
        </p:txBody>
      </p:sp>
      <p:sp>
        <p:nvSpPr>
          <p:cNvPr id="100374" name="Line 22"/>
          <p:cNvSpPr>
            <a:spLocks noChangeShapeType="1"/>
          </p:cNvSpPr>
          <p:nvPr/>
        </p:nvSpPr>
        <p:spPr bwMode="auto">
          <a:xfrm>
            <a:off x="898525" y="4941888"/>
            <a:ext cx="1657350" cy="0"/>
          </a:xfrm>
          <a:prstGeom prst="line">
            <a:avLst/>
          </a:prstGeom>
          <a:noFill/>
          <a:ln w="9525">
            <a:solidFill>
              <a:schemeClr val="tx1"/>
            </a:solidFill>
            <a:prstDash val="dash"/>
            <a:round/>
          </a:ln>
          <a:extLst>
            <a:ext uri="{909E8E84-426E-40DD-AFC4-6F175D3DCCD1}">
              <a14:hiddenFill xmlns:a14="http://schemas.microsoft.com/office/drawing/2010/main">
                <a:noFill/>
              </a14:hiddenFill>
            </a:ext>
          </a:extLst>
        </p:spPr>
        <p:txBody>
          <a:bodyPr/>
          <a:lstStyle/>
          <a:p>
            <a:endParaRPr lang="zh-CN" altLang="en-US"/>
          </a:p>
        </p:txBody>
      </p:sp>
      <p:sp>
        <p:nvSpPr>
          <p:cNvPr id="100375" name="Line 23"/>
          <p:cNvSpPr>
            <a:spLocks noChangeShapeType="1"/>
          </p:cNvSpPr>
          <p:nvPr/>
        </p:nvSpPr>
        <p:spPr bwMode="auto">
          <a:xfrm>
            <a:off x="898525" y="4437063"/>
            <a:ext cx="1657350" cy="0"/>
          </a:xfrm>
          <a:prstGeom prst="line">
            <a:avLst/>
          </a:prstGeom>
          <a:noFill/>
          <a:ln w="9525">
            <a:solidFill>
              <a:schemeClr val="tx1"/>
            </a:solidFill>
            <a:prstDash val="dash"/>
            <a:round/>
          </a:ln>
          <a:extLst>
            <a:ext uri="{909E8E84-426E-40DD-AFC4-6F175D3DCCD1}">
              <a14:hiddenFill xmlns:a14="http://schemas.microsoft.com/office/drawing/2010/main">
                <a:noFill/>
              </a14:hiddenFill>
            </a:ext>
          </a:extLst>
        </p:spPr>
        <p:txBody>
          <a:bodyPr/>
          <a:lstStyle/>
          <a:p>
            <a:endParaRPr lang="zh-CN" altLang="en-US"/>
          </a:p>
        </p:txBody>
      </p:sp>
      <p:sp>
        <p:nvSpPr>
          <p:cNvPr id="100376" name="Oval 24"/>
          <p:cNvSpPr>
            <a:spLocks noChangeArrowheads="1"/>
          </p:cNvSpPr>
          <p:nvPr/>
        </p:nvSpPr>
        <p:spPr bwMode="auto">
          <a:xfrm>
            <a:off x="4140200" y="3860800"/>
            <a:ext cx="71438" cy="71438"/>
          </a:xfrm>
          <a:prstGeom prst="ellipse">
            <a:avLst/>
          </a:prstGeom>
          <a:solidFill>
            <a:srgbClr val="FF0000"/>
          </a:solidFill>
          <a:ln w="19050" algn="ctr">
            <a:solidFill>
              <a:schemeClr val="tx1"/>
            </a:solidFill>
            <a:round/>
          </a:ln>
        </p:spPr>
        <p:txBody>
          <a:bodyPr anchor="ctr">
            <a:spAutoFit/>
          </a:bodyPr>
          <a:lstStyle/>
          <a:p>
            <a:endParaRPr lang="zh-CN" altLang="en-US"/>
          </a:p>
        </p:txBody>
      </p:sp>
      <p:sp>
        <p:nvSpPr>
          <p:cNvPr id="16409" name="Text Box 25"/>
          <p:cNvSpPr txBox="1">
            <a:spLocks noChangeArrowheads="1"/>
          </p:cNvSpPr>
          <p:nvPr/>
        </p:nvSpPr>
        <p:spPr bwMode="auto">
          <a:xfrm>
            <a:off x="466725" y="3716338"/>
            <a:ext cx="5762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sz="1800">
                <a:solidFill>
                  <a:srgbClr val="0000FF"/>
                </a:solidFill>
                <a:latin typeface="Tahoma" panose="020B0604030504040204" pitchFamily="34" charset="0"/>
              </a:rPr>
              <a:t>40</a:t>
            </a:r>
          </a:p>
        </p:txBody>
      </p:sp>
      <p:sp>
        <p:nvSpPr>
          <p:cNvPr id="16410" name="Text Box 26"/>
          <p:cNvSpPr txBox="1">
            <a:spLocks noChangeArrowheads="1"/>
          </p:cNvSpPr>
          <p:nvPr/>
        </p:nvSpPr>
        <p:spPr bwMode="auto">
          <a:xfrm>
            <a:off x="466725" y="4221163"/>
            <a:ext cx="5762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sz="1800">
                <a:solidFill>
                  <a:srgbClr val="0000FF"/>
                </a:solidFill>
                <a:latin typeface="Tahoma" panose="020B0604030504040204" pitchFamily="34" charset="0"/>
              </a:rPr>
              <a:t>30</a:t>
            </a:r>
          </a:p>
        </p:txBody>
      </p:sp>
      <p:sp>
        <p:nvSpPr>
          <p:cNvPr id="100379" name="Oval 27"/>
          <p:cNvSpPr>
            <a:spLocks noChangeArrowheads="1"/>
          </p:cNvSpPr>
          <p:nvPr/>
        </p:nvSpPr>
        <p:spPr bwMode="auto">
          <a:xfrm>
            <a:off x="2484438" y="4868863"/>
            <a:ext cx="71437" cy="71437"/>
          </a:xfrm>
          <a:prstGeom prst="ellipse">
            <a:avLst/>
          </a:prstGeom>
          <a:solidFill>
            <a:srgbClr val="FF0000"/>
          </a:solidFill>
          <a:ln w="19050" algn="ctr">
            <a:solidFill>
              <a:schemeClr val="tx1"/>
            </a:solidFill>
            <a:round/>
          </a:ln>
        </p:spPr>
        <p:txBody>
          <a:bodyPr anchor="ctr">
            <a:spAutoFit/>
          </a:bodyPr>
          <a:lstStyle/>
          <a:p>
            <a:endParaRPr lang="zh-CN" altLang="en-US"/>
          </a:p>
        </p:txBody>
      </p:sp>
      <p:sp>
        <p:nvSpPr>
          <p:cNvPr id="100380" name="Oval 28"/>
          <p:cNvSpPr>
            <a:spLocks noChangeArrowheads="1"/>
          </p:cNvSpPr>
          <p:nvPr/>
        </p:nvSpPr>
        <p:spPr bwMode="auto">
          <a:xfrm>
            <a:off x="2484438" y="4365625"/>
            <a:ext cx="71437" cy="71438"/>
          </a:xfrm>
          <a:prstGeom prst="ellipse">
            <a:avLst/>
          </a:prstGeom>
          <a:solidFill>
            <a:srgbClr val="FF0000"/>
          </a:solidFill>
          <a:ln w="19050" algn="ctr">
            <a:solidFill>
              <a:schemeClr val="tx1"/>
            </a:solidFill>
            <a:round/>
          </a:ln>
        </p:spPr>
        <p:txBody>
          <a:bodyPr anchor="ctr">
            <a:spAutoFit/>
          </a:bodyPr>
          <a:lstStyle/>
          <a:p>
            <a:endParaRPr lang="zh-CN" altLang="en-US"/>
          </a:p>
        </p:txBody>
      </p:sp>
      <p:sp>
        <p:nvSpPr>
          <p:cNvPr id="16413" name="Line 29"/>
          <p:cNvSpPr>
            <a:spLocks noChangeShapeType="1"/>
          </p:cNvSpPr>
          <p:nvPr/>
        </p:nvSpPr>
        <p:spPr bwMode="auto">
          <a:xfrm>
            <a:off x="898525" y="4437063"/>
            <a:ext cx="73025"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6414" name="Text Box 30"/>
          <p:cNvSpPr txBox="1">
            <a:spLocks noChangeArrowheads="1"/>
          </p:cNvSpPr>
          <p:nvPr/>
        </p:nvSpPr>
        <p:spPr bwMode="auto">
          <a:xfrm>
            <a:off x="500063" y="1428750"/>
            <a:ext cx="73453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zh-CN" altLang="en-US" sz="2800" b="1">
                <a:solidFill>
                  <a:srgbClr val="0000FF"/>
                </a:solidFill>
                <a:latin typeface="Tahoma" panose="020B0604030504040204" pitchFamily="34" charset="0"/>
              </a:rPr>
              <a:t>在同一坐标系中分别画出这两个函数的图像</a:t>
            </a:r>
          </a:p>
        </p:txBody>
      </p:sp>
      <p:sp>
        <p:nvSpPr>
          <p:cNvPr id="100383" name="AutoShape 31"/>
          <p:cNvSpPr/>
          <p:nvPr/>
        </p:nvSpPr>
        <p:spPr bwMode="auto">
          <a:xfrm>
            <a:off x="6084888" y="4078288"/>
            <a:ext cx="2574925" cy="863600"/>
          </a:xfrm>
          <a:prstGeom prst="borderCallout2">
            <a:avLst>
              <a:gd name="adj1" fmla="val 13236"/>
              <a:gd name="adj2" fmla="val -2958"/>
              <a:gd name="adj3" fmla="val 13236"/>
              <a:gd name="adj4" fmla="val -73981"/>
              <a:gd name="adj5" fmla="val -12500"/>
              <a:gd name="adj6" fmla="val -74292"/>
            </a:avLst>
          </a:prstGeom>
          <a:solidFill>
            <a:schemeClr val="bg2"/>
          </a:solidFill>
          <a:ln w="28575" cap="rnd">
            <a:solidFill>
              <a:schemeClr val="tx1"/>
            </a:solidFill>
            <a:prstDash val="sysDot"/>
            <a:miter lim="800000"/>
            <a:tailEnd type="triangle" w="med" len="med"/>
          </a:ln>
        </p:spPr>
        <p:txBody>
          <a:bodyPr/>
          <a:lstStyle/>
          <a:p>
            <a:r>
              <a:rPr lang="zh-CN" altLang="en-US">
                <a:solidFill>
                  <a:srgbClr val="0000FF"/>
                </a:solidFill>
                <a:latin typeface="Tahoma" panose="020B0604030504040204" pitchFamily="34" charset="0"/>
              </a:rPr>
              <a:t>当 </a:t>
            </a:r>
            <a:r>
              <a:rPr lang="en-US" altLang="zh-CN">
                <a:solidFill>
                  <a:srgbClr val="0000FF"/>
                </a:solidFill>
                <a:latin typeface="Tahoma" panose="020B0604030504040204" pitchFamily="34" charset="0"/>
              </a:rPr>
              <a:t>x = 400 </a:t>
            </a:r>
            <a:r>
              <a:rPr lang="zh-CN" altLang="en-US">
                <a:solidFill>
                  <a:srgbClr val="0000FF"/>
                </a:solidFill>
                <a:latin typeface="Tahoma" panose="020B0604030504040204" pitchFamily="34" charset="0"/>
              </a:rPr>
              <a:t>时</a:t>
            </a:r>
            <a:r>
              <a:rPr lang="en-US" altLang="zh-CN">
                <a:solidFill>
                  <a:srgbClr val="0000FF"/>
                </a:solidFill>
                <a:latin typeface="Tahoma" panose="020B0604030504040204" pitchFamily="34" charset="0"/>
              </a:rPr>
              <a:t>,</a:t>
            </a:r>
          </a:p>
          <a:p>
            <a:r>
              <a:rPr lang="en-US" altLang="zh-CN" sz="1800">
                <a:solidFill>
                  <a:srgbClr val="0000FF"/>
                </a:solidFill>
                <a:latin typeface="Tahoma" panose="020B0604030504040204" pitchFamily="34" charset="0"/>
              </a:rPr>
              <a:t>    </a:t>
            </a:r>
            <a:r>
              <a:rPr lang="en-US" altLang="zh-CN" sz="2800">
                <a:solidFill>
                  <a:srgbClr val="0000FF"/>
                </a:solidFill>
                <a:latin typeface="Tahoma" panose="020B0604030504040204" pitchFamily="34" charset="0"/>
              </a:rPr>
              <a:t>y</a:t>
            </a:r>
            <a:r>
              <a:rPr lang="en-US" altLang="zh-CN" sz="1800">
                <a:solidFill>
                  <a:srgbClr val="0000FF"/>
                </a:solidFill>
                <a:latin typeface="Tahoma" panose="020B0604030504040204" pitchFamily="34" charset="0"/>
              </a:rPr>
              <a:t>1</a:t>
            </a:r>
            <a:r>
              <a:rPr lang="en-US" altLang="zh-CN">
                <a:solidFill>
                  <a:srgbClr val="0000FF"/>
                </a:solidFill>
                <a:latin typeface="Tahoma" panose="020B0604030504040204" pitchFamily="34" charset="0"/>
              </a:rPr>
              <a:t> = </a:t>
            </a:r>
            <a:r>
              <a:rPr lang="en-US" altLang="zh-CN" sz="2800">
                <a:solidFill>
                  <a:srgbClr val="0000FF"/>
                </a:solidFill>
                <a:latin typeface="Tahoma" panose="020B0604030504040204" pitchFamily="34" charset="0"/>
              </a:rPr>
              <a:t>y</a:t>
            </a:r>
            <a:r>
              <a:rPr lang="en-US" altLang="zh-CN" sz="1800">
                <a:solidFill>
                  <a:srgbClr val="0000FF"/>
                </a:solidFill>
                <a:latin typeface="Tahoma" panose="020B0604030504040204" pitchFamily="34" charset="0"/>
              </a:rPr>
              <a:t>2</a:t>
            </a:r>
          </a:p>
        </p:txBody>
      </p:sp>
      <p:sp>
        <p:nvSpPr>
          <p:cNvPr id="100384" name="Line 32"/>
          <p:cNvSpPr>
            <a:spLocks noChangeShapeType="1"/>
          </p:cNvSpPr>
          <p:nvPr/>
        </p:nvSpPr>
        <p:spPr bwMode="auto">
          <a:xfrm>
            <a:off x="5076825" y="2781300"/>
            <a:ext cx="0" cy="3168650"/>
          </a:xfrm>
          <a:prstGeom prst="line">
            <a:avLst/>
          </a:prstGeom>
          <a:noFill/>
          <a:ln w="19050">
            <a:solidFill>
              <a:schemeClr val="tx1"/>
            </a:solidFill>
            <a:prstDash val="dash"/>
            <a:round/>
          </a:ln>
          <a:extLst>
            <a:ext uri="{909E8E84-426E-40DD-AFC4-6F175D3DCCD1}">
              <a14:hiddenFill xmlns:a14="http://schemas.microsoft.com/office/drawing/2010/main">
                <a:noFill/>
              </a14:hiddenFill>
            </a:ext>
          </a:extLst>
        </p:spPr>
        <p:txBody>
          <a:bodyPr/>
          <a:lstStyle/>
          <a:p>
            <a:endParaRPr lang="zh-CN" altLang="en-US"/>
          </a:p>
        </p:txBody>
      </p:sp>
      <p:sp>
        <p:nvSpPr>
          <p:cNvPr id="100385" name="Oval 33"/>
          <p:cNvSpPr>
            <a:spLocks noChangeArrowheads="1"/>
          </p:cNvSpPr>
          <p:nvPr/>
        </p:nvSpPr>
        <p:spPr bwMode="auto">
          <a:xfrm>
            <a:off x="900113" y="5878513"/>
            <a:ext cx="71437" cy="71437"/>
          </a:xfrm>
          <a:prstGeom prst="ellipse">
            <a:avLst/>
          </a:prstGeom>
          <a:solidFill>
            <a:srgbClr val="FF0000"/>
          </a:solidFill>
          <a:ln w="19050" algn="ctr">
            <a:solidFill>
              <a:schemeClr val="tx1"/>
            </a:solidFill>
            <a:round/>
          </a:ln>
        </p:spPr>
        <p:txBody>
          <a:bodyPr anchor="ctr">
            <a:spAutoFit/>
          </a:bodyPr>
          <a:lstStyle/>
          <a:p>
            <a:endParaRPr lang="zh-CN" altLang="en-US"/>
          </a:p>
        </p:txBody>
      </p:sp>
      <p:sp>
        <p:nvSpPr>
          <p:cNvPr id="100386" name="Oval 34"/>
          <p:cNvSpPr>
            <a:spLocks noChangeArrowheads="1"/>
          </p:cNvSpPr>
          <p:nvPr/>
        </p:nvSpPr>
        <p:spPr bwMode="auto">
          <a:xfrm>
            <a:off x="900113" y="4868863"/>
            <a:ext cx="71437" cy="71437"/>
          </a:xfrm>
          <a:prstGeom prst="ellipse">
            <a:avLst/>
          </a:prstGeom>
          <a:solidFill>
            <a:srgbClr val="FF0000"/>
          </a:solidFill>
          <a:ln w="19050" algn="ctr">
            <a:solidFill>
              <a:schemeClr val="tx1"/>
            </a:solidFill>
            <a:round/>
          </a:ln>
        </p:spPr>
        <p:txBody>
          <a:bodyPr anchor="ctr">
            <a:spAutoFit/>
          </a:bodyPr>
          <a:lstStyle/>
          <a:p>
            <a:endParaRPr lang="zh-CN" altLang="en-US"/>
          </a:p>
        </p:txBody>
      </p:sp>
      <p:sp>
        <p:nvSpPr>
          <p:cNvPr id="100387" name="AutoShape 35"/>
          <p:cNvSpPr/>
          <p:nvPr/>
        </p:nvSpPr>
        <p:spPr bwMode="auto">
          <a:xfrm>
            <a:off x="6084888" y="2636838"/>
            <a:ext cx="2590800" cy="979487"/>
          </a:xfrm>
          <a:prstGeom prst="borderCallout1">
            <a:avLst>
              <a:gd name="adj1" fmla="val 11671"/>
              <a:gd name="adj2" fmla="val -2940"/>
              <a:gd name="adj3" fmla="val 69366"/>
              <a:gd name="adj4" fmla="val -19181"/>
            </a:avLst>
          </a:prstGeom>
          <a:solidFill>
            <a:schemeClr val="bg2"/>
          </a:solidFill>
          <a:ln w="28575" cap="rnd">
            <a:solidFill>
              <a:schemeClr val="tx1"/>
            </a:solidFill>
            <a:prstDash val="sysDot"/>
            <a:miter lim="800000"/>
            <a:tailEnd type="triangle" w="med" len="med"/>
          </a:ln>
        </p:spPr>
        <p:txBody>
          <a:bodyPr/>
          <a:lstStyle/>
          <a:p>
            <a:r>
              <a:rPr lang="zh-CN" altLang="en-US" b="1">
                <a:solidFill>
                  <a:srgbClr val="0000FF"/>
                </a:solidFill>
                <a:latin typeface="Tahoma" panose="020B0604030504040204" pitchFamily="34" charset="0"/>
              </a:rPr>
              <a:t>当</a:t>
            </a:r>
            <a:r>
              <a:rPr lang="zh-CN" altLang="en-US">
                <a:solidFill>
                  <a:srgbClr val="0000FF"/>
                </a:solidFill>
                <a:latin typeface="Tahoma" panose="020B0604030504040204" pitchFamily="34" charset="0"/>
              </a:rPr>
              <a:t> </a:t>
            </a:r>
            <a:r>
              <a:rPr lang="en-US" altLang="zh-CN">
                <a:solidFill>
                  <a:srgbClr val="0000FF"/>
                </a:solidFill>
                <a:latin typeface="Tahoma" panose="020B0604030504040204" pitchFamily="34" charset="0"/>
              </a:rPr>
              <a:t>x</a:t>
            </a:r>
            <a:r>
              <a:rPr lang="zh-CN" altLang="en-US" sz="2800" b="1">
                <a:solidFill>
                  <a:srgbClr val="0000FF"/>
                </a:solidFill>
                <a:latin typeface="Tahoma" panose="020B0604030504040204" pitchFamily="34" charset="0"/>
              </a:rPr>
              <a:t>＞</a:t>
            </a:r>
            <a:r>
              <a:rPr lang="en-US" altLang="zh-CN">
                <a:solidFill>
                  <a:srgbClr val="0000FF"/>
                </a:solidFill>
                <a:latin typeface="Tahoma" panose="020B0604030504040204" pitchFamily="34" charset="0"/>
              </a:rPr>
              <a:t>400</a:t>
            </a:r>
            <a:r>
              <a:rPr lang="en-US" altLang="zh-CN" b="1">
                <a:solidFill>
                  <a:srgbClr val="0000FF"/>
                </a:solidFill>
                <a:latin typeface="Tahoma" panose="020B0604030504040204" pitchFamily="34" charset="0"/>
              </a:rPr>
              <a:t> </a:t>
            </a:r>
            <a:r>
              <a:rPr lang="zh-CN" altLang="en-US" b="1">
                <a:solidFill>
                  <a:srgbClr val="0000FF"/>
                </a:solidFill>
                <a:latin typeface="Tahoma" panose="020B0604030504040204" pitchFamily="34" charset="0"/>
              </a:rPr>
              <a:t>时</a:t>
            </a:r>
            <a:r>
              <a:rPr lang="en-US" altLang="zh-CN" b="1">
                <a:solidFill>
                  <a:srgbClr val="0000FF"/>
                </a:solidFill>
                <a:latin typeface="Tahoma" panose="020B0604030504040204" pitchFamily="34" charset="0"/>
              </a:rPr>
              <a:t>,</a:t>
            </a:r>
          </a:p>
          <a:p>
            <a:r>
              <a:rPr lang="en-US" altLang="zh-CN" sz="2800">
                <a:solidFill>
                  <a:schemeClr val="accent1"/>
                </a:solidFill>
                <a:latin typeface="Tahoma" panose="020B0604030504040204" pitchFamily="34" charset="0"/>
              </a:rPr>
              <a:t>   </a:t>
            </a:r>
            <a:r>
              <a:rPr lang="en-US" altLang="zh-CN" sz="2800">
                <a:solidFill>
                  <a:srgbClr val="0000FF"/>
                </a:solidFill>
                <a:latin typeface="Tahoma" panose="020B0604030504040204" pitchFamily="34" charset="0"/>
              </a:rPr>
              <a:t>y</a:t>
            </a:r>
            <a:r>
              <a:rPr lang="en-US" altLang="zh-CN" sz="1400">
                <a:solidFill>
                  <a:srgbClr val="0000FF"/>
                </a:solidFill>
                <a:latin typeface="Tahoma" panose="020B0604030504040204" pitchFamily="34" charset="0"/>
              </a:rPr>
              <a:t>1</a:t>
            </a:r>
            <a:r>
              <a:rPr lang="en-US" altLang="zh-CN" sz="2800" b="1">
                <a:solidFill>
                  <a:srgbClr val="0000FF"/>
                </a:solidFill>
                <a:latin typeface="Tahoma" panose="020B0604030504040204" pitchFamily="34" charset="0"/>
              </a:rPr>
              <a:t> </a:t>
            </a:r>
            <a:r>
              <a:rPr lang="zh-CN" altLang="en-US" sz="2800" b="1">
                <a:solidFill>
                  <a:srgbClr val="0000FF"/>
                </a:solidFill>
                <a:latin typeface="Tahoma" panose="020B0604030504040204" pitchFamily="34" charset="0"/>
              </a:rPr>
              <a:t>＞</a:t>
            </a:r>
            <a:r>
              <a:rPr lang="zh-CN" altLang="en-US" b="1">
                <a:solidFill>
                  <a:srgbClr val="0000FF"/>
                </a:solidFill>
                <a:latin typeface="Tahoma" panose="020B0604030504040204" pitchFamily="34" charset="0"/>
              </a:rPr>
              <a:t> </a:t>
            </a:r>
            <a:r>
              <a:rPr lang="en-US" altLang="zh-CN" sz="2800">
                <a:solidFill>
                  <a:srgbClr val="0000FF"/>
                </a:solidFill>
                <a:latin typeface="Tahoma" panose="020B0604030504040204" pitchFamily="34" charset="0"/>
              </a:rPr>
              <a:t>y</a:t>
            </a:r>
            <a:r>
              <a:rPr lang="en-US" altLang="zh-CN" sz="1800">
                <a:solidFill>
                  <a:srgbClr val="0000FF"/>
                </a:solidFill>
                <a:latin typeface="Tahoma" panose="020B0604030504040204" pitchFamily="34" charset="0"/>
              </a:rPr>
              <a:t>2</a:t>
            </a:r>
          </a:p>
        </p:txBody>
      </p:sp>
      <p:sp>
        <p:nvSpPr>
          <p:cNvPr id="100388" name="AutoShape 36"/>
          <p:cNvSpPr/>
          <p:nvPr/>
        </p:nvSpPr>
        <p:spPr bwMode="auto">
          <a:xfrm>
            <a:off x="6084888" y="5300663"/>
            <a:ext cx="2587625" cy="935037"/>
          </a:xfrm>
          <a:prstGeom prst="borderCallout2">
            <a:avLst>
              <a:gd name="adj1" fmla="val 12222"/>
              <a:gd name="adj2" fmla="val -2944"/>
              <a:gd name="adj3" fmla="val 12222"/>
              <a:gd name="adj4" fmla="val -82699"/>
              <a:gd name="adj5" fmla="val -37861"/>
              <a:gd name="adj6" fmla="val -135398"/>
            </a:avLst>
          </a:prstGeom>
          <a:solidFill>
            <a:schemeClr val="bg2"/>
          </a:solidFill>
          <a:ln w="28575" cap="rnd">
            <a:solidFill>
              <a:schemeClr val="accent2"/>
            </a:solidFill>
            <a:prstDash val="sysDot"/>
            <a:miter lim="800000"/>
            <a:tailEnd type="triangle" w="med" len="med"/>
          </a:ln>
        </p:spPr>
        <p:txBody>
          <a:bodyPr/>
          <a:lstStyle/>
          <a:p>
            <a:r>
              <a:rPr lang="zh-CN" altLang="en-US" b="1">
                <a:solidFill>
                  <a:srgbClr val="0000FF"/>
                </a:solidFill>
                <a:latin typeface="Tahoma" panose="020B0604030504040204" pitchFamily="34" charset="0"/>
              </a:rPr>
              <a:t>当</a:t>
            </a:r>
            <a:r>
              <a:rPr lang="zh-CN" altLang="en-US">
                <a:solidFill>
                  <a:srgbClr val="0000FF"/>
                </a:solidFill>
                <a:latin typeface="Tahoma" panose="020B0604030504040204" pitchFamily="34" charset="0"/>
              </a:rPr>
              <a:t> </a:t>
            </a:r>
            <a:r>
              <a:rPr lang="en-US" altLang="zh-CN">
                <a:solidFill>
                  <a:srgbClr val="0000FF"/>
                </a:solidFill>
                <a:latin typeface="Tahoma" panose="020B0604030504040204" pitchFamily="34" charset="0"/>
              </a:rPr>
              <a:t>0</a:t>
            </a:r>
            <a:r>
              <a:rPr lang="en-US" altLang="zh-CN" sz="2800" b="1">
                <a:solidFill>
                  <a:srgbClr val="0000FF"/>
                </a:solidFill>
                <a:latin typeface="Tahoma" panose="020B0604030504040204" pitchFamily="34" charset="0"/>
              </a:rPr>
              <a:t>≤</a:t>
            </a:r>
            <a:r>
              <a:rPr lang="en-US" altLang="zh-CN">
                <a:solidFill>
                  <a:srgbClr val="0000FF"/>
                </a:solidFill>
                <a:latin typeface="Tahoma" panose="020B0604030504040204" pitchFamily="34" charset="0"/>
              </a:rPr>
              <a:t>x</a:t>
            </a:r>
            <a:r>
              <a:rPr lang="zh-CN" altLang="en-US" sz="2800" b="1">
                <a:solidFill>
                  <a:srgbClr val="0000FF"/>
                </a:solidFill>
                <a:latin typeface="Tahoma" panose="020B0604030504040204" pitchFamily="34" charset="0"/>
              </a:rPr>
              <a:t>＜</a:t>
            </a:r>
            <a:r>
              <a:rPr lang="en-US" altLang="zh-CN">
                <a:solidFill>
                  <a:srgbClr val="0000FF"/>
                </a:solidFill>
                <a:latin typeface="Tahoma" panose="020B0604030504040204" pitchFamily="34" charset="0"/>
              </a:rPr>
              <a:t>400</a:t>
            </a:r>
            <a:r>
              <a:rPr lang="en-US" altLang="zh-CN" b="1">
                <a:solidFill>
                  <a:srgbClr val="0000FF"/>
                </a:solidFill>
                <a:latin typeface="Tahoma" panose="020B0604030504040204" pitchFamily="34" charset="0"/>
              </a:rPr>
              <a:t> </a:t>
            </a:r>
            <a:r>
              <a:rPr lang="zh-CN" altLang="en-US" b="1">
                <a:solidFill>
                  <a:srgbClr val="0000FF"/>
                </a:solidFill>
                <a:latin typeface="Tahoma" panose="020B0604030504040204" pitchFamily="34" charset="0"/>
              </a:rPr>
              <a:t>时</a:t>
            </a:r>
            <a:r>
              <a:rPr lang="en-US" altLang="zh-CN" b="1">
                <a:solidFill>
                  <a:srgbClr val="0000FF"/>
                </a:solidFill>
                <a:latin typeface="Tahoma" panose="020B0604030504040204" pitchFamily="34" charset="0"/>
              </a:rPr>
              <a:t>,</a:t>
            </a:r>
          </a:p>
          <a:p>
            <a:r>
              <a:rPr lang="en-US" altLang="zh-CN" sz="1800">
                <a:solidFill>
                  <a:srgbClr val="0000FF"/>
                </a:solidFill>
                <a:latin typeface="Tahoma" panose="020B0604030504040204" pitchFamily="34" charset="0"/>
              </a:rPr>
              <a:t>    </a:t>
            </a:r>
            <a:r>
              <a:rPr lang="en-US" altLang="zh-CN" sz="2800">
                <a:solidFill>
                  <a:srgbClr val="0000FF"/>
                </a:solidFill>
                <a:latin typeface="Tahoma" panose="020B0604030504040204" pitchFamily="34" charset="0"/>
              </a:rPr>
              <a:t>y</a:t>
            </a:r>
            <a:r>
              <a:rPr lang="en-US" altLang="zh-CN" sz="1800">
                <a:solidFill>
                  <a:srgbClr val="0000FF"/>
                </a:solidFill>
                <a:latin typeface="Tahoma" panose="020B0604030504040204" pitchFamily="34" charset="0"/>
              </a:rPr>
              <a:t>1</a:t>
            </a:r>
            <a:r>
              <a:rPr lang="en-US" altLang="zh-CN" b="1">
                <a:solidFill>
                  <a:srgbClr val="0000FF"/>
                </a:solidFill>
                <a:latin typeface="Tahoma" panose="020B0604030504040204" pitchFamily="34" charset="0"/>
              </a:rPr>
              <a:t> </a:t>
            </a:r>
            <a:r>
              <a:rPr lang="zh-CN" altLang="en-US" sz="2800" b="1">
                <a:solidFill>
                  <a:srgbClr val="0000FF"/>
                </a:solidFill>
                <a:latin typeface="Tahoma" panose="020B0604030504040204" pitchFamily="34" charset="0"/>
              </a:rPr>
              <a:t>＜</a:t>
            </a:r>
            <a:r>
              <a:rPr lang="zh-CN" altLang="en-US">
                <a:solidFill>
                  <a:srgbClr val="0000FF"/>
                </a:solidFill>
                <a:latin typeface="Tahoma" panose="020B0604030504040204" pitchFamily="34" charset="0"/>
              </a:rPr>
              <a:t> </a:t>
            </a:r>
            <a:r>
              <a:rPr lang="en-US" altLang="zh-CN" sz="2800">
                <a:solidFill>
                  <a:srgbClr val="0000FF"/>
                </a:solidFill>
                <a:latin typeface="Tahoma" panose="020B0604030504040204" pitchFamily="34" charset="0"/>
              </a:rPr>
              <a:t>y</a:t>
            </a:r>
            <a:r>
              <a:rPr lang="en-US" altLang="zh-CN" sz="1800">
                <a:solidFill>
                  <a:srgbClr val="0000FF"/>
                </a:solidFill>
                <a:latin typeface="Tahoma" panose="020B0604030504040204" pitchFamily="34" charset="0"/>
              </a:rPr>
              <a:t>2</a:t>
            </a:r>
          </a:p>
        </p:txBody>
      </p:sp>
      <p:sp>
        <p:nvSpPr>
          <p:cNvPr id="16421" name="Text Box 37"/>
          <p:cNvSpPr txBox="1">
            <a:spLocks noChangeArrowheads="1"/>
          </p:cNvSpPr>
          <p:nvPr/>
        </p:nvSpPr>
        <p:spPr bwMode="auto">
          <a:xfrm>
            <a:off x="857250" y="2000250"/>
            <a:ext cx="1800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a:latin typeface="Tahoma" panose="020B0604030504040204" pitchFamily="34" charset="0"/>
              </a:rPr>
              <a:t> </a:t>
            </a:r>
            <a:r>
              <a:rPr lang="en-US" altLang="zh-CN">
                <a:solidFill>
                  <a:srgbClr val="FF0000"/>
                </a:solidFill>
                <a:latin typeface="Tahoma" panose="020B0604030504040204" pitchFamily="34" charset="0"/>
              </a:rPr>
              <a:t>y</a:t>
            </a:r>
            <a:r>
              <a:rPr lang="en-US" altLang="zh-CN" sz="1400">
                <a:solidFill>
                  <a:srgbClr val="FF0000"/>
                </a:solidFill>
                <a:latin typeface="Tahoma" panose="020B0604030504040204" pitchFamily="34" charset="0"/>
              </a:rPr>
              <a:t>1</a:t>
            </a:r>
            <a:r>
              <a:rPr lang="en-US" altLang="zh-CN">
                <a:solidFill>
                  <a:srgbClr val="FF0000"/>
                </a:solidFill>
                <a:latin typeface="Tahoma" panose="020B0604030504040204" pitchFamily="34" charset="0"/>
              </a:rPr>
              <a:t>=0.1x </a:t>
            </a:r>
          </a:p>
        </p:txBody>
      </p:sp>
      <p:sp>
        <p:nvSpPr>
          <p:cNvPr id="16422" name="Text Box 38"/>
          <p:cNvSpPr txBox="1">
            <a:spLocks noChangeArrowheads="1"/>
          </p:cNvSpPr>
          <p:nvPr/>
        </p:nvSpPr>
        <p:spPr bwMode="auto">
          <a:xfrm>
            <a:off x="3214688" y="2000250"/>
            <a:ext cx="2089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a:solidFill>
                  <a:srgbClr val="FF0066"/>
                </a:solidFill>
                <a:latin typeface="Tahoma" panose="020B0604030504040204" pitchFamily="34" charset="0"/>
              </a:rPr>
              <a:t>y</a:t>
            </a:r>
            <a:r>
              <a:rPr lang="en-US" altLang="zh-CN" sz="1400">
                <a:solidFill>
                  <a:srgbClr val="FF0066"/>
                </a:solidFill>
                <a:latin typeface="Tahoma" panose="020B0604030504040204" pitchFamily="34" charset="0"/>
              </a:rPr>
              <a:t>2</a:t>
            </a:r>
            <a:r>
              <a:rPr lang="en-US" altLang="zh-CN">
                <a:solidFill>
                  <a:srgbClr val="FF0066"/>
                </a:solidFill>
                <a:latin typeface="Tahoma" panose="020B0604030504040204" pitchFamily="34" charset="0"/>
              </a:rPr>
              <a:t>=0.05x+20</a:t>
            </a:r>
          </a:p>
        </p:txBody>
      </p:sp>
      <p:sp>
        <p:nvSpPr>
          <p:cNvPr id="16424" name="Text Box 40"/>
          <p:cNvSpPr txBox="1">
            <a:spLocks noChangeArrowheads="1"/>
          </p:cNvSpPr>
          <p:nvPr/>
        </p:nvSpPr>
        <p:spPr bwMode="auto">
          <a:xfrm>
            <a:off x="6135688" y="25400"/>
            <a:ext cx="18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zh-CN" b="1">
              <a:solidFill>
                <a:srgbClr val="FF00FF"/>
              </a:solidFill>
            </a:endParaRPr>
          </a:p>
        </p:txBody>
      </p:sp>
      <p:sp>
        <p:nvSpPr>
          <p:cNvPr id="42" name="Text Box 3"/>
          <p:cNvSpPr txBox="1">
            <a:spLocks noChangeArrowheads="1"/>
          </p:cNvSpPr>
          <p:nvPr/>
        </p:nvSpPr>
        <p:spPr bwMode="auto">
          <a:xfrm>
            <a:off x="500063" y="357188"/>
            <a:ext cx="882015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zh-CN" altLang="en-US" sz="2800" b="1" dirty="0">
                <a:solidFill>
                  <a:srgbClr val="0000FF"/>
                </a:solidFill>
                <a:latin typeface="Tahoma" panose="020B0604030504040204" pitchFamily="34" charset="0"/>
              </a:rPr>
              <a:t>解：</a:t>
            </a:r>
            <a:r>
              <a:rPr lang="zh-CN" altLang="en-US" b="1" dirty="0">
                <a:solidFill>
                  <a:srgbClr val="0000FF"/>
                </a:solidFill>
                <a:latin typeface="Tahoma" panose="020B0604030504040204" pitchFamily="34" charset="0"/>
              </a:rPr>
              <a:t>设上网时间为</a:t>
            </a:r>
            <a:r>
              <a:rPr lang="zh-CN" altLang="en-US" dirty="0">
                <a:solidFill>
                  <a:srgbClr val="0000FF"/>
                </a:solidFill>
                <a:latin typeface="Tahoma" panose="020B0604030504040204" pitchFamily="34" charset="0"/>
              </a:rPr>
              <a:t> </a:t>
            </a:r>
            <a:r>
              <a:rPr lang="en-US" altLang="zh-CN" dirty="0">
                <a:solidFill>
                  <a:srgbClr val="0000FF"/>
                </a:solidFill>
                <a:latin typeface="Tahoma" panose="020B0604030504040204" pitchFamily="34" charset="0"/>
              </a:rPr>
              <a:t>x </a:t>
            </a:r>
            <a:r>
              <a:rPr lang="zh-CN" altLang="en-US" b="1" dirty="0">
                <a:solidFill>
                  <a:srgbClr val="0000FF"/>
                </a:solidFill>
                <a:latin typeface="Tahoma" panose="020B0604030504040204" pitchFamily="34" charset="0"/>
              </a:rPr>
              <a:t>分，若按方式 </a:t>
            </a:r>
            <a:r>
              <a:rPr lang="en-US" altLang="zh-CN" dirty="0">
                <a:solidFill>
                  <a:srgbClr val="0000FF"/>
                </a:solidFill>
                <a:latin typeface="Tahoma" panose="020B0604030504040204" pitchFamily="34" charset="0"/>
              </a:rPr>
              <a:t>1</a:t>
            </a:r>
            <a:r>
              <a:rPr lang="en-US" altLang="zh-CN" b="1" dirty="0">
                <a:solidFill>
                  <a:srgbClr val="0000FF"/>
                </a:solidFill>
                <a:latin typeface="Tahoma" panose="020B0604030504040204" pitchFamily="34" charset="0"/>
              </a:rPr>
              <a:t> </a:t>
            </a:r>
            <a:r>
              <a:rPr lang="zh-CN" altLang="en-US" b="1" dirty="0">
                <a:solidFill>
                  <a:srgbClr val="0000FF"/>
                </a:solidFill>
                <a:latin typeface="Tahoma" panose="020B0604030504040204" pitchFamily="34" charset="0"/>
              </a:rPr>
              <a:t>则收 </a:t>
            </a:r>
            <a:r>
              <a:rPr lang="zh-CN" altLang="en-US" b="1" u="sng" dirty="0">
                <a:solidFill>
                  <a:srgbClr val="0000FF"/>
                </a:solidFill>
                <a:latin typeface="Tahoma" panose="020B0604030504040204" pitchFamily="34" charset="0"/>
              </a:rPr>
              <a:t>              </a:t>
            </a:r>
            <a:r>
              <a:rPr lang="zh-CN" altLang="en-US" b="1" dirty="0">
                <a:solidFill>
                  <a:srgbClr val="0000FF"/>
                </a:solidFill>
                <a:latin typeface="Tahoma" panose="020B0604030504040204" pitchFamily="34" charset="0"/>
              </a:rPr>
              <a:t>元；</a:t>
            </a:r>
          </a:p>
          <a:p>
            <a:pPr eaLnBrk="1" hangingPunct="1">
              <a:spcBef>
                <a:spcPct val="50000"/>
              </a:spcBef>
            </a:pPr>
            <a:r>
              <a:rPr lang="zh-CN" altLang="en-US" b="1" dirty="0">
                <a:solidFill>
                  <a:srgbClr val="0000FF"/>
                </a:solidFill>
                <a:latin typeface="Tahoma" panose="020B0604030504040204" pitchFamily="34" charset="0"/>
              </a:rPr>
              <a:t>                                       若按方式 </a:t>
            </a:r>
            <a:r>
              <a:rPr lang="en-US" altLang="zh-CN" dirty="0">
                <a:solidFill>
                  <a:srgbClr val="0000FF"/>
                </a:solidFill>
                <a:latin typeface="Tahoma" panose="020B0604030504040204" pitchFamily="34" charset="0"/>
              </a:rPr>
              <a:t>2</a:t>
            </a:r>
            <a:r>
              <a:rPr lang="en-US" altLang="zh-CN" b="1" dirty="0">
                <a:solidFill>
                  <a:srgbClr val="0000FF"/>
                </a:solidFill>
                <a:latin typeface="Tahoma" panose="020B0604030504040204" pitchFamily="34" charset="0"/>
              </a:rPr>
              <a:t> </a:t>
            </a:r>
            <a:r>
              <a:rPr lang="zh-CN" altLang="en-US" b="1" dirty="0">
                <a:solidFill>
                  <a:srgbClr val="0000FF"/>
                </a:solidFill>
                <a:latin typeface="Tahoma" panose="020B0604030504040204" pitchFamily="34" charset="0"/>
              </a:rPr>
              <a:t>则收</a:t>
            </a:r>
            <a:r>
              <a:rPr lang="zh-CN" altLang="en-US" b="1" u="sng" dirty="0">
                <a:solidFill>
                  <a:srgbClr val="0000FF"/>
                </a:solidFill>
                <a:latin typeface="Tahoma" panose="020B0604030504040204" pitchFamily="34" charset="0"/>
              </a:rPr>
              <a:t>                          </a:t>
            </a:r>
            <a:r>
              <a:rPr lang="zh-CN" altLang="en-US" b="1" dirty="0">
                <a:solidFill>
                  <a:srgbClr val="0000FF"/>
                </a:solidFill>
                <a:latin typeface="Tahoma" panose="020B0604030504040204" pitchFamily="34" charset="0"/>
              </a:rPr>
              <a:t>元。</a:t>
            </a:r>
            <a:r>
              <a:rPr lang="zh-CN" altLang="en-US" b="1" dirty="0">
                <a:latin typeface="Tahoma" panose="020B0604030504040204" pitchFamily="34" charset="0"/>
              </a:rPr>
              <a:t> </a:t>
            </a:r>
          </a:p>
        </p:txBody>
      </p:sp>
      <p:sp>
        <p:nvSpPr>
          <p:cNvPr id="43" name="Text Box 4"/>
          <p:cNvSpPr txBox="1">
            <a:spLocks noChangeArrowheads="1"/>
          </p:cNvSpPr>
          <p:nvPr/>
        </p:nvSpPr>
        <p:spPr bwMode="auto">
          <a:xfrm>
            <a:off x="6286500" y="357188"/>
            <a:ext cx="1800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a:solidFill>
                  <a:srgbClr val="FF0000"/>
                </a:solidFill>
                <a:latin typeface="Tahoma" panose="020B0604030504040204" pitchFamily="34" charset="0"/>
              </a:rPr>
              <a:t> y</a:t>
            </a:r>
            <a:r>
              <a:rPr lang="en-US" altLang="zh-CN" sz="1400">
                <a:solidFill>
                  <a:srgbClr val="FF0000"/>
                </a:solidFill>
                <a:latin typeface="Tahoma" panose="020B0604030504040204" pitchFamily="34" charset="0"/>
              </a:rPr>
              <a:t>1</a:t>
            </a:r>
            <a:r>
              <a:rPr lang="en-US" altLang="zh-CN">
                <a:solidFill>
                  <a:srgbClr val="FF0000"/>
                </a:solidFill>
                <a:latin typeface="Tahoma" panose="020B0604030504040204" pitchFamily="34" charset="0"/>
              </a:rPr>
              <a:t>=0.1x</a:t>
            </a:r>
            <a:r>
              <a:rPr lang="en-US" altLang="zh-CN">
                <a:latin typeface="Tahoma" panose="020B0604030504040204" pitchFamily="34" charset="0"/>
              </a:rPr>
              <a:t> </a:t>
            </a:r>
          </a:p>
        </p:txBody>
      </p:sp>
      <p:sp>
        <p:nvSpPr>
          <p:cNvPr id="44" name="Text Box 5"/>
          <p:cNvSpPr txBox="1">
            <a:spLocks noChangeArrowheads="1"/>
          </p:cNvSpPr>
          <p:nvPr/>
        </p:nvSpPr>
        <p:spPr bwMode="auto">
          <a:xfrm>
            <a:off x="6429375" y="857250"/>
            <a:ext cx="2089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a:solidFill>
                  <a:srgbClr val="FF0066"/>
                </a:solidFill>
                <a:latin typeface="Tahoma" panose="020B0604030504040204" pitchFamily="34" charset="0"/>
              </a:rPr>
              <a:t>y</a:t>
            </a:r>
            <a:r>
              <a:rPr lang="en-US" altLang="zh-CN" sz="1400">
                <a:solidFill>
                  <a:srgbClr val="FF0066"/>
                </a:solidFill>
                <a:latin typeface="Tahoma" panose="020B0604030504040204" pitchFamily="34" charset="0"/>
              </a:rPr>
              <a:t>2</a:t>
            </a:r>
            <a:r>
              <a:rPr lang="en-US" altLang="zh-CN">
                <a:solidFill>
                  <a:srgbClr val="FF0066"/>
                </a:solidFill>
                <a:latin typeface="Tahoma" panose="020B0604030504040204" pitchFamily="34" charset="0"/>
              </a:rPr>
              <a:t>=0.05x+20</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20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wipe(left)">
                                      <p:cBhvr>
                                        <p:cTn id="12" dur="500"/>
                                        <p:tgtEl>
                                          <p:spTgt spid="4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4"/>
                                        </p:tgtEl>
                                        <p:attrNameLst>
                                          <p:attrName>style.visibility</p:attrName>
                                        </p:attrNameLst>
                                      </p:cBhvr>
                                      <p:to>
                                        <p:strVal val="visible"/>
                                      </p:to>
                                    </p:set>
                                    <p:animEffect transition="in" filter="wipe(left)">
                                      <p:cBhvr>
                                        <p:cTn id="17" dur="500"/>
                                        <p:tgtEl>
                                          <p:spTgt spid="44"/>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16414"/>
                                        </p:tgtEl>
                                        <p:attrNameLst>
                                          <p:attrName>style.visibility</p:attrName>
                                        </p:attrNameLst>
                                      </p:cBhvr>
                                      <p:to>
                                        <p:strVal val="visible"/>
                                      </p:to>
                                    </p:set>
                                    <p:anim calcmode="lin" valueType="num">
                                      <p:cBhvr additive="base">
                                        <p:cTn id="22" dur="500" fill="hold"/>
                                        <p:tgtEl>
                                          <p:spTgt spid="16414"/>
                                        </p:tgtEl>
                                        <p:attrNameLst>
                                          <p:attrName>ppt_x</p:attrName>
                                        </p:attrNameLst>
                                      </p:cBhvr>
                                      <p:tavLst>
                                        <p:tav tm="0">
                                          <p:val>
                                            <p:strVal val="0-#ppt_w/2"/>
                                          </p:val>
                                        </p:tav>
                                        <p:tav tm="100000">
                                          <p:val>
                                            <p:strVal val="#ppt_x"/>
                                          </p:val>
                                        </p:tav>
                                      </p:tavLst>
                                    </p:anim>
                                    <p:anim calcmode="lin" valueType="num">
                                      <p:cBhvr additive="base">
                                        <p:cTn id="23" dur="500" fill="hold"/>
                                        <p:tgtEl>
                                          <p:spTgt spid="16414"/>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16421"/>
                                        </p:tgtEl>
                                        <p:attrNameLst>
                                          <p:attrName>style.visibility</p:attrName>
                                        </p:attrNameLst>
                                      </p:cBhvr>
                                      <p:to>
                                        <p:strVal val="visible"/>
                                      </p:to>
                                    </p:set>
                                    <p:anim calcmode="lin" valueType="num">
                                      <p:cBhvr additive="base">
                                        <p:cTn id="28" dur="500" fill="hold"/>
                                        <p:tgtEl>
                                          <p:spTgt spid="16421"/>
                                        </p:tgtEl>
                                        <p:attrNameLst>
                                          <p:attrName>ppt_x</p:attrName>
                                        </p:attrNameLst>
                                      </p:cBhvr>
                                      <p:tavLst>
                                        <p:tav tm="0">
                                          <p:val>
                                            <p:strVal val="0-#ppt_w/2"/>
                                          </p:val>
                                        </p:tav>
                                        <p:tav tm="100000">
                                          <p:val>
                                            <p:strVal val="#ppt_x"/>
                                          </p:val>
                                        </p:tav>
                                      </p:tavLst>
                                    </p:anim>
                                    <p:anim calcmode="lin" valueType="num">
                                      <p:cBhvr additive="base">
                                        <p:cTn id="29" dur="500" fill="hold"/>
                                        <p:tgtEl>
                                          <p:spTgt spid="16421"/>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grpId="0" nodeType="clickEffect">
                                  <p:stCondLst>
                                    <p:cond delay="0"/>
                                  </p:stCondLst>
                                  <p:childTnLst>
                                    <p:set>
                                      <p:cBhvr>
                                        <p:cTn id="33" dur="1" fill="hold">
                                          <p:stCondLst>
                                            <p:cond delay="0"/>
                                          </p:stCondLst>
                                        </p:cTn>
                                        <p:tgtEl>
                                          <p:spTgt spid="16422"/>
                                        </p:tgtEl>
                                        <p:attrNameLst>
                                          <p:attrName>style.visibility</p:attrName>
                                        </p:attrNameLst>
                                      </p:cBhvr>
                                      <p:to>
                                        <p:strVal val="visible"/>
                                      </p:to>
                                    </p:set>
                                    <p:anim calcmode="lin" valueType="num">
                                      <p:cBhvr additive="base">
                                        <p:cTn id="34" dur="500" fill="hold"/>
                                        <p:tgtEl>
                                          <p:spTgt spid="16422"/>
                                        </p:tgtEl>
                                        <p:attrNameLst>
                                          <p:attrName>ppt_x</p:attrName>
                                        </p:attrNameLst>
                                      </p:cBhvr>
                                      <p:tavLst>
                                        <p:tav tm="0">
                                          <p:val>
                                            <p:strVal val="0-#ppt_w/2"/>
                                          </p:val>
                                        </p:tav>
                                        <p:tav tm="100000">
                                          <p:val>
                                            <p:strVal val="#ppt_x"/>
                                          </p:val>
                                        </p:tav>
                                      </p:tavLst>
                                    </p:anim>
                                    <p:anim calcmode="lin" valueType="num">
                                      <p:cBhvr additive="base">
                                        <p:cTn id="35" dur="500" fill="hold"/>
                                        <p:tgtEl>
                                          <p:spTgt spid="16422"/>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100385"/>
                                        </p:tgtEl>
                                        <p:attrNameLst>
                                          <p:attrName>style.visibility</p:attrName>
                                        </p:attrNameLst>
                                      </p:cBhvr>
                                      <p:to>
                                        <p:strVal val="visible"/>
                                      </p:to>
                                    </p:set>
                                    <p:animEffect transition="in" filter="wipe(down)">
                                      <p:cBhvr>
                                        <p:cTn id="40" dur="500"/>
                                        <p:tgtEl>
                                          <p:spTgt spid="100385"/>
                                        </p:tgtEl>
                                      </p:cBhvr>
                                    </p:animEffect>
                                  </p:childTnLst>
                                  <p:subTnLst>
                                    <p:audio>
                                      <p:cMediaNode>
                                        <p:cTn display="0" masterRel="sameClick">
                                          <p:stCondLst>
                                            <p:cond evt="begin" delay="0">
                                              <p:tn val="38"/>
                                            </p:cond>
                                          </p:stCondLst>
                                          <p:endCondLst>
                                            <p:cond evt="onStopAudio" delay="0">
                                              <p:tgtEl>
                                                <p:sldTgt/>
                                              </p:tgtEl>
                                            </p:cond>
                                          </p:endCondLst>
                                        </p:cTn>
                                        <p:tgtEl>
                                          <p:sndTgt r:embed="rId2" name="MTO_025.WAV"/>
                                        </p:tgtEl>
                                      </p:cMediaNode>
                                    </p:audio>
                                  </p:sub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100373"/>
                                        </p:tgtEl>
                                        <p:attrNameLst>
                                          <p:attrName>style.visibility</p:attrName>
                                        </p:attrNameLst>
                                      </p:cBhvr>
                                      <p:to>
                                        <p:strVal val="visible"/>
                                      </p:to>
                                    </p:set>
                                    <p:animEffect transition="in" filter="wipe(down)">
                                      <p:cBhvr>
                                        <p:cTn id="45" dur="500"/>
                                        <p:tgtEl>
                                          <p:spTgt spid="100373"/>
                                        </p:tgtEl>
                                      </p:cBhvr>
                                    </p:animEffect>
                                  </p:childTnLst>
                                  <p:subTnLst>
                                    <p:audio>
                                      <p:cMediaNode>
                                        <p:cTn display="0" masterRel="sameClick">
                                          <p:stCondLst>
                                            <p:cond evt="begin" delay="0">
                                              <p:tn val="43"/>
                                            </p:cond>
                                          </p:stCondLst>
                                          <p:endCondLst>
                                            <p:cond evt="onStopAudio" delay="0">
                                              <p:tgtEl>
                                                <p:sldTgt/>
                                              </p:tgtEl>
                                            </p:cond>
                                          </p:endCondLst>
                                        </p:cTn>
                                        <p:tgtEl>
                                          <p:sndTgt r:embed="rId3" name="arrow.wav"/>
                                        </p:tgtEl>
                                      </p:cMediaNode>
                                    </p:audio>
                                  </p:sub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100374"/>
                                        </p:tgtEl>
                                        <p:attrNameLst>
                                          <p:attrName>style.visibility</p:attrName>
                                        </p:attrNameLst>
                                      </p:cBhvr>
                                      <p:to>
                                        <p:strVal val="visible"/>
                                      </p:to>
                                    </p:set>
                                    <p:animEffect transition="in" filter="wipe(left)">
                                      <p:cBhvr>
                                        <p:cTn id="50" dur="500"/>
                                        <p:tgtEl>
                                          <p:spTgt spid="100374"/>
                                        </p:tgtEl>
                                      </p:cBhvr>
                                    </p:animEffect>
                                  </p:childTnLst>
                                  <p:subTnLst>
                                    <p:audio>
                                      <p:cMediaNode>
                                        <p:cTn display="0" masterRel="sameClick">
                                          <p:stCondLst>
                                            <p:cond evt="begin" delay="0">
                                              <p:tn val="48"/>
                                            </p:cond>
                                          </p:stCondLst>
                                          <p:endCondLst>
                                            <p:cond evt="onStopAudio" delay="0">
                                              <p:tgtEl>
                                                <p:sldTgt/>
                                              </p:tgtEl>
                                            </p:cond>
                                          </p:endCondLst>
                                        </p:cTn>
                                        <p:tgtEl>
                                          <p:sndTgt r:embed="rId3" name="arrow.wav"/>
                                        </p:tgtEl>
                                      </p:cMediaNode>
                                    </p:audio>
                                  </p:subTnLst>
                                </p:cTn>
                              </p:par>
                            </p:childTnLst>
                          </p:cTn>
                        </p:par>
                        <p:par>
                          <p:cTn id="51" fill="hold">
                            <p:stCondLst>
                              <p:cond delay="500"/>
                            </p:stCondLst>
                            <p:childTnLst>
                              <p:par>
                                <p:cTn id="52" presetID="22" presetClass="entr" presetSubtype="4" fill="hold" grpId="0" nodeType="afterEffect">
                                  <p:stCondLst>
                                    <p:cond delay="0"/>
                                  </p:stCondLst>
                                  <p:childTnLst>
                                    <p:set>
                                      <p:cBhvr>
                                        <p:cTn id="53" dur="1" fill="hold">
                                          <p:stCondLst>
                                            <p:cond delay="0"/>
                                          </p:stCondLst>
                                        </p:cTn>
                                        <p:tgtEl>
                                          <p:spTgt spid="100379"/>
                                        </p:tgtEl>
                                        <p:attrNameLst>
                                          <p:attrName>style.visibility</p:attrName>
                                        </p:attrNameLst>
                                      </p:cBhvr>
                                      <p:to>
                                        <p:strVal val="visible"/>
                                      </p:to>
                                    </p:set>
                                    <p:animEffect transition="in" filter="wipe(down)">
                                      <p:cBhvr>
                                        <p:cTn id="54" dur="500"/>
                                        <p:tgtEl>
                                          <p:spTgt spid="100379"/>
                                        </p:tgtEl>
                                      </p:cBhvr>
                                    </p:animEffect>
                                  </p:childTnLst>
                                  <p:subTnLst>
                                    <p:audio>
                                      <p:cMediaNode>
                                        <p:cTn display="0" masterRel="sameClick">
                                          <p:stCondLst>
                                            <p:cond evt="begin" delay="0">
                                              <p:tn val="52"/>
                                            </p:cond>
                                          </p:stCondLst>
                                          <p:endCondLst>
                                            <p:cond evt="onStopAudio" delay="0">
                                              <p:tgtEl>
                                                <p:sldTgt/>
                                              </p:tgtEl>
                                            </p:cond>
                                          </p:endCondLst>
                                        </p:cTn>
                                        <p:tgtEl>
                                          <p:sndTgt r:embed="rId2" name="MTO_025.WAV"/>
                                        </p:tgtEl>
                                      </p:cMediaNode>
                                    </p:audio>
                                  </p:subTnLst>
                                </p:cTn>
                              </p:par>
                            </p:childTnLst>
                          </p:cTn>
                        </p:par>
                      </p:childTnLst>
                    </p:cTn>
                  </p:par>
                  <p:par>
                    <p:cTn id="55" fill="hold">
                      <p:stCondLst>
                        <p:cond delay="indefinite"/>
                      </p:stCondLst>
                      <p:childTnLst>
                        <p:par>
                          <p:cTn id="56" fill="hold">
                            <p:stCondLst>
                              <p:cond delay="0"/>
                            </p:stCondLst>
                            <p:childTnLst>
                              <p:par>
                                <p:cTn id="57" presetID="22" presetClass="entr" presetSubtype="4" fill="hold" grpId="0" nodeType="clickEffect">
                                  <p:stCondLst>
                                    <p:cond delay="0"/>
                                  </p:stCondLst>
                                  <p:childTnLst>
                                    <p:set>
                                      <p:cBhvr>
                                        <p:cTn id="58" dur="1" fill="hold">
                                          <p:stCondLst>
                                            <p:cond delay="0"/>
                                          </p:stCondLst>
                                        </p:cTn>
                                        <p:tgtEl>
                                          <p:spTgt spid="100366"/>
                                        </p:tgtEl>
                                        <p:attrNameLst>
                                          <p:attrName>style.visibility</p:attrName>
                                        </p:attrNameLst>
                                      </p:cBhvr>
                                      <p:to>
                                        <p:strVal val="visible"/>
                                      </p:to>
                                    </p:set>
                                    <p:animEffect transition="in" filter="wipe(down)">
                                      <p:cBhvr>
                                        <p:cTn id="59" dur="500"/>
                                        <p:tgtEl>
                                          <p:spTgt spid="100366"/>
                                        </p:tgtEl>
                                      </p:cBhvr>
                                    </p:animEffect>
                                  </p:childTnLst>
                                </p:cTn>
                              </p:par>
                            </p:childTnLst>
                          </p:cTn>
                        </p:par>
                        <p:par>
                          <p:cTn id="60" fill="hold">
                            <p:stCondLst>
                              <p:cond delay="500"/>
                            </p:stCondLst>
                            <p:childTnLst>
                              <p:par>
                                <p:cTn id="61" presetID="22" presetClass="entr" presetSubtype="4" fill="hold" grpId="0" nodeType="afterEffect">
                                  <p:stCondLst>
                                    <p:cond delay="0"/>
                                  </p:stCondLst>
                                  <p:childTnLst>
                                    <p:set>
                                      <p:cBhvr>
                                        <p:cTn id="62" dur="1" fill="hold">
                                          <p:stCondLst>
                                            <p:cond delay="0"/>
                                          </p:stCondLst>
                                        </p:cTn>
                                        <p:tgtEl>
                                          <p:spTgt spid="100371"/>
                                        </p:tgtEl>
                                        <p:attrNameLst>
                                          <p:attrName>style.visibility</p:attrName>
                                        </p:attrNameLst>
                                      </p:cBhvr>
                                      <p:to>
                                        <p:strVal val="visible"/>
                                      </p:to>
                                    </p:set>
                                    <p:animEffect transition="in" filter="wipe(down)">
                                      <p:cBhvr>
                                        <p:cTn id="63" dur="500"/>
                                        <p:tgtEl>
                                          <p:spTgt spid="100371"/>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100386"/>
                                        </p:tgtEl>
                                        <p:attrNameLst>
                                          <p:attrName>style.visibility</p:attrName>
                                        </p:attrNameLst>
                                      </p:cBhvr>
                                      <p:to>
                                        <p:strVal val="visible"/>
                                      </p:to>
                                    </p:set>
                                    <p:animEffect transition="in" filter="wipe(down)">
                                      <p:cBhvr>
                                        <p:cTn id="68" dur="500"/>
                                        <p:tgtEl>
                                          <p:spTgt spid="100386"/>
                                        </p:tgtEl>
                                      </p:cBhvr>
                                    </p:animEffect>
                                  </p:childTnLst>
                                  <p:subTnLst>
                                    <p:audio>
                                      <p:cMediaNode>
                                        <p:cTn display="0" masterRel="sameClick">
                                          <p:stCondLst>
                                            <p:cond evt="begin" delay="0">
                                              <p:tn val="66"/>
                                            </p:cond>
                                          </p:stCondLst>
                                          <p:endCondLst>
                                            <p:cond evt="onStopAudio" delay="0">
                                              <p:tgtEl>
                                                <p:sldTgt/>
                                              </p:tgtEl>
                                            </p:cond>
                                          </p:endCondLst>
                                        </p:cTn>
                                        <p:tgtEl>
                                          <p:sndTgt r:embed="rId2" name="MTO_025.WAV"/>
                                        </p:tgtEl>
                                      </p:cMediaNode>
                                    </p:audio>
                                  </p:subTnLst>
                                </p:cTn>
                              </p:par>
                            </p:childTnLst>
                          </p:cTn>
                        </p:par>
                      </p:childTnLst>
                    </p:cTn>
                  </p:par>
                  <p:par>
                    <p:cTn id="69" fill="hold">
                      <p:stCondLst>
                        <p:cond delay="indefinite"/>
                      </p:stCondLst>
                      <p:childTnLst>
                        <p:par>
                          <p:cTn id="70" fill="hold">
                            <p:stCondLst>
                              <p:cond delay="0"/>
                            </p:stCondLst>
                            <p:childTnLst>
                              <p:par>
                                <p:cTn id="71" presetID="22" presetClass="entr" presetSubtype="8" fill="hold" grpId="0" nodeType="clickEffect">
                                  <p:stCondLst>
                                    <p:cond delay="0"/>
                                  </p:stCondLst>
                                  <p:childTnLst>
                                    <p:set>
                                      <p:cBhvr>
                                        <p:cTn id="72" dur="1" fill="hold">
                                          <p:stCondLst>
                                            <p:cond delay="0"/>
                                          </p:stCondLst>
                                        </p:cTn>
                                        <p:tgtEl>
                                          <p:spTgt spid="100375"/>
                                        </p:tgtEl>
                                        <p:attrNameLst>
                                          <p:attrName>style.visibility</p:attrName>
                                        </p:attrNameLst>
                                      </p:cBhvr>
                                      <p:to>
                                        <p:strVal val="visible"/>
                                      </p:to>
                                    </p:set>
                                    <p:animEffect transition="in" filter="wipe(left)">
                                      <p:cBhvr>
                                        <p:cTn id="73" dur="500"/>
                                        <p:tgtEl>
                                          <p:spTgt spid="100375"/>
                                        </p:tgtEl>
                                      </p:cBhvr>
                                    </p:animEffect>
                                  </p:childTnLst>
                                  <p:subTnLst>
                                    <p:audio>
                                      <p:cMediaNode>
                                        <p:cTn display="0" masterRel="sameClick">
                                          <p:stCondLst>
                                            <p:cond evt="begin" delay="0">
                                              <p:tn val="71"/>
                                            </p:cond>
                                          </p:stCondLst>
                                          <p:endCondLst>
                                            <p:cond evt="onStopAudio" delay="0">
                                              <p:tgtEl>
                                                <p:sldTgt/>
                                              </p:tgtEl>
                                            </p:cond>
                                          </p:endCondLst>
                                        </p:cTn>
                                        <p:tgtEl>
                                          <p:sndTgt r:embed="rId3" name="arrow.wav"/>
                                        </p:tgtEl>
                                      </p:cMediaNode>
                                    </p:audio>
                                  </p:subTnLst>
                                </p:cTn>
                              </p:par>
                            </p:childTnLst>
                          </p:cTn>
                        </p:par>
                        <p:par>
                          <p:cTn id="74" fill="hold">
                            <p:stCondLst>
                              <p:cond delay="500"/>
                            </p:stCondLst>
                            <p:childTnLst>
                              <p:par>
                                <p:cTn id="75" presetID="22" presetClass="entr" presetSubtype="4" fill="hold" grpId="0" nodeType="afterEffect">
                                  <p:stCondLst>
                                    <p:cond delay="0"/>
                                  </p:stCondLst>
                                  <p:childTnLst>
                                    <p:set>
                                      <p:cBhvr>
                                        <p:cTn id="76" dur="1" fill="hold">
                                          <p:stCondLst>
                                            <p:cond delay="0"/>
                                          </p:stCondLst>
                                        </p:cTn>
                                        <p:tgtEl>
                                          <p:spTgt spid="100380"/>
                                        </p:tgtEl>
                                        <p:attrNameLst>
                                          <p:attrName>style.visibility</p:attrName>
                                        </p:attrNameLst>
                                      </p:cBhvr>
                                      <p:to>
                                        <p:strVal val="visible"/>
                                      </p:to>
                                    </p:set>
                                    <p:animEffect transition="in" filter="wipe(down)">
                                      <p:cBhvr>
                                        <p:cTn id="77" dur="500"/>
                                        <p:tgtEl>
                                          <p:spTgt spid="100380"/>
                                        </p:tgtEl>
                                      </p:cBhvr>
                                    </p:animEffect>
                                  </p:childTnLst>
                                  <p:subTnLst>
                                    <p:audio>
                                      <p:cMediaNode>
                                        <p:cTn display="0" masterRel="sameClick">
                                          <p:stCondLst>
                                            <p:cond evt="begin" delay="0">
                                              <p:tn val="75"/>
                                            </p:cond>
                                          </p:stCondLst>
                                          <p:endCondLst>
                                            <p:cond evt="onStopAudio" delay="0">
                                              <p:tgtEl>
                                                <p:sldTgt/>
                                              </p:tgtEl>
                                            </p:cond>
                                          </p:endCondLst>
                                        </p:cTn>
                                        <p:tgtEl>
                                          <p:sndTgt r:embed="rId2" name="MTO_025.WAV"/>
                                        </p:tgtEl>
                                      </p:cMediaNode>
                                    </p:audio>
                                  </p:sub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100367"/>
                                        </p:tgtEl>
                                        <p:attrNameLst>
                                          <p:attrName>style.visibility</p:attrName>
                                        </p:attrNameLst>
                                      </p:cBhvr>
                                      <p:to>
                                        <p:strVal val="visible"/>
                                      </p:to>
                                    </p:set>
                                    <p:animEffect transition="in" filter="wipe(down)">
                                      <p:cBhvr>
                                        <p:cTn id="82" dur="500"/>
                                        <p:tgtEl>
                                          <p:spTgt spid="100367"/>
                                        </p:tgtEl>
                                      </p:cBhvr>
                                    </p:animEffect>
                                  </p:childTnLst>
                                </p:cTn>
                              </p:par>
                            </p:childTnLst>
                          </p:cTn>
                        </p:par>
                        <p:par>
                          <p:cTn id="83" fill="hold">
                            <p:stCondLst>
                              <p:cond delay="500"/>
                            </p:stCondLst>
                            <p:childTnLst>
                              <p:par>
                                <p:cTn id="84" presetID="22" presetClass="entr" presetSubtype="4" fill="hold" grpId="0" nodeType="afterEffect">
                                  <p:stCondLst>
                                    <p:cond delay="0"/>
                                  </p:stCondLst>
                                  <p:childTnLst>
                                    <p:set>
                                      <p:cBhvr>
                                        <p:cTn id="85" dur="1" fill="hold">
                                          <p:stCondLst>
                                            <p:cond delay="0"/>
                                          </p:stCondLst>
                                        </p:cTn>
                                        <p:tgtEl>
                                          <p:spTgt spid="100372"/>
                                        </p:tgtEl>
                                        <p:attrNameLst>
                                          <p:attrName>style.visibility</p:attrName>
                                        </p:attrNameLst>
                                      </p:cBhvr>
                                      <p:to>
                                        <p:strVal val="visible"/>
                                      </p:to>
                                    </p:set>
                                    <p:animEffect transition="in" filter="wipe(down)">
                                      <p:cBhvr>
                                        <p:cTn id="86" dur="500"/>
                                        <p:tgtEl>
                                          <p:spTgt spid="100372"/>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4" fill="hold" grpId="0" nodeType="clickEffect">
                                  <p:stCondLst>
                                    <p:cond delay="0"/>
                                  </p:stCondLst>
                                  <p:childTnLst>
                                    <p:set>
                                      <p:cBhvr>
                                        <p:cTn id="90" dur="1" fill="hold">
                                          <p:stCondLst>
                                            <p:cond delay="0"/>
                                          </p:stCondLst>
                                        </p:cTn>
                                        <p:tgtEl>
                                          <p:spTgt spid="100376"/>
                                        </p:tgtEl>
                                        <p:attrNameLst>
                                          <p:attrName>style.visibility</p:attrName>
                                        </p:attrNameLst>
                                      </p:cBhvr>
                                      <p:to>
                                        <p:strVal val="visible"/>
                                      </p:to>
                                    </p:set>
                                    <p:animEffect transition="in" filter="wipe(down)">
                                      <p:cBhvr>
                                        <p:cTn id="91" dur="500"/>
                                        <p:tgtEl>
                                          <p:spTgt spid="100376"/>
                                        </p:tgtEl>
                                      </p:cBhvr>
                                    </p:animEffect>
                                  </p:childTnLst>
                                  <p:subTnLst>
                                    <p:audio>
                                      <p:cMediaNode>
                                        <p:cTn display="0" masterRel="sameClick">
                                          <p:stCondLst>
                                            <p:cond evt="begin" delay="0">
                                              <p:tn val="89"/>
                                            </p:cond>
                                          </p:stCondLst>
                                          <p:endCondLst>
                                            <p:cond evt="onStopAudio" delay="0">
                                              <p:tgtEl>
                                                <p:sldTgt/>
                                              </p:tgtEl>
                                            </p:cond>
                                          </p:endCondLst>
                                        </p:cTn>
                                        <p:tgtEl>
                                          <p:sndTgt r:embed="rId4" name="hammer.wav"/>
                                        </p:tgtEl>
                                      </p:cMediaNode>
                                    </p:audio>
                                  </p:subTnLst>
                                </p:cTn>
                              </p:par>
                            </p:childTnLst>
                          </p:cTn>
                        </p:par>
                        <p:par>
                          <p:cTn id="92" fill="hold">
                            <p:stCondLst>
                              <p:cond delay="500"/>
                            </p:stCondLst>
                            <p:childTnLst>
                              <p:par>
                                <p:cTn id="93" presetID="6" presetClass="emph" presetSubtype="0" fill="hold" grpId="1" nodeType="afterEffect">
                                  <p:stCondLst>
                                    <p:cond delay="0"/>
                                  </p:stCondLst>
                                  <p:childTnLst>
                                    <p:animScale>
                                      <p:cBhvr>
                                        <p:cTn id="94" dur="2000" fill="hold"/>
                                        <p:tgtEl>
                                          <p:spTgt spid="100376"/>
                                        </p:tgtEl>
                                      </p:cBhvr>
                                      <p:by x="150000" y="150000"/>
                                    </p:animScale>
                                  </p:childTnLst>
                                </p:cTn>
                              </p:par>
                            </p:childTnLst>
                          </p:cTn>
                        </p:par>
                      </p:childTnLst>
                    </p:cTn>
                  </p:par>
                  <p:par>
                    <p:cTn id="95" fill="hold">
                      <p:stCondLst>
                        <p:cond delay="indefinite"/>
                      </p:stCondLst>
                      <p:childTnLst>
                        <p:par>
                          <p:cTn id="96" fill="hold">
                            <p:stCondLst>
                              <p:cond delay="0"/>
                            </p:stCondLst>
                            <p:childTnLst>
                              <p:par>
                                <p:cTn id="97" presetID="22" presetClass="entr" presetSubtype="1" fill="hold" grpId="0" nodeType="clickEffect">
                                  <p:stCondLst>
                                    <p:cond delay="0"/>
                                  </p:stCondLst>
                                  <p:childTnLst>
                                    <p:set>
                                      <p:cBhvr>
                                        <p:cTn id="98" dur="1" fill="hold">
                                          <p:stCondLst>
                                            <p:cond delay="0"/>
                                          </p:stCondLst>
                                        </p:cTn>
                                        <p:tgtEl>
                                          <p:spTgt spid="100364"/>
                                        </p:tgtEl>
                                        <p:attrNameLst>
                                          <p:attrName>style.visibility</p:attrName>
                                        </p:attrNameLst>
                                      </p:cBhvr>
                                      <p:to>
                                        <p:strVal val="visible"/>
                                      </p:to>
                                    </p:set>
                                    <p:animEffect transition="in" filter="wipe(up)">
                                      <p:cBhvr>
                                        <p:cTn id="99" dur="500"/>
                                        <p:tgtEl>
                                          <p:spTgt spid="100364"/>
                                        </p:tgtEl>
                                      </p:cBhvr>
                                    </p:animEffect>
                                  </p:childTnLst>
                                  <p:subTnLst>
                                    <p:audio>
                                      <p:cMediaNode>
                                        <p:cTn display="0" masterRel="sameClick">
                                          <p:stCondLst>
                                            <p:cond evt="begin" delay="0">
                                              <p:tn val="97"/>
                                            </p:cond>
                                          </p:stCondLst>
                                          <p:endCondLst>
                                            <p:cond evt="onStopAudio" delay="0">
                                              <p:tgtEl>
                                                <p:sldTgt/>
                                              </p:tgtEl>
                                            </p:cond>
                                          </p:endCondLst>
                                        </p:cTn>
                                        <p:tgtEl>
                                          <p:sndTgt r:embed="rId3" name="arrow.wav"/>
                                        </p:tgtEl>
                                      </p:cMediaNode>
                                    </p:audio>
                                  </p:subTnLst>
                                </p:cTn>
                              </p:par>
                            </p:childTnLst>
                          </p:cTn>
                        </p:par>
                      </p:childTnLst>
                    </p:cTn>
                  </p:par>
                  <p:par>
                    <p:cTn id="100" fill="hold">
                      <p:stCondLst>
                        <p:cond delay="indefinite"/>
                      </p:stCondLst>
                      <p:childTnLst>
                        <p:par>
                          <p:cTn id="101" fill="hold">
                            <p:stCondLst>
                              <p:cond delay="0"/>
                            </p:stCondLst>
                            <p:childTnLst>
                              <p:par>
                                <p:cTn id="102" presetID="22" presetClass="entr" presetSubtype="2" fill="hold" grpId="0" nodeType="clickEffect">
                                  <p:stCondLst>
                                    <p:cond delay="0"/>
                                  </p:stCondLst>
                                  <p:childTnLst>
                                    <p:set>
                                      <p:cBhvr>
                                        <p:cTn id="103" dur="1" fill="hold">
                                          <p:stCondLst>
                                            <p:cond delay="0"/>
                                          </p:stCondLst>
                                        </p:cTn>
                                        <p:tgtEl>
                                          <p:spTgt spid="100365"/>
                                        </p:tgtEl>
                                        <p:attrNameLst>
                                          <p:attrName>style.visibility</p:attrName>
                                        </p:attrNameLst>
                                      </p:cBhvr>
                                      <p:to>
                                        <p:strVal val="visible"/>
                                      </p:to>
                                    </p:set>
                                    <p:animEffect transition="in" filter="wipe(right)">
                                      <p:cBhvr>
                                        <p:cTn id="104" dur="500"/>
                                        <p:tgtEl>
                                          <p:spTgt spid="100365"/>
                                        </p:tgtEl>
                                      </p:cBhvr>
                                    </p:animEffect>
                                  </p:childTnLst>
                                  <p:subTnLst>
                                    <p:audio>
                                      <p:cMediaNode>
                                        <p:cTn display="0" masterRel="sameClick">
                                          <p:stCondLst>
                                            <p:cond evt="begin" delay="0">
                                              <p:tn val="102"/>
                                            </p:cond>
                                          </p:stCondLst>
                                          <p:endCondLst>
                                            <p:cond evt="onStopAudio" delay="0">
                                              <p:tgtEl>
                                                <p:sldTgt/>
                                              </p:tgtEl>
                                            </p:cond>
                                          </p:endCondLst>
                                        </p:cTn>
                                        <p:tgtEl>
                                          <p:sndTgt r:embed="rId3" name="arrow.wav"/>
                                        </p:tgtEl>
                                      </p:cMediaNode>
                                    </p:audio>
                                  </p:subTnLst>
                                </p:cTn>
                              </p:par>
                            </p:childTnLst>
                          </p:cTn>
                        </p:par>
                      </p:childTnLst>
                    </p:cTn>
                  </p:par>
                  <p:par>
                    <p:cTn id="105" fill="hold">
                      <p:stCondLst>
                        <p:cond delay="indefinite"/>
                      </p:stCondLst>
                      <p:childTnLst>
                        <p:par>
                          <p:cTn id="106" fill="hold">
                            <p:stCondLst>
                              <p:cond delay="0"/>
                            </p:stCondLst>
                            <p:childTnLst>
                              <p:par>
                                <p:cTn id="107" presetID="22" presetClass="entr" presetSubtype="8" fill="hold" grpId="0" nodeType="clickEffect">
                                  <p:stCondLst>
                                    <p:cond delay="0"/>
                                  </p:stCondLst>
                                  <p:childTnLst>
                                    <p:set>
                                      <p:cBhvr>
                                        <p:cTn id="108" dur="1" fill="hold">
                                          <p:stCondLst>
                                            <p:cond delay="0"/>
                                          </p:stCondLst>
                                        </p:cTn>
                                        <p:tgtEl>
                                          <p:spTgt spid="100383"/>
                                        </p:tgtEl>
                                        <p:attrNameLst>
                                          <p:attrName>style.visibility</p:attrName>
                                        </p:attrNameLst>
                                      </p:cBhvr>
                                      <p:to>
                                        <p:strVal val="visible"/>
                                      </p:to>
                                    </p:set>
                                    <p:animEffect transition="in" filter="wipe(left)">
                                      <p:cBhvr>
                                        <p:cTn id="109" dur="1000"/>
                                        <p:tgtEl>
                                          <p:spTgt spid="100383"/>
                                        </p:tgtEl>
                                      </p:cBhvr>
                                    </p:animEffect>
                                  </p:childTnLst>
                                </p:cTn>
                              </p:par>
                            </p:childTnLst>
                          </p:cTn>
                        </p:par>
                      </p:childTnLst>
                    </p:cTn>
                  </p:par>
                  <p:par>
                    <p:cTn id="110" fill="hold">
                      <p:stCondLst>
                        <p:cond delay="indefinite"/>
                      </p:stCondLst>
                      <p:childTnLst>
                        <p:par>
                          <p:cTn id="111" fill="hold">
                            <p:stCondLst>
                              <p:cond delay="0"/>
                            </p:stCondLst>
                            <p:childTnLst>
                              <p:par>
                                <p:cTn id="112" presetID="22" presetClass="entr" presetSubtype="8" fill="hold" grpId="0" nodeType="clickEffect">
                                  <p:stCondLst>
                                    <p:cond delay="0"/>
                                  </p:stCondLst>
                                  <p:childTnLst>
                                    <p:set>
                                      <p:cBhvr>
                                        <p:cTn id="113" dur="1" fill="hold">
                                          <p:stCondLst>
                                            <p:cond delay="0"/>
                                          </p:stCondLst>
                                        </p:cTn>
                                        <p:tgtEl>
                                          <p:spTgt spid="100388"/>
                                        </p:tgtEl>
                                        <p:attrNameLst>
                                          <p:attrName>style.visibility</p:attrName>
                                        </p:attrNameLst>
                                      </p:cBhvr>
                                      <p:to>
                                        <p:strVal val="visible"/>
                                      </p:to>
                                    </p:set>
                                    <p:animEffect transition="in" filter="wipe(left)">
                                      <p:cBhvr>
                                        <p:cTn id="114" dur="1000"/>
                                        <p:tgtEl>
                                          <p:spTgt spid="100388"/>
                                        </p:tgtEl>
                                      </p:cBhvr>
                                    </p:animEffect>
                                  </p:childTnLst>
                                </p:cTn>
                              </p:par>
                              <p:par>
                                <p:cTn id="115" presetID="1" presetClass="exit" presetSubtype="0" fill="hold" grpId="1" nodeType="withEffect">
                                  <p:stCondLst>
                                    <p:cond delay="0"/>
                                  </p:stCondLst>
                                  <p:childTnLst>
                                    <p:set>
                                      <p:cBhvr>
                                        <p:cTn id="116" dur="1" fill="hold">
                                          <p:stCondLst>
                                            <p:cond delay="0"/>
                                          </p:stCondLst>
                                        </p:cTn>
                                        <p:tgtEl>
                                          <p:spTgt spid="100373"/>
                                        </p:tgtEl>
                                        <p:attrNameLst>
                                          <p:attrName>style.visibility</p:attrName>
                                        </p:attrNameLst>
                                      </p:cBhvr>
                                      <p:to>
                                        <p:strVal val="hidden"/>
                                      </p:to>
                                    </p:set>
                                  </p:childTnLst>
                                </p:cTn>
                              </p:par>
                              <p:par>
                                <p:cTn id="117" presetID="1" presetClass="exit" presetSubtype="0" fill="hold" grpId="1" nodeType="withEffect">
                                  <p:stCondLst>
                                    <p:cond delay="0"/>
                                  </p:stCondLst>
                                  <p:childTnLst>
                                    <p:set>
                                      <p:cBhvr>
                                        <p:cTn id="118" dur="1" fill="hold">
                                          <p:stCondLst>
                                            <p:cond delay="0"/>
                                          </p:stCondLst>
                                        </p:cTn>
                                        <p:tgtEl>
                                          <p:spTgt spid="100375"/>
                                        </p:tgtEl>
                                        <p:attrNameLst>
                                          <p:attrName>style.visibility</p:attrName>
                                        </p:attrNameLst>
                                      </p:cBhvr>
                                      <p:to>
                                        <p:strVal val="hidden"/>
                                      </p:to>
                                    </p:set>
                                  </p:childTnLst>
                                </p:cTn>
                              </p:par>
                              <p:par>
                                <p:cTn id="119" presetID="1" presetClass="exit" presetSubtype="0" fill="hold" grpId="1" nodeType="withEffect">
                                  <p:stCondLst>
                                    <p:cond delay="0"/>
                                  </p:stCondLst>
                                  <p:childTnLst>
                                    <p:set>
                                      <p:cBhvr>
                                        <p:cTn id="120" dur="1" fill="hold">
                                          <p:stCondLst>
                                            <p:cond delay="0"/>
                                          </p:stCondLst>
                                        </p:cTn>
                                        <p:tgtEl>
                                          <p:spTgt spid="100374"/>
                                        </p:tgtEl>
                                        <p:attrNameLst>
                                          <p:attrName>style.visibility</p:attrName>
                                        </p:attrNameLst>
                                      </p:cBhvr>
                                      <p:to>
                                        <p:strVal val="hidden"/>
                                      </p:to>
                                    </p:set>
                                  </p:childTnLst>
                                </p:cTn>
                              </p:par>
                              <p:par>
                                <p:cTn id="121" presetID="1" presetClass="exit" presetSubtype="0" fill="hold" grpId="1" nodeType="withEffect">
                                  <p:stCondLst>
                                    <p:cond delay="0"/>
                                  </p:stCondLst>
                                  <p:childTnLst>
                                    <p:set>
                                      <p:cBhvr>
                                        <p:cTn id="122" dur="1" fill="hold">
                                          <p:stCondLst>
                                            <p:cond delay="0"/>
                                          </p:stCondLst>
                                        </p:cTn>
                                        <p:tgtEl>
                                          <p:spTgt spid="100380"/>
                                        </p:tgtEl>
                                        <p:attrNameLst>
                                          <p:attrName>style.visibility</p:attrName>
                                        </p:attrNameLst>
                                      </p:cBhvr>
                                      <p:to>
                                        <p:strVal val="hidden"/>
                                      </p:to>
                                    </p:set>
                                  </p:childTnLst>
                                </p:cTn>
                              </p:par>
                              <p:par>
                                <p:cTn id="123" presetID="1" presetClass="exit" presetSubtype="0" fill="hold" grpId="1" nodeType="withEffect">
                                  <p:stCondLst>
                                    <p:cond delay="0"/>
                                  </p:stCondLst>
                                  <p:childTnLst>
                                    <p:set>
                                      <p:cBhvr>
                                        <p:cTn id="124" dur="1" fill="hold">
                                          <p:stCondLst>
                                            <p:cond delay="0"/>
                                          </p:stCondLst>
                                        </p:cTn>
                                        <p:tgtEl>
                                          <p:spTgt spid="100379"/>
                                        </p:tgtEl>
                                        <p:attrNameLst>
                                          <p:attrName>style.visibility</p:attrName>
                                        </p:attrNameLst>
                                      </p:cBhvr>
                                      <p:to>
                                        <p:strVal val="hidden"/>
                                      </p:to>
                                    </p:set>
                                  </p:childTnLst>
                                </p:cTn>
                              </p:par>
                            </p:childTnLst>
                          </p:cTn>
                        </p:par>
                      </p:childTnLst>
                    </p:cTn>
                  </p:par>
                  <p:par>
                    <p:cTn id="125" fill="hold">
                      <p:stCondLst>
                        <p:cond delay="indefinite"/>
                      </p:stCondLst>
                      <p:childTnLst>
                        <p:par>
                          <p:cTn id="126" fill="hold">
                            <p:stCondLst>
                              <p:cond delay="0"/>
                            </p:stCondLst>
                            <p:childTnLst>
                              <p:par>
                                <p:cTn id="127" presetID="22" presetClass="entr" presetSubtype="4" fill="hold" grpId="0" nodeType="clickEffect">
                                  <p:stCondLst>
                                    <p:cond delay="0"/>
                                  </p:stCondLst>
                                  <p:childTnLst>
                                    <p:set>
                                      <p:cBhvr>
                                        <p:cTn id="128" dur="1" fill="hold">
                                          <p:stCondLst>
                                            <p:cond delay="0"/>
                                          </p:stCondLst>
                                        </p:cTn>
                                        <p:tgtEl>
                                          <p:spTgt spid="100384"/>
                                        </p:tgtEl>
                                        <p:attrNameLst>
                                          <p:attrName>style.visibility</p:attrName>
                                        </p:attrNameLst>
                                      </p:cBhvr>
                                      <p:to>
                                        <p:strVal val="visible"/>
                                      </p:to>
                                    </p:set>
                                    <p:animEffect transition="in" filter="wipe(down)">
                                      <p:cBhvr>
                                        <p:cTn id="129" dur="500"/>
                                        <p:tgtEl>
                                          <p:spTgt spid="100384"/>
                                        </p:tgtEl>
                                      </p:cBhvr>
                                    </p:animEffect>
                                  </p:childTnLst>
                                </p:cTn>
                              </p:par>
                            </p:childTnLst>
                          </p:cTn>
                        </p:par>
                      </p:childTnLst>
                    </p:cTn>
                  </p:par>
                  <p:par>
                    <p:cTn id="130" fill="hold">
                      <p:stCondLst>
                        <p:cond delay="indefinite"/>
                      </p:stCondLst>
                      <p:childTnLst>
                        <p:par>
                          <p:cTn id="131" fill="hold">
                            <p:stCondLst>
                              <p:cond delay="0"/>
                            </p:stCondLst>
                            <p:childTnLst>
                              <p:par>
                                <p:cTn id="132" presetID="22" presetClass="entr" presetSubtype="8" fill="hold" grpId="0" nodeType="clickEffect">
                                  <p:stCondLst>
                                    <p:cond delay="0"/>
                                  </p:stCondLst>
                                  <p:childTnLst>
                                    <p:set>
                                      <p:cBhvr>
                                        <p:cTn id="133" dur="1" fill="hold">
                                          <p:stCondLst>
                                            <p:cond delay="0"/>
                                          </p:stCondLst>
                                        </p:cTn>
                                        <p:tgtEl>
                                          <p:spTgt spid="100387"/>
                                        </p:tgtEl>
                                        <p:attrNameLst>
                                          <p:attrName>style.visibility</p:attrName>
                                        </p:attrNameLst>
                                      </p:cBhvr>
                                      <p:to>
                                        <p:strVal val="visible"/>
                                      </p:to>
                                    </p:set>
                                    <p:animEffect transition="in" filter="wipe(left)">
                                      <p:cBhvr>
                                        <p:cTn id="134" dur="1000"/>
                                        <p:tgtEl>
                                          <p:spTgt spid="100387"/>
                                        </p:tgtEl>
                                      </p:cBhvr>
                                    </p:animEffect>
                                  </p:childTnLst>
                                </p:cTn>
                              </p:par>
                              <p:par>
                                <p:cTn id="135" presetID="1" presetClass="exit" presetSubtype="0" fill="hold" grpId="1" nodeType="withEffect">
                                  <p:stCondLst>
                                    <p:cond delay="0"/>
                                  </p:stCondLst>
                                  <p:childTnLst>
                                    <p:set>
                                      <p:cBhvr>
                                        <p:cTn id="136" dur="1" fill="hold">
                                          <p:stCondLst>
                                            <p:cond delay="0"/>
                                          </p:stCondLst>
                                        </p:cTn>
                                        <p:tgtEl>
                                          <p:spTgt spid="10038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64" grpId="0" animBg="1"/>
      <p:bldP spid="100365" grpId="0" animBg="1"/>
      <p:bldP spid="100366" grpId="0" animBg="1"/>
      <p:bldP spid="100367" grpId="0" animBg="1"/>
      <p:bldP spid="100371" grpId="0"/>
      <p:bldP spid="100372" grpId="0"/>
      <p:bldP spid="100373" grpId="0" animBg="1"/>
      <p:bldP spid="100373" grpId="1" animBg="1"/>
      <p:bldP spid="100374" grpId="0" animBg="1"/>
      <p:bldP spid="100374" grpId="1" animBg="1"/>
      <p:bldP spid="100375" grpId="0" animBg="1"/>
      <p:bldP spid="100375" grpId="1" animBg="1"/>
      <p:bldP spid="100376" grpId="0" animBg="1"/>
      <p:bldP spid="100376" grpId="1" animBg="1"/>
      <p:bldP spid="100379" grpId="0" animBg="1"/>
      <p:bldP spid="100379" grpId="1" animBg="1"/>
      <p:bldP spid="100380" grpId="0" animBg="1"/>
      <p:bldP spid="100380" grpId="1" animBg="1"/>
      <p:bldP spid="16414" grpId="0"/>
      <p:bldP spid="100383" grpId="0" animBg="1"/>
      <p:bldP spid="100384" grpId="0" animBg="1"/>
      <p:bldP spid="100384" grpId="1" animBg="1"/>
      <p:bldP spid="100385" grpId="0" animBg="1"/>
      <p:bldP spid="100386" grpId="0" animBg="1"/>
      <p:bldP spid="100387" grpId="0" animBg="1"/>
      <p:bldP spid="100388" grpId="0" animBg="1"/>
      <p:bldP spid="16421" grpId="0"/>
      <p:bldP spid="16422" grpId="0"/>
      <p:bldP spid="42" grpId="0"/>
      <p:bldP spid="43" grpId="0"/>
      <p:bldP spid="4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WordArt 3"/>
          <p:cNvSpPr>
            <a:spLocks noChangeArrowheads="1" noChangeShapeType="1" noTextEdit="1"/>
          </p:cNvSpPr>
          <p:nvPr/>
        </p:nvSpPr>
        <p:spPr bwMode="auto">
          <a:xfrm>
            <a:off x="1470837" y="3429000"/>
            <a:ext cx="6496050" cy="1078688"/>
          </a:xfrm>
          <a:prstGeom prst="rect">
            <a:avLst/>
          </a:prstGeom>
        </p:spPr>
        <p:txBody>
          <a:bodyPr wrap="none" fromWordArt="1">
            <a:prstTxWarp prst="textPlain">
              <a:avLst>
                <a:gd name="adj" fmla="val 50000"/>
              </a:avLst>
            </a:prstTxWarp>
          </a:bodyPr>
          <a:lstStyle/>
          <a:p>
            <a:pPr algn="ctr"/>
            <a:r>
              <a:rPr lang="zh-CN" altLang="en-US" sz="3600" b="1" kern="10" dirty="0">
                <a:ln w="12700">
                  <a:noFill/>
                  <a:miter lim="800000"/>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blurRad="38100" dist="38100" dir="2700000" algn="tl">
                    <a:srgbClr val="000000">
                      <a:alpha val="43137"/>
                    </a:srgbClr>
                  </a:outerShdw>
                </a:effectLst>
                <a:latin typeface="隶书" panose="02010509060101010101" charset="-122"/>
                <a:ea typeface="隶书" panose="02010509060101010101" charset="-122"/>
              </a:rPr>
              <a:t>谈谈你的收获与困惑？</a:t>
            </a:r>
          </a:p>
        </p:txBody>
      </p:sp>
      <p:sp>
        <p:nvSpPr>
          <p:cNvPr id="78852" name="WordArt 4" descr="横条"/>
          <p:cNvSpPr>
            <a:spLocks noChangeArrowheads="1" noChangeShapeType="1" noTextEdit="1"/>
          </p:cNvSpPr>
          <p:nvPr/>
        </p:nvSpPr>
        <p:spPr bwMode="auto">
          <a:xfrm>
            <a:off x="2819400" y="1219200"/>
            <a:ext cx="3295650" cy="1200150"/>
          </a:xfrm>
          <a:prstGeom prst="rect">
            <a:avLst/>
          </a:prstGeom>
          <a:extLst>
            <a:ext uri="{91240B29-F687-4F45-9708-019B960494DF}">
              <a14:hiddenLine xmlns:a14="http://schemas.microsoft.com/office/drawing/2010/main" w="9525">
                <a:solidFill>
                  <a:srgbClr val="000000"/>
                </a:solidFill>
                <a:round/>
              </a14:hiddenLine>
            </a:ext>
          </a:extLst>
        </p:spPr>
        <p:txBody>
          <a:bodyPr spcFirstLastPara="1" wrap="none" fromWordArt="1">
            <a:prstTxWarp prst="textArchUp">
              <a:avLst>
                <a:gd name="adj" fmla="val 10800004"/>
              </a:avLst>
            </a:prstTxWarp>
          </a:bodyPr>
          <a:lstStyle/>
          <a:p>
            <a:pPr algn="ctr"/>
            <a:r>
              <a:rPr lang="zh-CN" altLang="en-US" sz="5400" b="1" kern="10">
                <a:blipFill dpi="0" rotWithShape="0">
                  <a:blip r:embed="rId2"/>
                  <a:srcRect/>
                  <a:stretch>
                    <a:fillRect/>
                  </a:stretch>
                </a:blipFill>
                <a:effectLst>
                  <a:outerShdw dist="35921" dir="2700000" algn="ctr" rotWithShape="0">
                    <a:srgbClr val="808080"/>
                  </a:outerShdw>
                </a:effectLst>
                <a:latin typeface="华文隶书" panose="02010800040101010101" charset="-122"/>
                <a:ea typeface="华文隶书" panose="02010800040101010101" charset="-122"/>
              </a:rPr>
              <a:t>反思提高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36" fill="hold" grpId="0" nodeType="clickEffect">
                                  <p:stCondLst>
                                    <p:cond delay="0"/>
                                  </p:stCondLst>
                                  <p:childTnLst>
                                    <p:set>
                                      <p:cBhvr>
                                        <p:cTn id="6" dur="1" fill="hold">
                                          <p:stCondLst>
                                            <p:cond delay="0"/>
                                          </p:stCondLst>
                                        </p:cTn>
                                        <p:tgtEl>
                                          <p:spTgt spid="78852"/>
                                        </p:tgtEl>
                                        <p:attrNameLst>
                                          <p:attrName>style.visibility</p:attrName>
                                        </p:attrNameLst>
                                      </p:cBhvr>
                                      <p:to>
                                        <p:strVal val="visible"/>
                                      </p:to>
                                    </p:set>
                                    <p:anim calcmode="lin" valueType="num">
                                      <p:cBhvr>
                                        <p:cTn id="7" dur="500" fill="hold"/>
                                        <p:tgtEl>
                                          <p:spTgt spid="78852"/>
                                        </p:tgtEl>
                                        <p:attrNameLst>
                                          <p:attrName>ppt_w</p:attrName>
                                        </p:attrNameLst>
                                      </p:cBhvr>
                                      <p:tavLst>
                                        <p:tav tm="0">
                                          <p:val>
                                            <p:strVal val="(6*min(max(#ppt_w*#ppt_h,.3),1)-7.4)/-.7*#ppt_w"/>
                                          </p:val>
                                        </p:tav>
                                        <p:tav tm="100000">
                                          <p:val>
                                            <p:strVal val="#ppt_w"/>
                                          </p:val>
                                        </p:tav>
                                      </p:tavLst>
                                    </p:anim>
                                    <p:anim calcmode="lin" valueType="num">
                                      <p:cBhvr>
                                        <p:cTn id="8" dur="500" fill="hold"/>
                                        <p:tgtEl>
                                          <p:spTgt spid="78852"/>
                                        </p:tgtEl>
                                        <p:attrNameLst>
                                          <p:attrName>ppt_h</p:attrName>
                                        </p:attrNameLst>
                                      </p:cBhvr>
                                      <p:tavLst>
                                        <p:tav tm="0">
                                          <p:val>
                                            <p:strVal val="(6*min(max(#ppt_w*#ppt_h,.3),1)-7.4)/-.7*#ppt_h"/>
                                          </p:val>
                                        </p:tav>
                                        <p:tav tm="100000">
                                          <p:val>
                                            <p:strVal val="#ppt_h"/>
                                          </p:val>
                                        </p:tav>
                                      </p:tavLst>
                                    </p:anim>
                                    <p:anim calcmode="lin" valueType="num">
                                      <p:cBhvr>
                                        <p:cTn id="9" dur="500" fill="hold"/>
                                        <p:tgtEl>
                                          <p:spTgt spid="78852"/>
                                        </p:tgtEl>
                                        <p:attrNameLst>
                                          <p:attrName>ppt_x</p:attrName>
                                        </p:attrNameLst>
                                      </p:cBhvr>
                                      <p:tavLst>
                                        <p:tav tm="0">
                                          <p:val>
                                            <p:fltVal val="0.5"/>
                                          </p:val>
                                        </p:tav>
                                        <p:tav tm="100000">
                                          <p:val>
                                            <p:strVal val="#ppt_x"/>
                                          </p:val>
                                        </p:tav>
                                      </p:tavLst>
                                    </p:anim>
                                    <p:anim calcmode="lin" valueType="num">
                                      <p:cBhvr>
                                        <p:cTn id="10" dur="500" fill="hold"/>
                                        <p:tgtEl>
                                          <p:spTgt spid="78852"/>
                                        </p:tgtEl>
                                        <p:attrNameLst>
                                          <p:attrName>ppt_y</p:attrName>
                                        </p:attrNameLst>
                                      </p:cBhvr>
                                      <p:tavLst>
                                        <p:tav tm="0">
                                          <p:val>
                                            <p:strVal val="1+(6*min(max(#ppt_w*#ppt_h,.3),1)-7.4)/-.7*#ppt_h/2"/>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36" fill="hold" grpId="0" nodeType="clickEffect">
                                  <p:stCondLst>
                                    <p:cond delay="0"/>
                                  </p:stCondLst>
                                  <p:childTnLst>
                                    <p:set>
                                      <p:cBhvr>
                                        <p:cTn id="14" dur="1" fill="hold">
                                          <p:stCondLst>
                                            <p:cond delay="0"/>
                                          </p:stCondLst>
                                        </p:cTn>
                                        <p:tgtEl>
                                          <p:spTgt spid="78851"/>
                                        </p:tgtEl>
                                        <p:attrNameLst>
                                          <p:attrName>style.visibility</p:attrName>
                                        </p:attrNameLst>
                                      </p:cBhvr>
                                      <p:to>
                                        <p:strVal val="visible"/>
                                      </p:to>
                                    </p:set>
                                    <p:anim calcmode="lin" valueType="num">
                                      <p:cBhvr>
                                        <p:cTn id="15" dur="500" fill="hold"/>
                                        <p:tgtEl>
                                          <p:spTgt spid="78851"/>
                                        </p:tgtEl>
                                        <p:attrNameLst>
                                          <p:attrName>ppt_w</p:attrName>
                                        </p:attrNameLst>
                                      </p:cBhvr>
                                      <p:tavLst>
                                        <p:tav tm="0">
                                          <p:val>
                                            <p:strVal val="(6*min(max(#ppt_w*#ppt_h,.3),1)-7.4)/-.7*#ppt_w"/>
                                          </p:val>
                                        </p:tav>
                                        <p:tav tm="100000">
                                          <p:val>
                                            <p:strVal val="#ppt_w"/>
                                          </p:val>
                                        </p:tav>
                                      </p:tavLst>
                                    </p:anim>
                                    <p:anim calcmode="lin" valueType="num">
                                      <p:cBhvr>
                                        <p:cTn id="16" dur="500" fill="hold"/>
                                        <p:tgtEl>
                                          <p:spTgt spid="78851"/>
                                        </p:tgtEl>
                                        <p:attrNameLst>
                                          <p:attrName>ppt_h</p:attrName>
                                        </p:attrNameLst>
                                      </p:cBhvr>
                                      <p:tavLst>
                                        <p:tav tm="0">
                                          <p:val>
                                            <p:strVal val="(6*min(max(#ppt_w*#ppt_h,.3),1)-7.4)/-.7*#ppt_h"/>
                                          </p:val>
                                        </p:tav>
                                        <p:tav tm="100000">
                                          <p:val>
                                            <p:strVal val="#ppt_h"/>
                                          </p:val>
                                        </p:tav>
                                      </p:tavLst>
                                    </p:anim>
                                    <p:anim calcmode="lin" valueType="num">
                                      <p:cBhvr>
                                        <p:cTn id="17" dur="500" fill="hold"/>
                                        <p:tgtEl>
                                          <p:spTgt spid="78851"/>
                                        </p:tgtEl>
                                        <p:attrNameLst>
                                          <p:attrName>ppt_x</p:attrName>
                                        </p:attrNameLst>
                                      </p:cBhvr>
                                      <p:tavLst>
                                        <p:tav tm="0">
                                          <p:val>
                                            <p:fltVal val="0.5"/>
                                          </p:val>
                                        </p:tav>
                                        <p:tav tm="100000">
                                          <p:val>
                                            <p:strVal val="#ppt_x"/>
                                          </p:val>
                                        </p:tav>
                                      </p:tavLst>
                                    </p:anim>
                                    <p:anim calcmode="lin" valueType="num">
                                      <p:cBhvr>
                                        <p:cTn id="18" dur="500" fill="hold"/>
                                        <p:tgtEl>
                                          <p:spTgt spid="78851"/>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p:bldP spid="7885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prstDash val="sysDot"/>
                <a:miter lim="800000"/>
                <a:headEnd/>
                <a:tailEnd/>
              </a14:hiddenLine>
            </a:ext>
          </a:extLst>
        </p:spPr>
      </p:pic>
      <p:sp>
        <p:nvSpPr>
          <p:cNvPr id="21507" name="Rectangle 3"/>
          <p:cNvSpPr>
            <a:spLocks noGrp="1" noChangeArrowheads="1"/>
          </p:cNvSpPr>
          <p:nvPr>
            <p:ph type="title" orient="vert"/>
          </p:nvPr>
        </p:nvSpPr>
        <p:spPr/>
        <p:txBody>
          <a:bodyPr/>
          <a:lstStyle/>
          <a:p>
            <a:r>
              <a:rPr lang="en-US" altLang="zh-CN" smtClean="0"/>
              <a:t>                        </a:t>
            </a:r>
          </a:p>
        </p:txBody>
      </p:sp>
      <p:sp>
        <p:nvSpPr>
          <p:cNvPr id="21508" name="Text Box 5"/>
          <p:cNvSpPr txBox="1">
            <a:spLocks noChangeArrowheads="1"/>
          </p:cNvSpPr>
          <p:nvPr/>
        </p:nvSpPr>
        <p:spPr bwMode="auto">
          <a:xfrm>
            <a:off x="1166813" y="1444625"/>
            <a:ext cx="324485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zh-CN" altLang="en-US" sz="6000">
                <a:solidFill>
                  <a:schemeClr val="bg1"/>
                </a:solidFill>
                <a:ea typeface="楷体_GB2312" pitchFamily="49" charset="-122"/>
              </a:rPr>
              <a:t>谢谢倾听</a:t>
            </a:r>
          </a:p>
        </p:txBody>
      </p:sp>
      <p:sp>
        <p:nvSpPr>
          <p:cNvPr id="21509" name="Text Box 6"/>
          <p:cNvSpPr txBox="1">
            <a:spLocks noChangeArrowheads="1"/>
          </p:cNvSpPr>
          <p:nvPr/>
        </p:nvSpPr>
        <p:spPr bwMode="auto">
          <a:xfrm>
            <a:off x="2268538" y="3068638"/>
            <a:ext cx="324485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zh-CN" altLang="en-US" sz="6000">
                <a:solidFill>
                  <a:schemeClr val="bg1"/>
                </a:solidFill>
                <a:ea typeface="楷体_GB2312" pitchFamily="49" charset="-122"/>
              </a:rPr>
              <a:t>敬请指导</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Text Box 7"/>
          <p:cNvSpPr txBox="1">
            <a:spLocks noChangeArrowheads="1"/>
          </p:cNvSpPr>
          <p:nvPr/>
        </p:nvSpPr>
        <p:spPr bwMode="auto">
          <a:xfrm>
            <a:off x="6135688" y="-47625"/>
            <a:ext cx="18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zh-CN" b="1">
              <a:solidFill>
                <a:srgbClr val="FF00FF"/>
              </a:solidFill>
            </a:endParaRPr>
          </a:p>
        </p:txBody>
      </p:sp>
      <p:sp>
        <p:nvSpPr>
          <p:cNvPr id="34829" name="Text Box 13"/>
          <p:cNvSpPr txBox="1">
            <a:spLocks noChangeArrowheads="1"/>
          </p:cNvSpPr>
          <p:nvPr/>
        </p:nvSpPr>
        <p:spPr bwMode="auto">
          <a:xfrm>
            <a:off x="827088" y="1052513"/>
            <a:ext cx="4032250" cy="641350"/>
          </a:xfrm>
          <a:prstGeom prst="rect">
            <a:avLst/>
          </a:prstGeom>
          <a:noFill/>
          <a:ln>
            <a:noFill/>
          </a:ln>
          <a:effectLst>
            <a:prstShdw prst="shdw12">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zh-CN" altLang="en-US" sz="3600" b="1" dirty="0">
                <a:solidFill>
                  <a:srgbClr val="FF0000"/>
                </a:solidFill>
              </a:rPr>
              <a:t>学习目标：</a:t>
            </a:r>
          </a:p>
        </p:txBody>
      </p:sp>
      <p:sp>
        <p:nvSpPr>
          <p:cNvPr id="34830" name="Text Box 14"/>
          <p:cNvSpPr txBox="1">
            <a:spLocks noChangeArrowheads="1"/>
          </p:cNvSpPr>
          <p:nvPr/>
        </p:nvSpPr>
        <p:spPr bwMode="auto">
          <a:xfrm>
            <a:off x="1619250" y="1916113"/>
            <a:ext cx="6624638" cy="457200"/>
          </a:xfrm>
          <a:prstGeom prst="rect">
            <a:avLst/>
          </a:prstGeom>
          <a:noFill/>
          <a:ln>
            <a:noFill/>
          </a:ln>
          <a:effectLst>
            <a:prstShdw prst="shdw12">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zh-CN" b="1" dirty="0">
                <a:solidFill>
                  <a:srgbClr val="FF0000"/>
                </a:solidFill>
                <a:effectLst>
                  <a:outerShdw blurRad="38100" dist="38100" dir="2700000" algn="tl">
                    <a:srgbClr val="C0C0C0"/>
                  </a:outerShdw>
                </a:effectLst>
              </a:rPr>
              <a:t>1</a:t>
            </a:r>
            <a:r>
              <a:rPr lang="zh-CN" altLang="en-US" b="1" dirty="0">
                <a:solidFill>
                  <a:srgbClr val="FF0000"/>
                </a:solidFill>
                <a:effectLst>
                  <a:outerShdw blurRad="38100" dist="38100" dir="2700000" algn="tl">
                    <a:srgbClr val="C0C0C0"/>
                  </a:outerShdw>
                </a:effectLst>
              </a:rPr>
              <a:t>、理解一次函数与二元一次方程的关系</a:t>
            </a:r>
          </a:p>
        </p:txBody>
      </p:sp>
      <p:sp>
        <p:nvSpPr>
          <p:cNvPr id="34831" name="Text Box 15"/>
          <p:cNvSpPr txBox="1">
            <a:spLocks noChangeArrowheads="1"/>
          </p:cNvSpPr>
          <p:nvPr/>
        </p:nvSpPr>
        <p:spPr bwMode="auto">
          <a:xfrm>
            <a:off x="1692275" y="2852738"/>
            <a:ext cx="6408738" cy="457200"/>
          </a:xfrm>
          <a:prstGeom prst="rect">
            <a:avLst/>
          </a:prstGeom>
          <a:noFill/>
          <a:ln>
            <a:noFill/>
          </a:ln>
          <a:effectLst>
            <a:prstShdw prst="shdw12">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zh-CN" b="1">
                <a:solidFill>
                  <a:srgbClr val="FF0000"/>
                </a:solidFill>
                <a:effectLst>
                  <a:outerShdw blurRad="38100" dist="38100" dir="2700000" algn="tl">
                    <a:srgbClr val="C0C0C0"/>
                  </a:outerShdw>
                </a:effectLst>
              </a:rPr>
              <a:t>2</a:t>
            </a:r>
            <a:r>
              <a:rPr lang="zh-CN" altLang="en-US" b="1">
                <a:solidFill>
                  <a:srgbClr val="FF0000"/>
                </a:solidFill>
                <a:effectLst>
                  <a:outerShdw blurRad="38100" dist="38100" dir="2700000" algn="tl">
                    <a:srgbClr val="C0C0C0"/>
                  </a:outerShdw>
                </a:effectLst>
              </a:rPr>
              <a:t>、理解一次函数与二元一次方程组的关系</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12"/>
          <p:cNvSpPr txBox="1">
            <a:spLocks noChangeArrowheads="1"/>
          </p:cNvSpPr>
          <p:nvPr/>
        </p:nvSpPr>
        <p:spPr bwMode="auto">
          <a:xfrm>
            <a:off x="533400" y="0"/>
            <a:ext cx="16764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endParaRPr lang="zh-CN" altLang="zh-CN">
              <a:solidFill>
                <a:srgbClr val="FF0000"/>
              </a:solidFill>
              <a:ea typeface="华文细黑" panose="02010600040101010101" pitchFamily="2" charset="-122"/>
            </a:endParaRPr>
          </a:p>
        </p:txBody>
      </p:sp>
      <p:sp>
        <p:nvSpPr>
          <p:cNvPr id="6148" name="Rectangle 13"/>
          <p:cNvSpPr>
            <a:spLocks noChangeArrowheads="1"/>
          </p:cNvSpPr>
          <p:nvPr/>
        </p:nvSpPr>
        <p:spPr bwMode="auto">
          <a:xfrm>
            <a:off x="0" y="404813"/>
            <a:ext cx="33480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3200" b="1" dirty="0">
                <a:solidFill>
                  <a:srgbClr val="3333FF"/>
                </a:solidFill>
              </a:rPr>
              <a:t>探究学习一：</a:t>
            </a:r>
            <a:endParaRPr lang="en-US" altLang="zh-CN" sz="3200" b="1" dirty="0">
              <a:solidFill>
                <a:srgbClr val="3333FF"/>
              </a:solidFill>
            </a:endParaRPr>
          </a:p>
        </p:txBody>
      </p:sp>
      <p:pic>
        <p:nvPicPr>
          <p:cNvPr id="60435" name="Picture 19" descr="思考"/>
          <p:cNvPicPr>
            <a:picLocks noChangeAspect="1" noChangeArrowheads="1"/>
          </p:cNvPicPr>
          <p:nvPr/>
        </p:nvPicPr>
        <p:blipFill>
          <a:blip r:embed="rId3"/>
          <a:srcRect/>
          <a:stretch>
            <a:fillRect/>
          </a:stretch>
        </p:blipFill>
        <p:spPr bwMode="auto">
          <a:xfrm>
            <a:off x="611188" y="908050"/>
            <a:ext cx="19431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480" name="Rectangle 16"/>
          <p:cNvSpPr>
            <a:spLocks noChangeArrowheads="1"/>
          </p:cNvSpPr>
          <p:nvPr/>
        </p:nvSpPr>
        <p:spPr bwMode="auto">
          <a:xfrm>
            <a:off x="2268538" y="476250"/>
            <a:ext cx="60483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zh-CN" altLang="en-US" b="1" dirty="0">
                <a:solidFill>
                  <a:srgbClr val="FF5050"/>
                </a:solidFill>
                <a:effectLst>
                  <a:outerShdw blurRad="38100" dist="38100" dir="2700000" algn="tl">
                    <a:srgbClr val="C0C0C0"/>
                  </a:outerShdw>
                </a:effectLst>
              </a:rPr>
              <a:t>   探究一次函数与二元一次方程的关系</a:t>
            </a:r>
          </a:p>
        </p:txBody>
      </p:sp>
      <p:sp>
        <p:nvSpPr>
          <p:cNvPr id="23" name="TextBox 22"/>
          <p:cNvSpPr txBox="1">
            <a:spLocks noChangeArrowheads="1"/>
          </p:cNvSpPr>
          <p:nvPr/>
        </p:nvSpPr>
        <p:spPr bwMode="auto">
          <a:xfrm>
            <a:off x="1042988" y="1773238"/>
            <a:ext cx="67151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2800" b="1" dirty="0"/>
              <a:t>1</a:t>
            </a:r>
            <a:r>
              <a:rPr lang="zh-CN" altLang="en-US" sz="2800" b="1" dirty="0"/>
              <a:t>、二元一次方程</a:t>
            </a:r>
            <a:r>
              <a:rPr lang="en-US" altLang="zh-CN" sz="2800" b="1" dirty="0"/>
              <a:t>y-x=1</a:t>
            </a:r>
            <a:r>
              <a:rPr lang="zh-CN" altLang="en-US" sz="2800" b="1" dirty="0"/>
              <a:t>有多少个解？你能写出方程的几组解吗</a:t>
            </a:r>
            <a:r>
              <a:rPr lang="en-US" altLang="zh-CN" sz="2800" b="1" dirty="0"/>
              <a:t>?</a:t>
            </a:r>
            <a:endParaRPr lang="zh-CN" altLang="en-US" sz="2800" b="1" dirty="0"/>
          </a:p>
        </p:txBody>
      </p:sp>
      <p:sp>
        <p:nvSpPr>
          <p:cNvPr id="24" name="TextBox 23"/>
          <p:cNvSpPr txBox="1">
            <a:spLocks noChangeArrowheads="1"/>
          </p:cNvSpPr>
          <p:nvPr/>
        </p:nvSpPr>
        <p:spPr bwMode="auto">
          <a:xfrm>
            <a:off x="1042988" y="4437063"/>
            <a:ext cx="757237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2800" b="1" dirty="0"/>
              <a:t>4</a:t>
            </a:r>
            <a:r>
              <a:rPr lang="zh-CN" altLang="en-US" sz="2800" b="1" dirty="0"/>
              <a:t>、把</a:t>
            </a:r>
            <a:r>
              <a:rPr lang="en-US" altLang="zh-CN" sz="2800" b="1" dirty="0"/>
              <a:t>1</a:t>
            </a:r>
            <a:r>
              <a:rPr lang="zh-CN" altLang="en-US" sz="2800" b="1" dirty="0"/>
              <a:t>题中方程的几组解为坐标的点在</a:t>
            </a:r>
            <a:r>
              <a:rPr lang="en-US" altLang="zh-CN" sz="2800" b="1" dirty="0"/>
              <a:t>3</a:t>
            </a:r>
            <a:r>
              <a:rPr lang="zh-CN" altLang="en-US" sz="2800" b="1" dirty="0"/>
              <a:t>题坐标系上描出来，</a:t>
            </a:r>
            <a:r>
              <a:rPr kumimoji="0" lang="zh-CN" altLang="en-US" sz="2800" b="1" dirty="0">
                <a:latin typeface="Arial" panose="020B0604020202020204" pitchFamily="34" charset="0"/>
              </a:rPr>
              <a:t>你发现了什么</a:t>
            </a:r>
            <a:r>
              <a:rPr kumimoji="0" lang="en-US" altLang="zh-CN" sz="2800" b="1" dirty="0">
                <a:latin typeface="Arial" panose="020B0604020202020204" pitchFamily="34" charset="0"/>
              </a:rPr>
              <a:t>?</a:t>
            </a:r>
            <a:endParaRPr lang="zh-CN" altLang="en-US" sz="2800" dirty="0"/>
          </a:p>
        </p:txBody>
      </p:sp>
      <p:sp>
        <p:nvSpPr>
          <p:cNvPr id="26" name="矩形 25"/>
          <p:cNvSpPr>
            <a:spLocks noChangeArrowheads="1"/>
          </p:cNvSpPr>
          <p:nvPr/>
        </p:nvSpPr>
        <p:spPr bwMode="auto">
          <a:xfrm>
            <a:off x="1042988" y="3789363"/>
            <a:ext cx="6381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800" b="1" dirty="0"/>
              <a:t>3</a:t>
            </a:r>
            <a:r>
              <a:rPr lang="zh-CN" altLang="en-US" sz="2800" b="1" dirty="0"/>
              <a:t>、画出一次函数</a:t>
            </a:r>
            <a:r>
              <a:rPr kumimoji="0" lang="en-US" altLang="zh-CN" sz="2800" b="1" dirty="0">
                <a:latin typeface="Arial" panose="020B0604020202020204" pitchFamily="34" charset="0"/>
              </a:rPr>
              <a:t>y=x+1</a:t>
            </a:r>
            <a:r>
              <a:rPr kumimoji="0" lang="zh-CN" altLang="en-US" sz="2800" b="1" dirty="0">
                <a:latin typeface="Arial" panose="020B0604020202020204" pitchFamily="34" charset="0"/>
              </a:rPr>
              <a:t>的图像。</a:t>
            </a:r>
            <a:endParaRPr lang="zh-CN" altLang="en-US" sz="2800" dirty="0"/>
          </a:p>
        </p:txBody>
      </p:sp>
      <p:sp>
        <p:nvSpPr>
          <p:cNvPr id="27" name="TextBox 26"/>
          <p:cNvSpPr txBox="1">
            <a:spLocks noChangeArrowheads="1"/>
          </p:cNvSpPr>
          <p:nvPr/>
        </p:nvSpPr>
        <p:spPr bwMode="auto">
          <a:xfrm>
            <a:off x="1042988" y="5445125"/>
            <a:ext cx="757237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2800" b="1" dirty="0"/>
              <a:t>5</a:t>
            </a:r>
            <a:r>
              <a:rPr lang="zh-CN" altLang="en-US" sz="2800" b="1" dirty="0"/>
              <a:t>一次函数</a:t>
            </a:r>
            <a:r>
              <a:rPr kumimoji="0" lang="en-US" altLang="zh-CN" sz="2800" b="1" dirty="0">
                <a:latin typeface="Arial" panose="020B0604020202020204" pitchFamily="34" charset="0"/>
              </a:rPr>
              <a:t>y=x+1</a:t>
            </a:r>
            <a:r>
              <a:rPr lang="zh-CN" altLang="en-US" sz="2800" b="1" dirty="0"/>
              <a:t>的图像上的点的坐标适合二元</a:t>
            </a:r>
            <a:r>
              <a:rPr lang="zh-CN" altLang="en-US" b="1" dirty="0"/>
              <a:t>一</a:t>
            </a:r>
            <a:r>
              <a:rPr lang="zh-CN" altLang="en-US" sz="2800" b="1" dirty="0"/>
              <a:t>次方程</a:t>
            </a:r>
            <a:r>
              <a:rPr lang="en-US" altLang="zh-CN" sz="2800" b="1" dirty="0"/>
              <a:t>y-x=1</a:t>
            </a:r>
            <a:r>
              <a:rPr lang="zh-CN" altLang="en-US" sz="2800" b="1" dirty="0"/>
              <a:t>吗？</a:t>
            </a:r>
          </a:p>
        </p:txBody>
      </p:sp>
      <p:sp>
        <p:nvSpPr>
          <p:cNvPr id="6169" name="Text Box 25"/>
          <p:cNvSpPr txBox="1">
            <a:spLocks noChangeArrowheads="1"/>
          </p:cNvSpPr>
          <p:nvPr/>
        </p:nvSpPr>
        <p:spPr bwMode="auto">
          <a:xfrm>
            <a:off x="1042987" y="2781300"/>
            <a:ext cx="6715125" cy="946150"/>
          </a:xfrm>
          <a:prstGeom prst="rect">
            <a:avLst/>
          </a:prstGeom>
          <a:noFill/>
          <a:ln>
            <a:noFill/>
          </a:ln>
          <a:effectLst>
            <a:prstShdw prst="shdw12">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ct val="50000"/>
              </a:spcBef>
            </a:pPr>
            <a:r>
              <a:rPr lang="en-US" altLang="zh-CN" sz="2800" b="1" dirty="0"/>
              <a:t>2</a:t>
            </a:r>
            <a:r>
              <a:rPr lang="zh-CN" altLang="en-US" sz="2800" b="1" dirty="0"/>
              <a:t>、二元一次方程</a:t>
            </a:r>
            <a:r>
              <a:rPr lang="en-US" altLang="zh-CN" sz="2800" b="1" dirty="0"/>
              <a:t>y-x=1</a:t>
            </a:r>
            <a:r>
              <a:rPr lang="zh-CN" altLang="en-US" sz="2800" b="1" dirty="0"/>
              <a:t>可以写成一次函数吗？</a:t>
            </a:r>
          </a:p>
        </p:txBody>
      </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604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1" nodeType="click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additive="base">
                                        <p:cTn id="11" dur="500" fill="hold"/>
                                        <p:tgtEl>
                                          <p:spTgt spid="23"/>
                                        </p:tgtEl>
                                        <p:attrNameLst>
                                          <p:attrName>ppt_x</p:attrName>
                                        </p:attrNameLst>
                                      </p:cBhvr>
                                      <p:tavLst>
                                        <p:tav tm="0">
                                          <p:val>
                                            <p:strVal val="0-#ppt_w/2"/>
                                          </p:val>
                                        </p:tav>
                                        <p:tav tm="100000">
                                          <p:val>
                                            <p:strVal val="#ppt_x"/>
                                          </p:val>
                                        </p:tav>
                                      </p:tavLst>
                                    </p:anim>
                                    <p:anim calcmode="lin" valueType="num">
                                      <p:cBhvr additive="base">
                                        <p:cTn id="12"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6169"/>
                                        </p:tgtEl>
                                        <p:attrNameLst>
                                          <p:attrName>style.visibility</p:attrName>
                                        </p:attrNameLst>
                                      </p:cBhvr>
                                      <p:to>
                                        <p:strVal val="visible"/>
                                      </p:to>
                                    </p:set>
                                    <p:anim calcmode="lin" valueType="num">
                                      <p:cBhvr additive="base">
                                        <p:cTn id="17" dur="500" fill="hold"/>
                                        <p:tgtEl>
                                          <p:spTgt spid="6169"/>
                                        </p:tgtEl>
                                        <p:attrNameLst>
                                          <p:attrName>ppt_x</p:attrName>
                                        </p:attrNameLst>
                                      </p:cBhvr>
                                      <p:tavLst>
                                        <p:tav tm="0">
                                          <p:val>
                                            <p:strVal val="0-#ppt_w/2"/>
                                          </p:val>
                                        </p:tav>
                                        <p:tav tm="100000">
                                          <p:val>
                                            <p:strVal val="#ppt_x"/>
                                          </p:val>
                                        </p:tav>
                                      </p:tavLst>
                                    </p:anim>
                                    <p:anim calcmode="lin" valueType="num">
                                      <p:cBhvr additive="base">
                                        <p:cTn id="18" dur="500" fill="hold"/>
                                        <p:tgtEl>
                                          <p:spTgt spid="6169"/>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anim calcmode="lin" valueType="num">
                                      <p:cBhvr additive="base">
                                        <p:cTn id="23" dur="500" fill="hold"/>
                                        <p:tgtEl>
                                          <p:spTgt spid="26"/>
                                        </p:tgtEl>
                                        <p:attrNameLst>
                                          <p:attrName>ppt_x</p:attrName>
                                        </p:attrNameLst>
                                      </p:cBhvr>
                                      <p:tavLst>
                                        <p:tav tm="0">
                                          <p:val>
                                            <p:strVal val="0-#ppt_w/2"/>
                                          </p:val>
                                        </p:tav>
                                        <p:tav tm="100000">
                                          <p:val>
                                            <p:strVal val="#ppt_x"/>
                                          </p:val>
                                        </p:tav>
                                      </p:tavLst>
                                    </p:anim>
                                    <p:anim calcmode="lin" valueType="num">
                                      <p:cBhvr additive="base">
                                        <p:cTn id="24" dur="500" fill="hold"/>
                                        <p:tgtEl>
                                          <p:spTgt spid="26"/>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24"/>
                                        </p:tgtEl>
                                        <p:attrNameLst>
                                          <p:attrName>style.visibility</p:attrName>
                                        </p:attrNameLst>
                                      </p:cBhvr>
                                      <p:to>
                                        <p:strVal val="visible"/>
                                      </p:to>
                                    </p:set>
                                    <p:anim calcmode="lin" valueType="num">
                                      <p:cBhvr additive="base">
                                        <p:cTn id="29" dur="500" fill="hold"/>
                                        <p:tgtEl>
                                          <p:spTgt spid="24"/>
                                        </p:tgtEl>
                                        <p:attrNameLst>
                                          <p:attrName>ppt_x</p:attrName>
                                        </p:attrNameLst>
                                      </p:cBhvr>
                                      <p:tavLst>
                                        <p:tav tm="0">
                                          <p:val>
                                            <p:strVal val="0-#ppt_w/2"/>
                                          </p:val>
                                        </p:tav>
                                        <p:tav tm="100000">
                                          <p:val>
                                            <p:strVal val="#ppt_x"/>
                                          </p:val>
                                        </p:tav>
                                      </p:tavLst>
                                    </p:anim>
                                    <p:anim calcmode="lin" valueType="num">
                                      <p:cBhvr additive="base">
                                        <p:cTn id="30"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27"/>
                                        </p:tgtEl>
                                        <p:attrNameLst>
                                          <p:attrName>style.visibility</p:attrName>
                                        </p:attrNameLst>
                                      </p:cBhvr>
                                      <p:to>
                                        <p:strVal val="visible"/>
                                      </p:to>
                                    </p:set>
                                    <p:anim calcmode="lin" valueType="num">
                                      <p:cBhvr additive="base">
                                        <p:cTn id="35" dur="500" fill="hold"/>
                                        <p:tgtEl>
                                          <p:spTgt spid="27"/>
                                        </p:tgtEl>
                                        <p:attrNameLst>
                                          <p:attrName>ppt_x</p:attrName>
                                        </p:attrNameLst>
                                      </p:cBhvr>
                                      <p:tavLst>
                                        <p:tav tm="0">
                                          <p:val>
                                            <p:strVal val="0-#ppt_w/2"/>
                                          </p:val>
                                        </p:tav>
                                        <p:tav tm="100000">
                                          <p:val>
                                            <p:strVal val="#ppt_x"/>
                                          </p:val>
                                        </p:tav>
                                      </p:tavLst>
                                    </p:anim>
                                    <p:anim calcmode="lin" valueType="num">
                                      <p:cBhvr additive="base">
                                        <p:cTn id="36" dur="5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1"/>
      <p:bldP spid="24" grpId="0"/>
      <p:bldP spid="26" grpId="0"/>
      <p:bldP spid="27" grpId="0"/>
      <p:bldP spid="616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8520" name="Group 152"/>
          <p:cNvGraphicFramePr>
            <a:graphicFrameLocks noGrp="1"/>
          </p:cNvGraphicFramePr>
          <p:nvPr/>
        </p:nvGraphicFramePr>
        <p:xfrm>
          <a:off x="1857375" y="571500"/>
          <a:ext cx="5334000" cy="4664079"/>
        </p:xfrm>
        <a:graphic>
          <a:graphicData uri="http://schemas.openxmlformats.org/drawingml/2006/table">
            <a:tbl>
              <a:tblPr/>
              <a:tblGrid>
                <a:gridCol w="533400">
                  <a:extLst>
                    <a:ext uri="{9D8B030D-6E8A-4147-A177-3AD203B41FA5}">
                      <a16:colId xmlns:a16="http://schemas.microsoft.com/office/drawing/2014/main" val="20000"/>
                    </a:ext>
                  </a:extLst>
                </a:gridCol>
                <a:gridCol w="531813">
                  <a:extLst>
                    <a:ext uri="{9D8B030D-6E8A-4147-A177-3AD203B41FA5}">
                      <a16:colId xmlns:a16="http://schemas.microsoft.com/office/drawing/2014/main" val="20001"/>
                    </a:ext>
                  </a:extLst>
                </a:gridCol>
                <a:gridCol w="533400">
                  <a:extLst>
                    <a:ext uri="{9D8B030D-6E8A-4147-A177-3AD203B41FA5}">
                      <a16:colId xmlns:a16="http://schemas.microsoft.com/office/drawing/2014/main" val="20002"/>
                    </a:ext>
                  </a:extLst>
                </a:gridCol>
                <a:gridCol w="533400">
                  <a:extLst>
                    <a:ext uri="{9D8B030D-6E8A-4147-A177-3AD203B41FA5}">
                      <a16:colId xmlns:a16="http://schemas.microsoft.com/office/drawing/2014/main" val="20003"/>
                    </a:ext>
                  </a:extLst>
                </a:gridCol>
                <a:gridCol w="533400">
                  <a:extLst>
                    <a:ext uri="{9D8B030D-6E8A-4147-A177-3AD203B41FA5}">
                      <a16:colId xmlns:a16="http://schemas.microsoft.com/office/drawing/2014/main" val="20004"/>
                    </a:ext>
                  </a:extLst>
                </a:gridCol>
                <a:gridCol w="531812">
                  <a:extLst>
                    <a:ext uri="{9D8B030D-6E8A-4147-A177-3AD203B41FA5}">
                      <a16:colId xmlns:a16="http://schemas.microsoft.com/office/drawing/2014/main" val="20005"/>
                    </a:ext>
                  </a:extLst>
                </a:gridCol>
                <a:gridCol w="534988">
                  <a:extLst>
                    <a:ext uri="{9D8B030D-6E8A-4147-A177-3AD203B41FA5}">
                      <a16:colId xmlns:a16="http://schemas.microsoft.com/office/drawing/2014/main" val="20006"/>
                    </a:ext>
                  </a:extLst>
                </a:gridCol>
                <a:gridCol w="534987">
                  <a:extLst>
                    <a:ext uri="{9D8B030D-6E8A-4147-A177-3AD203B41FA5}">
                      <a16:colId xmlns:a16="http://schemas.microsoft.com/office/drawing/2014/main" val="20007"/>
                    </a:ext>
                  </a:extLst>
                </a:gridCol>
                <a:gridCol w="533400">
                  <a:extLst>
                    <a:ext uri="{9D8B030D-6E8A-4147-A177-3AD203B41FA5}">
                      <a16:colId xmlns:a16="http://schemas.microsoft.com/office/drawing/2014/main" val="20008"/>
                    </a:ext>
                  </a:extLst>
                </a:gridCol>
                <a:gridCol w="533400">
                  <a:extLst>
                    <a:ext uri="{9D8B030D-6E8A-4147-A177-3AD203B41FA5}">
                      <a16:colId xmlns:a16="http://schemas.microsoft.com/office/drawing/2014/main" val="20009"/>
                    </a:ext>
                  </a:extLst>
                </a:gridCol>
              </a:tblGrid>
              <a:tr h="518231">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dirty="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231">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231">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dirty="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dirty="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dirty="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231">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dirty="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8231">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dirty="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8231">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dirty="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dirty="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dirty="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18231">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dirty="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dirty="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dirty="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18231">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dirty="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18231">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dirty="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dirty="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grpSp>
        <p:nvGrpSpPr>
          <p:cNvPr id="7283" name="Group 122"/>
          <p:cNvGrpSpPr/>
          <p:nvPr/>
        </p:nvGrpSpPr>
        <p:grpSpPr bwMode="auto">
          <a:xfrm>
            <a:off x="1295400" y="381000"/>
            <a:ext cx="6627813" cy="5181600"/>
            <a:chOff x="816" y="924"/>
            <a:chExt cx="4127" cy="3456"/>
          </a:xfrm>
        </p:grpSpPr>
        <p:sp>
          <p:nvSpPr>
            <p:cNvPr id="7293" name="Line 123"/>
            <p:cNvSpPr>
              <a:spLocks noChangeShapeType="1"/>
            </p:cNvSpPr>
            <p:nvPr/>
          </p:nvSpPr>
          <p:spPr bwMode="auto">
            <a:xfrm rot="-5400000">
              <a:off x="1152" y="2700"/>
              <a:ext cx="3360" cy="0"/>
            </a:xfrm>
            <a:prstGeom prst="line">
              <a:avLst/>
            </a:prstGeom>
            <a:noFill/>
            <a:ln w="38100">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7294" name="Line 124"/>
            <p:cNvSpPr>
              <a:spLocks noChangeShapeType="1"/>
            </p:cNvSpPr>
            <p:nvPr/>
          </p:nvSpPr>
          <p:spPr bwMode="auto">
            <a:xfrm>
              <a:off x="864" y="3835"/>
              <a:ext cx="4032" cy="0"/>
            </a:xfrm>
            <a:prstGeom prst="line">
              <a:avLst/>
            </a:prstGeom>
            <a:noFill/>
            <a:ln w="38100">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7295" name="Text Box 125"/>
            <p:cNvSpPr txBox="1">
              <a:spLocks noChangeArrowheads="1"/>
            </p:cNvSpPr>
            <p:nvPr/>
          </p:nvSpPr>
          <p:spPr bwMode="auto">
            <a:xfrm>
              <a:off x="4714" y="3763"/>
              <a:ext cx="229" cy="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3200" i="1">
                  <a:solidFill>
                    <a:srgbClr val="C00000"/>
                  </a:solidFill>
                </a:rPr>
                <a:t>x</a:t>
              </a:r>
            </a:p>
          </p:txBody>
        </p:sp>
        <p:sp>
          <p:nvSpPr>
            <p:cNvPr id="7296" name="Text Box 126"/>
            <p:cNvSpPr txBox="1">
              <a:spLocks noChangeArrowheads="1"/>
            </p:cNvSpPr>
            <p:nvPr/>
          </p:nvSpPr>
          <p:spPr bwMode="auto">
            <a:xfrm>
              <a:off x="2592" y="924"/>
              <a:ext cx="229" cy="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3200" i="1">
                  <a:solidFill>
                    <a:srgbClr val="C00000"/>
                  </a:solidFill>
                </a:rPr>
                <a:t>y</a:t>
              </a:r>
            </a:p>
          </p:txBody>
        </p:sp>
        <p:sp>
          <p:nvSpPr>
            <p:cNvPr id="7297" name="Text Box 127"/>
            <p:cNvSpPr txBox="1">
              <a:spLocks noChangeArrowheads="1"/>
            </p:cNvSpPr>
            <p:nvPr/>
          </p:nvSpPr>
          <p:spPr bwMode="auto">
            <a:xfrm>
              <a:off x="2592" y="3804"/>
              <a:ext cx="210" cy="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b="1"/>
                <a:t>0</a:t>
              </a:r>
            </a:p>
          </p:txBody>
        </p:sp>
        <p:sp>
          <p:nvSpPr>
            <p:cNvPr id="7298" name="Text Box 128"/>
            <p:cNvSpPr txBox="1">
              <a:spLocks noChangeArrowheads="1"/>
            </p:cNvSpPr>
            <p:nvPr/>
          </p:nvSpPr>
          <p:spPr bwMode="auto">
            <a:xfrm>
              <a:off x="3052" y="3804"/>
              <a:ext cx="210" cy="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b="1"/>
                <a:t>1</a:t>
              </a:r>
            </a:p>
          </p:txBody>
        </p:sp>
        <p:sp>
          <p:nvSpPr>
            <p:cNvPr id="7299" name="Text Box 129"/>
            <p:cNvSpPr txBox="1">
              <a:spLocks noChangeArrowheads="1"/>
            </p:cNvSpPr>
            <p:nvPr/>
          </p:nvSpPr>
          <p:spPr bwMode="auto">
            <a:xfrm>
              <a:off x="3408" y="3804"/>
              <a:ext cx="209" cy="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b="1"/>
                <a:t>2</a:t>
              </a:r>
            </a:p>
          </p:txBody>
        </p:sp>
        <p:sp>
          <p:nvSpPr>
            <p:cNvPr id="7300" name="Text Box 130"/>
            <p:cNvSpPr txBox="1">
              <a:spLocks noChangeArrowheads="1"/>
            </p:cNvSpPr>
            <p:nvPr/>
          </p:nvSpPr>
          <p:spPr bwMode="auto">
            <a:xfrm>
              <a:off x="3840" y="3804"/>
              <a:ext cx="209" cy="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b="1"/>
                <a:t>3</a:t>
              </a:r>
            </a:p>
          </p:txBody>
        </p:sp>
        <p:sp>
          <p:nvSpPr>
            <p:cNvPr id="7301" name="Text Box 131"/>
            <p:cNvSpPr txBox="1">
              <a:spLocks noChangeArrowheads="1"/>
            </p:cNvSpPr>
            <p:nvPr/>
          </p:nvSpPr>
          <p:spPr bwMode="auto">
            <a:xfrm>
              <a:off x="4224" y="3804"/>
              <a:ext cx="210" cy="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b="1"/>
                <a:t>4</a:t>
              </a:r>
            </a:p>
          </p:txBody>
        </p:sp>
        <p:sp>
          <p:nvSpPr>
            <p:cNvPr id="7302" name="Text Box 132"/>
            <p:cNvSpPr txBox="1">
              <a:spLocks noChangeArrowheads="1"/>
            </p:cNvSpPr>
            <p:nvPr/>
          </p:nvSpPr>
          <p:spPr bwMode="auto">
            <a:xfrm>
              <a:off x="4608" y="3804"/>
              <a:ext cx="209" cy="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b="1"/>
                <a:t>5</a:t>
              </a:r>
            </a:p>
          </p:txBody>
        </p:sp>
        <p:sp>
          <p:nvSpPr>
            <p:cNvPr id="7303" name="Text Box 133"/>
            <p:cNvSpPr txBox="1">
              <a:spLocks noChangeArrowheads="1"/>
            </p:cNvSpPr>
            <p:nvPr/>
          </p:nvSpPr>
          <p:spPr bwMode="auto">
            <a:xfrm>
              <a:off x="2304" y="3804"/>
              <a:ext cx="273" cy="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b="1"/>
                <a:t>-1</a:t>
              </a:r>
            </a:p>
          </p:txBody>
        </p:sp>
        <p:sp>
          <p:nvSpPr>
            <p:cNvPr id="7304" name="Text Box 134"/>
            <p:cNvSpPr txBox="1">
              <a:spLocks noChangeArrowheads="1"/>
            </p:cNvSpPr>
            <p:nvPr/>
          </p:nvSpPr>
          <p:spPr bwMode="auto">
            <a:xfrm>
              <a:off x="1920" y="3804"/>
              <a:ext cx="273" cy="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b="1"/>
                <a:t>-2</a:t>
              </a:r>
            </a:p>
          </p:txBody>
        </p:sp>
        <p:sp>
          <p:nvSpPr>
            <p:cNvPr id="7305" name="Text Box 135"/>
            <p:cNvSpPr txBox="1">
              <a:spLocks noChangeArrowheads="1"/>
            </p:cNvSpPr>
            <p:nvPr/>
          </p:nvSpPr>
          <p:spPr bwMode="auto">
            <a:xfrm>
              <a:off x="1536" y="3804"/>
              <a:ext cx="272" cy="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b="1"/>
                <a:t>-3</a:t>
              </a:r>
            </a:p>
          </p:txBody>
        </p:sp>
        <p:sp>
          <p:nvSpPr>
            <p:cNvPr id="7306" name="Text Box 136"/>
            <p:cNvSpPr txBox="1">
              <a:spLocks noChangeArrowheads="1"/>
            </p:cNvSpPr>
            <p:nvPr/>
          </p:nvSpPr>
          <p:spPr bwMode="auto">
            <a:xfrm>
              <a:off x="1200" y="3804"/>
              <a:ext cx="272" cy="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b="1"/>
                <a:t>-4</a:t>
              </a:r>
            </a:p>
          </p:txBody>
        </p:sp>
        <p:sp>
          <p:nvSpPr>
            <p:cNvPr id="7307" name="Text Box 137"/>
            <p:cNvSpPr txBox="1">
              <a:spLocks noChangeArrowheads="1"/>
            </p:cNvSpPr>
            <p:nvPr/>
          </p:nvSpPr>
          <p:spPr bwMode="auto">
            <a:xfrm>
              <a:off x="816" y="3804"/>
              <a:ext cx="273" cy="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b="1"/>
                <a:t>-5</a:t>
              </a:r>
            </a:p>
          </p:txBody>
        </p:sp>
        <p:sp>
          <p:nvSpPr>
            <p:cNvPr id="7308" name="Text Box 138"/>
            <p:cNvSpPr txBox="1">
              <a:spLocks noChangeArrowheads="1"/>
            </p:cNvSpPr>
            <p:nvPr/>
          </p:nvSpPr>
          <p:spPr bwMode="auto">
            <a:xfrm>
              <a:off x="2640" y="3324"/>
              <a:ext cx="209" cy="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b="1"/>
                <a:t>1</a:t>
              </a:r>
            </a:p>
          </p:txBody>
        </p:sp>
        <p:sp>
          <p:nvSpPr>
            <p:cNvPr id="7309" name="Text Box 139"/>
            <p:cNvSpPr txBox="1">
              <a:spLocks noChangeArrowheads="1"/>
            </p:cNvSpPr>
            <p:nvPr/>
          </p:nvSpPr>
          <p:spPr bwMode="auto">
            <a:xfrm>
              <a:off x="2640" y="3036"/>
              <a:ext cx="209" cy="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b="1"/>
                <a:t>2</a:t>
              </a:r>
            </a:p>
          </p:txBody>
        </p:sp>
        <p:sp>
          <p:nvSpPr>
            <p:cNvPr id="7310" name="Text Box 140"/>
            <p:cNvSpPr txBox="1">
              <a:spLocks noChangeArrowheads="1"/>
            </p:cNvSpPr>
            <p:nvPr/>
          </p:nvSpPr>
          <p:spPr bwMode="auto">
            <a:xfrm>
              <a:off x="2632" y="2652"/>
              <a:ext cx="209" cy="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b="1"/>
                <a:t>3</a:t>
              </a:r>
            </a:p>
          </p:txBody>
        </p:sp>
        <p:sp>
          <p:nvSpPr>
            <p:cNvPr id="7311" name="Text Box 141"/>
            <p:cNvSpPr txBox="1">
              <a:spLocks noChangeArrowheads="1"/>
            </p:cNvSpPr>
            <p:nvPr/>
          </p:nvSpPr>
          <p:spPr bwMode="auto">
            <a:xfrm>
              <a:off x="2632" y="2316"/>
              <a:ext cx="209" cy="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b="1"/>
                <a:t>4</a:t>
              </a:r>
            </a:p>
          </p:txBody>
        </p:sp>
        <p:sp>
          <p:nvSpPr>
            <p:cNvPr id="7312" name="Text Box 142"/>
            <p:cNvSpPr txBox="1">
              <a:spLocks noChangeArrowheads="1"/>
            </p:cNvSpPr>
            <p:nvPr/>
          </p:nvSpPr>
          <p:spPr bwMode="auto">
            <a:xfrm>
              <a:off x="2640" y="1980"/>
              <a:ext cx="209" cy="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b="1"/>
                <a:t>5</a:t>
              </a:r>
            </a:p>
          </p:txBody>
        </p:sp>
        <p:sp>
          <p:nvSpPr>
            <p:cNvPr id="7313" name="Text Box 143"/>
            <p:cNvSpPr txBox="1">
              <a:spLocks noChangeArrowheads="1"/>
            </p:cNvSpPr>
            <p:nvPr/>
          </p:nvSpPr>
          <p:spPr bwMode="auto">
            <a:xfrm>
              <a:off x="2496" y="4044"/>
              <a:ext cx="273" cy="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b="1"/>
                <a:t>-1</a:t>
              </a:r>
            </a:p>
          </p:txBody>
        </p:sp>
        <p:sp>
          <p:nvSpPr>
            <p:cNvPr id="7314" name="Text Box 144"/>
            <p:cNvSpPr txBox="1">
              <a:spLocks noChangeArrowheads="1"/>
            </p:cNvSpPr>
            <p:nvPr/>
          </p:nvSpPr>
          <p:spPr bwMode="auto">
            <a:xfrm>
              <a:off x="2640" y="1620"/>
              <a:ext cx="209" cy="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b="1"/>
                <a:t>6</a:t>
              </a:r>
            </a:p>
          </p:txBody>
        </p:sp>
        <p:sp>
          <p:nvSpPr>
            <p:cNvPr id="7315" name="Text Box 145"/>
            <p:cNvSpPr txBox="1">
              <a:spLocks noChangeArrowheads="1"/>
            </p:cNvSpPr>
            <p:nvPr/>
          </p:nvSpPr>
          <p:spPr bwMode="auto">
            <a:xfrm>
              <a:off x="2640" y="1296"/>
              <a:ext cx="209" cy="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b="1"/>
                <a:t>7</a:t>
              </a:r>
            </a:p>
          </p:txBody>
        </p:sp>
      </p:grpSp>
      <p:sp>
        <p:nvSpPr>
          <p:cNvPr id="58517" name="Line 149"/>
          <p:cNvSpPr>
            <a:spLocks noChangeShapeType="1"/>
          </p:cNvSpPr>
          <p:nvPr/>
        </p:nvSpPr>
        <p:spPr bwMode="auto">
          <a:xfrm flipV="1">
            <a:off x="3500438" y="1571625"/>
            <a:ext cx="3643312" cy="3643313"/>
          </a:xfrm>
          <a:prstGeom prst="line">
            <a:avLst/>
          </a:prstGeom>
          <a:noFill/>
          <a:ln w="38100">
            <a:solidFill>
              <a:schemeClr val="tx2"/>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85" name="Oval 150"/>
          <p:cNvSpPr>
            <a:spLocks noChangeArrowheads="1"/>
          </p:cNvSpPr>
          <p:nvPr/>
        </p:nvSpPr>
        <p:spPr bwMode="auto">
          <a:xfrm>
            <a:off x="4419600" y="4648200"/>
            <a:ext cx="152400" cy="152400"/>
          </a:xfrm>
          <a:prstGeom prst="ellipse">
            <a:avLst/>
          </a:prstGeom>
          <a:solidFill>
            <a:schemeClr val="tx2"/>
          </a:solidFill>
          <a:ln w="9525">
            <a:solidFill>
              <a:schemeClr val="tx1"/>
            </a:solidFill>
            <a:round/>
          </a:ln>
        </p:spPr>
        <p:txBody>
          <a:bodyPr wrap="none" anchor="ctr"/>
          <a:lstStyle/>
          <a:p>
            <a:endParaRPr lang="zh-CN" altLang="zh-CN" sz="1800">
              <a:solidFill>
                <a:schemeClr val="tx2"/>
              </a:solidFill>
            </a:endParaRPr>
          </a:p>
        </p:txBody>
      </p:sp>
      <p:sp>
        <p:nvSpPr>
          <p:cNvPr id="7286" name="矩形 31"/>
          <p:cNvSpPr>
            <a:spLocks noChangeArrowheads="1"/>
          </p:cNvSpPr>
          <p:nvPr/>
        </p:nvSpPr>
        <p:spPr bwMode="auto">
          <a:xfrm>
            <a:off x="6000750" y="1214438"/>
            <a:ext cx="10588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zh-CN" b="1">
                <a:latin typeface="Arial" panose="020B0604020202020204" pitchFamily="34" charset="0"/>
              </a:rPr>
              <a:t>y=x+1</a:t>
            </a:r>
            <a:endParaRPr lang="zh-CN" altLang="en-US"/>
          </a:p>
        </p:txBody>
      </p:sp>
      <p:sp>
        <p:nvSpPr>
          <p:cNvPr id="33" name="流程图: 联系 32"/>
          <p:cNvSpPr>
            <a:spLocks noChangeArrowheads="1"/>
          </p:cNvSpPr>
          <p:nvPr/>
        </p:nvSpPr>
        <p:spPr bwMode="auto">
          <a:xfrm>
            <a:off x="5000625" y="3571875"/>
            <a:ext cx="142875" cy="142875"/>
          </a:xfrm>
          <a:prstGeom prst="flowChartConnector">
            <a:avLst/>
          </a:prstGeom>
          <a:solidFill>
            <a:schemeClr val="accent1"/>
          </a:solidFill>
          <a:ln w="9525" algn="ctr">
            <a:solidFill>
              <a:schemeClr val="tx1"/>
            </a:solidFill>
            <a:round/>
          </a:ln>
        </p:spPr>
        <p:txBody>
          <a:bodyPr/>
          <a:lstStyle/>
          <a:p>
            <a:endParaRPr lang="zh-CN" altLang="en-US"/>
          </a:p>
        </p:txBody>
      </p:sp>
      <p:sp>
        <p:nvSpPr>
          <p:cNvPr id="34" name="流程图: 联系 33"/>
          <p:cNvSpPr>
            <a:spLocks noChangeArrowheads="1"/>
          </p:cNvSpPr>
          <p:nvPr/>
        </p:nvSpPr>
        <p:spPr bwMode="auto">
          <a:xfrm flipV="1">
            <a:off x="5500688" y="3071813"/>
            <a:ext cx="142875" cy="142875"/>
          </a:xfrm>
          <a:prstGeom prst="flowChartConnector">
            <a:avLst/>
          </a:prstGeom>
          <a:solidFill>
            <a:schemeClr val="accent1"/>
          </a:solidFill>
          <a:ln w="9525" algn="ctr">
            <a:solidFill>
              <a:schemeClr val="tx1"/>
            </a:solidFill>
            <a:round/>
          </a:ln>
        </p:spPr>
        <p:txBody>
          <a:bodyPr/>
          <a:lstStyle/>
          <a:p>
            <a:endParaRPr lang="zh-CN" altLang="en-US"/>
          </a:p>
        </p:txBody>
      </p:sp>
      <p:sp>
        <p:nvSpPr>
          <p:cNvPr id="35" name="流程图: 联系 34"/>
          <p:cNvSpPr>
            <a:spLocks noChangeArrowheads="1"/>
          </p:cNvSpPr>
          <p:nvPr/>
        </p:nvSpPr>
        <p:spPr bwMode="auto">
          <a:xfrm>
            <a:off x="3929063" y="4643438"/>
            <a:ext cx="142875" cy="133350"/>
          </a:xfrm>
          <a:prstGeom prst="flowChartConnector">
            <a:avLst/>
          </a:prstGeom>
          <a:solidFill>
            <a:schemeClr val="accent1"/>
          </a:solidFill>
          <a:ln w="9525" algn="ctr">
            <a:solidFill>
              <a:schemeClr val="tx1"/>
            </a:solidFill>
            <a:round/>
          </a:ln>
        </p:spPr>
        <p:txBody>
          <a:bodyPr/>
          <a:lstStyle/>
          <a:p>
            <a:endParaRPr lang="zh-CN" altLang="en-US"/>
          </a:p>
        </p:txBody>
      </p:sp>
      <p:sp>
        <p:nvSpPr>
          <p:cNvPr id="36" name="流程图: 联系 35"/>
          <p:cNvSpPr>
            <a:spLocks noChangeArrowheads="1"/>
          </p:cNvSpPr>
          <p:nvPr/>
        </p:nvSpPr>
        <p:spPr bwMode="auto">
          <a:xfrm>
            <a:off x="4429125" y="4143375"/>
            <a:ext cx="142875" cy="133350"/>
          </a:xfrm>
          <a:prstGeom prst="flowChartConnector">
            <a:avLst/>
          </a:prstGeom>
          <a:solidFill>
            <a:schemeClr val="accent1"/>
          </a:solidFill>
          <a:ln w="9525" algn="ctr">
            <a:solidFill>
              <a:schemeClr val="tx1"/>
            </a:solidFill>
            <a:round/>
          </a:ln>
        </p:spPr>
        <p:txBody>
          <a:bodyPr/>
          <a:lstStyle/>
          <a:p>
            <a:endParaRPr lang="zh-CN" altLang="en-US"/>
          </a:p>
        </p:txBody>
      </p:sp>
      <p:sp>
        <p:nvSpPr>
          <p:cNvPr id="37" name="流程图: 联系 36"/>
          <p:cNvSpPr>
            <a:spLocks noChangeArrowheads="1"/>
          </p:cNvSpPr>
          <p:nvPr/>
        </p:nvSpPr>
        <p:spPr bwMode="auto">
          <a:xfrm>
            <a:off x="6000750" y="2571750"/>
            <a:ext cx="142875" cy="142875"/>
          </a:xfrm>
          <a:prstGeom prst="flowChartConnector">
            <a:avLst/>
          </a:prstGeom>
          <a:solidFill>
            <a:schemeClr val="accent1"/>
          </a:solidFill>
          <a:ln w="9525" algn="ctr">
            <a:solidFill>
              <a:schemeClr val="tx1"/>
            </a:solidFill>
            <a:round/>
          </a:ln>
        </p:spPr>
        <p:txBody>
          <a:bodyPr/>
          <a:lstStyle/>
          <a:p>
            <a:endParaRPr lang="zh-CN" altLang="en-US"/>
          </a:p>
        </p:txBody>
      </p:sp>
      <p:sp>
        <p:nvSpPr>
          <p:cNvPr id="38" name="流程图: 联系 37"/>
          <p:cNvSpPr>
            <a:spLocks noChangeArrowheads="1"/>
          </p:cNvSpPr>
          <p:nvPr/>
        </p:nvSpPr>
        <p:spPr bwMode="auto">
          <a:xfrm>
            <a:off x="6572250" y="2000250"/>
            <a:ext cx="142875" cy="142875"/>
          </a:xfrm>
          <a:prstGeom prst="flowChartConnector">
            <a:avLst/>
          </a:prstGeom>
          <a:solidFill>
            <a:schemeClr val="accent1"/>
          </a:solidFill>
          <a:ln w="9525" algn="ctr">
            <a:solidFill>
              <a:schemeClr val="tx1"/>
            </a:solidFill>
            <a:round/>
          </a:ln>
        </p:spPr>
        <p:txBody>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2000"/>
                                        <p:tgtEl>
                                          <p:spTgt spid="35"/>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6"/>
                                        </p:tgtEl>
                                        <p:attrNameLst>
                                          <p:attrName>style.visibility</p:attrName>
                                        </p:attrNameLst>
                                      </p:cBhvr>
                                      <p:to>
                                        <p:strVal val="visible"/>
                                      </p:to>
                                    </p:set>
                                    <p:animEffect transition="in" filter="fade">
                                      <p:cBhvr>
                                        <p:cTn id="11" dur="2000"/>
                                        <p:tgtEl>
                                          <p:spTgt spid="36"/>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fade">
                                      <p:cBhvr>
                                        <p:cTn id="15" dur="2000"/>
                                        <p:tgtEl>
                                          <p:spTgt spid="33"/>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fade">
                                      <p:cBhvr>
                                        <p:cTn id="19" dur="2000"/>
                                        <p:tgtEl>
                                          <p:spTgt spid="34"/>
                                        </p:tgtEl>
                                      </p:cBhvr>
                                    </p:animEffect>
                                  </p:childTnLst>
                                </p:cTn>
                              </p:par>
                            </p:childTnLst>
                          </p:cTn>
                        </p:par>
                        <p:par>
                          <p:cTn id="20" fill="hold">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37"/>
                                        </p:tgtEl>
                                        <p:attrNameLst>
                                          <p:attrName>style.visibility</p:attrName>
                                        </p:attrNameLst>
                                      </p:cBhvr>
                                      <p:to>
                                        <p:strVal val="visible"/>
                                      </p:to>
                                    </p:set>
                                    <p:animEffect transition="in" filter="fade">
                                      <p:cBhvr>
                                        <p:cTn id="23" dur="2000"/>
                                        <p:tgtEl>
                                          <p:spTgt spid="37"/>
                                        </p:tgtEl>
                                      </p:cBhvr>
                                    </p:animEffect>
                                  </p:childTnLst>
                                </p:cTn>
                              </p:par>
                            </p:childTnLst>
                          </p:cTn>
                        </p:par>
                        <p:par>
                          <p:cTn id="24" fill="hold">
                            <p:stCondLst>
                              <p:cond delay="10000"/>
                            </p:stCondLst>
                            <p:childTnLst>
                              <p:par>
                                <p:cTn id="25" presetID="10" presetClass="entr" presetSubtype="0" fill="hold" grpId="0" nodeType="afterEffect">
                                  <p:stCondLst>
                                    <p:cond delay="0"/>
                                  </p:stCondLst>
                                  <p:childTnLst>
                                    <p:set>
                                      <p:cBhvr>
                                        <p:cTn id="26" dur="1" fill="hold">
                                          <p:stCondLst>
                                            <p:cond delay="0"/>
                                          </p:stCondLst>
                                        </p:cTn>
                                        <p:tgtEl>
                                          <p:spTgt spid="38"/>
                                        </p:tgtEl>
                                        <p:attrNameLst>
                                          <p:attrName>style.visibility</p:attrName>
                                        </p:attrNameLst>
                                      </p:cBhvr>
                                      <p:to>
                                        <p:strVal val="visible"/>
                                      </p:to>
                                    </p:set>
                                    <p:animEffect transition="in" filter="fade">
                                      <p:cBhvr>
                                        <p:cTn id="27" dur="1000"/>
                                        <p:tgtEl>
                                          <p:spTgt spid="38"/>
                                        </p:tgtEl>
                                      </p:cBhvr>
                                    </p:animEffect>
                                  </p:childTnLst>
                                </p:cTn>
                              </p:par>
                            </p:childTnLst>
                          </p:cTn>
                        </p:par>
                      </p:childTnLst>
                    </p:cTn>
                  </p:par>
                  <p:par>
                    <p:cTn id="28" fill="hold">
                      <p:stCondLst>
                        <p:cond delay="indefinite"/>
                      </p:stCondLst>
                      <p:childTnLst>
                        <p:par>
                          <p:cTn id="29" fill="hold">
                            <p:stCondLst>
                              <p:cond delay="0"/>
                            </p:stCondLst>
                            <p:childTnLst>
                              <p:par>
                                <p:cTn id="30" presetID="55" presetClass="entr" presetSubtype="0" fill="hold" grpId="0" nodeType="clickEffect">
                                  <p:stCondLst>
                                    <p:cond delay="0"/>
                                  </p:stCondLst>
                                  <p:childTnLst>
                                    <p:set>
                                      <p:cBhvr>
                                        <p:cTn id="31" dur="1" fill="hold">
                                          <p:stCondLst>
                                            <p:cond delay="0"/>
                                          </p:stCondLst>
                                        </p:cTn>
                                        <p:tgtEl>
                                          <p:spTgt spid="58517"/>
                                        </p:tgtEl>
                                        <p:attrNameLst>
                                          <p:attrName>style.visibility</p:attrName>
                                        </p:attrNameLst>
                                      </p:cBhvr>
                                      <p:to>
                                        <p:strVal val="visible"/>
                                      </p:to>
                                    </p:set>
                                    <p:anim calcmode="lin" valueType="num">
                                      <p:cBhvr>
                                        <p:cTn id="32" dur="1000" fill="hold"/>
                                        <p:tgtEl>
                                          <p:spTgt spid="58517"/>
                                        </p:tgtEl>
                                        <p:attrNameLst>
                                          <p:attrName>ppt_w</p:attrName>
                                        </p:attrNameLst>
                                      </p:cBhvr>
                                      <p:tavLst>
                                        <p:tav tm="0">
                                          <p:val>
                                            <p:strVal val="#ppt_w*0.70"/>
                                          </p:val>
                                        </p:tav>
                                        <p:tav tm="100000">
                                          <p:val>
                                            <p:strVal val="#ppt_w"/>
                                          </p:val>
                                        </p:tav>
                                      </p:tavLst>
                                    </p:anim>
                                    <p:anim calcmode="lin" valueType="num">
                                      <p:cBhvr>
                                        <p:cTn id="33" dur="1000" fill="hold"/>
                                        <p:tgtEl>
                                          <p:spTgt spid="58517"/>
                                        </p:tgtEl>
                                        <p:attrNameLst>
                                          <p:attrName>ppt_h</p:attrName>
                                        </p:attrNameLst>
                                      </p:cBhvr>
                                      <p:tavLst>
                                        <p:tav tm="0">
                                          <p:val>
                                            <p:strVal val="#ppt_h"/>
                                          </p:val>
                                        </p:tav>
                                        <p:tav tm="100000">
                                          <p:val>
                                            <p:strVal val="#ppt_h"/>
                                          </p:val>
                                        </p:tav>
                                      </p:tavLst>
                                    </p:anim>
                                    <p:animEffect transition="in" filter="fade">
                                      <p:cBhvr>
                                        <p:cTn id="34" dur="1000"/>
                                        <p:tgtEl>
                                          <p:spTgt spid="585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517" grpId="0" animBg="1"/>
      <p:bldP spid="33" grpId="0" animBg="1"/>
      <p:bldP spid="34" grpId="0" animBg="1"/>
      <p:bldP spid="35" grpId="0" animBg="1"/>
      <p:bldP spid="36" grpId="0" animBg="1"/>
      <p:bldP spid="37" grpId="0" animBg="1"/>
      <p:bldP spid="3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79" name="Text Box 15"/>
          <p:cNvSpPr txBox="1">
            <a:spLocks noChangeArrowheads="1"/>
          </p:cNvSpPr>
          <p:nvPr/>
        </p:nvSpPr>
        <p:spPr bwMode="auto">
          <a:xfrm>
            <a:off x="971550" y="981075"/>
            <a:ext cx="7556500" cy="399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kumimoji="0" lang="zh-CN" altLang="en-US" sz="4800" b="1" dirty="0">
                <a:solidFill>
                  <a:srgbClr val="FF3300"/>
                </a:solidFill>
                <a:latin typeface="Arial" panose="020B0604020202020204" pitchFamily="34" charset="0"/>
                <a:ea typeface="华文新魏" panose="02010800040101010101" pitchFamily="2" charset="-122"/>
              </a:rPr>
              <a:t>  </a:t>
            </a:r>
            <a:r>
              <a:rPr kumimoji="0" lang="zh-CN" altLang="zh-CN" sz="4800" b="1" dirty="0">
                <a:solidFill>
                  <a:srgbClr val="FF3300"/>
                </a:solidFill>
                <a:latin typeface="Arial" panose="020B0604020202020204" pitchFamily="34" charset="0"/>
                <a:ea typeface="华文新魏" panose="02010800040101010101" pitchFamily="2" charset="-122"/>
              </a:rPr>
              <a:t>结</a:t>
            </a:r>
            <a:r>
              <a:rPr kumimoji="0" lang="zh-CN" altLang="en-US" sz="4800" b="1" dirty="0">
                <a:solidFill>
                  <a:srgbClr val="FF3300"/>
                </a:solidFill>
                <a:latin typeface="Arial" panose="020B0604020202020204" pitchFamily="34" charset="0"/>
                <a:ea typeface="华文新魏" panose="02010800040101010101" pitchFamily="2" charset="-122"/>
              </a:rPr>
              <a:t>论</a:t>
            </a:r>
            <a:r>
              <a:rPr kumimoji="0" lang="en-US" altLang="zh-CN" sz="3200" b="1" dirty="0">
                <a:latin typeface="Arial" panose="020B0604020202020204" pitchFamily="34" charset="0"/>
              </a:rPr>
              <a:t>:</a:t>
            </a:r>
          </a:p>
          <a:p>
            <a:pPr eaLnBrk="1" hangingPunct="1">
              <a:spcBef>
                <a:spcPct val="50000"/>
              </a:spcBef>
            </a:pPr>
            <a:r>
              <a:rPr kumimoji="0" lang="zh-CN" altLang="en-US" sz="3200" b="1" dirty="0">
                <a:latin typeface="Arial" panose="020B0604020202020204" pitchFamily="34" charset="0"/>
              </a:rPr>
              <a:t>       </a:t>
            </a:r>
            <a:r>
              <a:rPr kumimoji="0" lang="zh-CN" altLang="zh-CN" sz="3200" b="1" dirty="0">
                <a:latin typeface="Arial" panose="020B0604020202020204" pitchFamily="34" charset="0"/>
              </a:rPr>
              <a:t>以</a:t>
            </a:r>
            <a:r>
              <a:rPr kumimoji="0" lang="zh-CN" altLang="en-US" sz="3200" b="1" dirty="0">
                <a:latin typeface="Arial" panose="020B0604020202020204" pitchFamily="34" charset="0"/>
              </a:rPr>
              <a:t>二元一次方程的</a:t>
            </a:r>
            <a:r>
              <a:rPr kumimoji="0" lang="zh-CN" altLang="en-US" sz="3200" b="1" dirty="0">
                <a:solidFill>
                  <a:srgbClr val="CC0000"/>
                </a:solidFill>
                <a:latin typeface="Arial" panose="020B0604020202020204" pitchFamily="34" charset="0"/>
              </a:rPr>
              <a:t>解</a:t>
            </a:r>
            <a:r>
              <a:rPr kumimoji="0" lang="zh-CN" altLang="en-US" sz="3200" b="1" dirty="0">
                <a:latin typeface="Arial" panose="020B0604020202020204" pitchFamily="34" charset="0"/>
              </a:rPr>
              <a:t>为</a:t>
            </a:r>
            <a:r>
              <a:rPr kumimoji="0" lang="zh-CN" altLang="en-US" sz="3200" b="1" dirty="0">
                <a:solidFill>
                  <a:srgbClr val="CC0000"/>
                </a:solidFill>
                <a:latin typeface="Arial" panose="020B0604020202020204" pitchFamily="34" charset="0"/>
              </a:rPr>
              <a:t>坐标的点</a:t>
            </a:r>
            <a:r>
              <a:rPr kumimoji="0" lang="zh-CN" altLang="en-US" sz="3200" b="1" dirty="0">
                <a:latin typeface="Arial" panose="020B0604020202020204" pitchFamily="34" charset="0"/>
              </a:rPr>
              <a:t>都在相应的</a:t>
            </a:r>
            <a:r>
              <a:rPr kumimoji="0" lang="zh-CN" altLang="en-US" sz="3200" b="1" dirty="0">
                <a:solidFill>
                  <a:srgbClr val="CC0000"/>
                </a:solidFill>
                <a:latin typeface="Arial" panose="020B0604020202020204" pitchFamily="34" charset="0"/>
              </a:rPr>
              <a:t>函数图象上</a:t>
            </a:r>
            <a:r>
              <a:rPr kumimoji="0" lang="en-US" altLang="zh-CN" sz="3200" b="1" dirty="0">
                <a:latin typeface="Arial" panose="020B0604020202020204" pitchFamily="34" charset="0"/>
              </a:rPr>
              <a:t>.    </a:t>
            </a:r>
          </a:p>
          <a:p>
            <a:pPr eaLnBrk="1" hangingPunct="1">
              <a:spcBef>
                <a:spcPct val="50000"/>
              </a:spcBef>
            </a:pPr>
            <a:r>
              <a:rPr kumimoji="0" lang="en-US" altLang="zh-CN" sz="3200" b="1" dirty="0">
                <a:latin typeface="Arial" panose="020B0604020202020204" pitchFamily="34" charset="0"/>
              </a:rPr>
              <a:t>       </a:t>
            </a:r>
            <a:r>
              <a:rPr kumimoji="0" lang="zh-CN" altLang="en-US" sz="3200" b="1" dirty="0">
                <a:latin typeface="Arial" panose="020B0604020202020204" pitchFamily="34" charset="0"/>
              </a:rPr>
              <a:t>反过来</a:t>
            </a:r>
            <a:r>
              <a:rPr kumimoji="0" lang="en-US" altLang="zh-CN" sz="3200" b="1" dirty="0">
                <a:latin typeface="Arial" panose="020B0604020202020204" pitchFamily="34" charset="0"/>
              </a:rPr>
              <a:t>,</a:t>
            </a:r>
            <a:r>
              <a:rPr kumimoji="0" lang="zh-CN" altLang="en-US" sz="3200" b="1" dirty="0">
                <a:latin typeface="Arial" panose="020B0604020202020204" pitchFamily="34" charset="0"/>
              </a:rPr>
              <a:t>一次函数图象上的</a:t>
            </a:r>
            <a:r>
              <a:rPr kumimoji="0" lang="zh-CN" altLang="en-US" sz="3200" b="1" dirty="0">
                <a:solidFill>
                  <a:srgbClr val="CC0000"/>
                </a:solidFill>
                <a:latin typeface="Arial" panose="020B0604020202020204" pitchFamily="34" charset="0"/>
              </a:rPr>
              <a:t>点的坐标</a:t>
            </a:r>
            <a:r>
              <a:rPr kumimoji="0" lang="zh-CN" altLang="en-US" sz="3200" b="1" dirty="0">
                <a:latin typeface="Arial" panose="020B0604020202020204" pitchFamily="34" charset="0"/>
              </a:rPr>
              <a:t>都是相应的</a:t>
            </a:r>
            <a:r>
              <a:rPr kumimoji="0" lang="zh-CN" altLang="en-US" sz="3200" b="1" dirty="0">
                <a:solidFill>
                  <a:srgbClr val="CC0000"/>
                </a:solidFill>
                <a:latin typeface="Arial" panose="020B0604020202020204" pitchFamily="34" charset="0"/>
              </a:rPr>
              <a:t>二元一次方程的解</a:t>
            </a:r>
            <a:r>
              <a:rPr kumimoji="0" lang="en-US" altLang="zh-CN" sz="3200" b="1" dirty="0">
                <a:solidFill>
                  <a:srgbClr val="CC0000"/>
                </a:solidFill>
                <a:latin typeface="Arial" panose="020B0604020202020204" pitchFamily="34" charset="0"/>
              </a:rPr>
              <a:t>.</a:t>
            </a:r>
          </a:p>
          <a:p>
            <a:pPr eaLnBrk="1" hangingPunct="1">
              <a:spcBef>
                <a:spcPct val="50000"/>
              </a:spcBef>
            </a:pPr>
            <a:endParaRPr kumimoji="0" lang="en-US" altLang="zh-CN" sz="3200" b="1" dirty="0">
              <a:solidFill>
                <a:srgbClr val="CC0000"/>
              </a:solidFill>
              <a:latin typeface="Arial" panose="020B0604020202020204" pitchFamily="34"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2479"/>
                                        </p:tgtEl>
                                        <p:attrNameLst>
                                          <p:attrName>style.visibility</p:attrName>
                                        </p:attrNameLst>
                                      </p:cBhvr>
                                      <p:to>
                                        <p:strVal val="visible"/>
                                      </p:to>
                                    </p:set>
                                    <p:animEffect transition="in" filter="blinds(horizontal)">
                                      <p:cBhvr>
                                        <p:cTn id="7" dur="500"/>
                                        <p:tgtEl>
                                          <p:spTgt spid="624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79"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body" idx="4294967295"/>
          </p:nvPr>
        </p:nvSpPr>
        <p:spPr>
          <a:xfrm>
            <a:off x="468313" y="1700213"/>
            <a:ext cx="8280400" cy="3744912"/>
          </a:xfrm>
        </p:spPr>
        <p:txBody>
          <a:bodyPr/>
          <a:lstStyle/>
          <a:p>
            <a:pPr>
              <a:buFontTx/>
              <a:buNone/>
            </a:pPr>
            <a:r>
              <a:rPr lang="en-US" altLang="zh-CN" sz="2800" b="1" dirty="0" smtClean="0">
                <a:solidFill>
                  <a:srgbClr val="0000FF"/>
                </a:solidFill>
              </a:rPr>
              <a:t>       1</a:t>
            </a:r>
            <a:r>
              <a:rPr lang="zh-CN" altLang="en-US" sz="2800" b="1" dirty="0" smtClean="0">
                <a:solidFill>
                  <a:srgbClr val="0000FF"/>
                </a:solidFill>
              </a:rPr>
              <a:t>、以方程</a:t>
            </a:r>
            <a:r>
              <a:rPr lang="en-US" altLang="zh-CN" sz="2800" b="1" dirty="0" smtClean="0">
                <a:solidFill>
                  <a:srgbClr val="0000FF"/>
                </a:solidFill>
              </a:rPr>
              <a:t>2x-y=1</a:t>
            </a:r>
            <a:r>
              <a:rPr lang="zh-CN" altLang="en-US" sz="2800" b="1" dirty="0" smtClean="0">
                <a:solidFill>
                  <a:srgbClr val="0000FF"/>
                </a:solidFill>
              </a:rPr>
              <a:t>的解为坐标的点都在一次函数</a:t>
            </a:r>
            <a:r>
              <a:rPr lang="zh-CN" altLang="en-US" sz="2800" b="1" u="sng" dirty="0" smtClean="0">
                <a:solidFill>
                  <a:srgbClr val="0000FF"/>
                </a:solidFill>
              </a:rPr>
              <a:t>  </a:t>
            </a:r>
          </a:p>
          <a:p>
            <a:pPr>
              <a:buFontTx/>
              <a:buNone/>
            </a:pPr>
            <a:endParaRPr lang="en-US" altLang="zh-CN" sz="2800" b="1" u="sng" dirty="0" smtClean="0">
              <a:solidFill>
                <a:srgbClr val="0000FF"/>
              </a:solidFill>
            </a:endParaRPr>
          </a:p>
          <a:p>
            <a:pPr>
              <a:buFontTx/>
              <a:buNone/>
            </a:pPr>
            <a:r>
              <a:rPr lang="en-US" altLang="zh-CN" sz="2800" b="1" u="sng" dirty="0" smtClean="0">
                <a:solidFill>
                  <a:srgbClr val="0000FF"/>
                </a:solidFill>
              </a:rPr>
              <a:t>______</a:t>
            </a:r>
            <a:r>
              <a:rPr lang="zh-CN" altLang="en-US" sz="2800" b="1" dirty="0" smtClean="0">
                <a:solidFill>
                  <a:srgbClr val="0000FF"/>
                </a:solidFill>
              </a:rPr>
              <a:t>的图像上。</a:t>
            </a:r>
          </a:p>
          <a:p>
            <a:pPr>
              <a:buFontTx/>
              <a:buNone/>
            </a:pPr>
            <a:endParaRPr lang="en-US" altLang="zh-CN" sz="2800" b="1" dirty="0" smtClean="0">
              <a:solidFill>
                <a:srgbClr val="0000FF"/>
              </a:solidFill>
            </a:endParaRPr>
          </a:p>
          <a:p>
            <a:pPr>
              <a:buFontTx/>
              <a:buNone/>
            </a:pPr>
            <a:r>
              <a:rPr lang="en-US" altLang="zh-CN" sz="2800" b="1" dirty="0" smtClean="0">
                <a:solidFill>
                  <a:srgbClr val="0000FF"/>
                </a:solidFill>
              </a:rPr>
              <a:t>       2</a:t>
            </a:r>
            <a:r>
              <a:rPr lang="zh-CN" altLang="en-US" sz="2800" b="1" dirty="0" smtClean="0">
                <a:solidFill>
                  <a:srgbClr val="0000FF"/>
                </a:solidFill>
              </a:rPr>
              <a:t>、一次函数</a:t>
            </a:r>
            <a:r>
              <a:rPr lang="en-US" altLang="zh-CN" sz="2800" b="1" dirty="0" smtClean="0">
                <a:solidFill>
                  <a:srgbClr val="0000FF"/>
                </a:solidFill>
              </a:rPr>
              <a:t>y=3x+7</a:t>
            </a:r>
            <a:r>
              <a:rPr lang="zh-CN" altLang="en-US" sz="2800" b="1" dirty="0" smtClean="0">
                <a:solidFill>
                  <a:srgbClr val="0000FF"/>
                </a:solidFill>
              </a:rPr>
              <a:t>的图像与</a:t>
            </a:r>
            <a:r>
              <a:rPr lang="en-US" altLang="zh-CN" sz="2800" b="1" dirty="0" smtClean="0">
                <a:solidFill>
                  <a:srgbClr val="0000FF"/>
                </a:solidFill>
              </a:rPr>
              <a:t>y</a:t>
            </a:r>
            <a:r>
              <a:rPr lang="zh-CN" altLang="en-US" sz="2800" b="1" dirty="0" smtClean="0">
                <a:solidFill>
                  <a:srgbClr val="0000FF"/>
                </a:solidFill>
              </a:rPr>
              <a:t>轴的交点坐标</a:t>
            </a:r>
            <a:r>
              <a:rPr lang="en-US" altLang="zh-CN" sz="2800" b="1" dirty="0" smtClean="0">
                <a:solidFill>
                  <a:srgbClr val="0000FF"/>
                </a:solidFill>
              </a:rPr>
              <a:t>----,</a:t>
            </a:r>
          </a:p>
          <a:p>
            <a:pPr>
              <a:buFontTx/>
              <a:buNone/>
            </a:pPr>
            <a:endParaRPr lang="zh-CN" altLang="en-US" sz="2800" b="1" dirty="0" smtClean="0">
              <a:solidFill>
                <a:srgbClr val="0000FF"/>
              </a:solidFill>
            </a:endParaRPr>
          </a:p>
          <a:p>
            <a:pPr>
              <a:buFontTx/>
              <a:buNone/>
            </a:pPr>
            <a:r>
              <a:rPr lang="zh-CN" altLang="en-US" sz="2800" b="1" dirty="0" smtClean="0">
                <a:solidFill>
                  <a:srgbClr val="0000FF"/>
                </a:solidFill>
              </a:rPr>
              <a:t>且该点的横坐标是方程</a:t>
            </a:r>
            <a:r>
              <a:rPr lang="en-US" altLang="zh-CN" sz="2800" b="1" dirty="0" smtClean="0">
                <a:solidFill>
                  <a:srgbClr val="0000FF"/>
                </a:solidFill>
              </a:rPr>
              <a:t>-2x+by=14</a:t>
            </a:r>
            <a:r>
              <a:rPr lang="zh-CN" altLang="en-US" sz="2800" b="1" dirty="0" smtClean="0">
                <a:solidFill>
                  <a:srgbClr val="0000FF"/>
                </a:solidFill>
              </a:rPr>
              <a:t>的解，则 </a:t>
            </a:r>
            <a:r>
              <a:rPr lang="en-US" altLang="zh-CN" sz="2800" b="1" dirty="0" smtClean="0">
                <a:solidFill>
                  <a:srgbClr val="0000FF"/>
                </a:solidFill>
              </a:rPr>
              <a:t>b=----.</a:t>
            </a:r>
          </a:p>
        </p:txBody>
      </p:sp>
      <p:sp>
        <p:nvSpPr>
          <p:cNvPr id="35849" name="Text Box 10"/>
          <p:cNvSpPr txBox="1">
            <a:spLocks noChangeArrowheads="1"/>
          </p:cNvSpPr>
          <p:nvPr/>
        </p:nvSpPr>
        <p:spPr bwMode="auto">
          <a:xfrm>
            <a:off x="6135688" y="-47625"/>
            <a:ext cx="18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zh-CN" b="1">
              <a:solidFill>
                <a:srgbClr val="FF00FF"/>
              </a:solidFill>
            </a:endParaRPr>
          </a:p>
        </p:txBody>
      </p:sp>
      <p:sp>
        <p:nvSpPr>
          <p:cNvPr id="35850" name="Text Box 11"/>
          <p:cNvSpPr txBox="1">
            <a:spLocks noChangeArrowheads="1"/>
          </p:cNvSpPr>
          <p:nvPr/>
        </p:nvSpPr>
        <p:spPr bwMode="auto">
          <a:xfrm>
            <a:off x="6659563" y="404813"/>
            <a:ext cx="17176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zh-CN" altLang="en-US" b="1">
                <a:solidFill>
                  <a:srgbClr val="CC66FF"/>
                </a:solidFill>
              </a:rPr>
              <a:t>体验成功喜悦</a:t>
            </a:r>
          </a:p>
        </p:txBody>
      </p:sp>
      <p:sp>
        <p:nvSpPr>
          <p:cNvPr id="35851" name="Text Box 45"/>
          <p:cNvSpPr txBox="1">
            <a:spLocks noChangeArrowheads="1"/>
          </p:cNvSpPr>
          <p:nvPr/>
        </p:nvSpPr>
        <p:spPr bwMode="auto">
          <a:xfrm>
            <a:off x="928688" y="857250"/>
            <a:ext cx="4248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kumimoji="0" lang="zh-CN" altLang="en-US" sz="3600" b="1" i="1" dirty="0">
                <a:solidFill>
                  <a:srgbClr val="FF6699"/>
                </a:solidFill>
                <a:latin typeface="Arial" panose="020B0604020202020204" pitchFamily="34" charset="0"/>
              </a:rPr>
              <a:t>练一练</a:t>
            </a:r>
          </a:p>
        </p:txBody>
      </p:sp>
      <p:sp>
        <p:nvSpPr>
          <p:cNvPr id="14" name="TextBox 13"/>
          <p:cNvSpPr txBox="1">
            <a:spLocks noChangeArrowheads="1"/>
          </p:cNvSpPr>
          <p:nvPr/>
        </p:nvSpPr>
        <p:spPr bwMode="auto">
          <a:xfrm>
            <a:off x="179388" y="2492375"/>
            <a:ext cx="16351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3200" b="1">
                <a:solidFill>
                  <a:srgbClr val="C00000"/>
                </a:solidFill>
              </a:rPr>
              <a:t>y=2x-1</a:t>
            </a:r>
            <a:endParaRPr lang="zh-CN" altLang="en-US" sz="3200" b="1">
              <a:solidFill>
                <a:srgbClr val="C00000"/>
              </a:solidFill>
            </a:endParaRPr>
          </a:p>
        </p:txBody>
      </p:sp>
      <p:sp>
        <p:nvSpPr>
          <p:cNvPr id="35861" name="Text Box 21"/>
          <p:cNvSpPr txBox="1">
            <a:spLocks noChangeArrowheads="1"/>
          </p:cNvSpPr>
          <p:nvPr/>
        </p:nvSpPr>
        <p:spPr bwMode="auto">
          <a:xfrm>
            <a:off x="7885113" y="3500438"/>
            <a:ext cx="1008062" cy="519112"/>
          </a:xfrm>
          <a:prstGeom prst="rect">
            <a:avLst/>
          </a:prstGeom>
          <a:noFill/>
          <a:ln>
            <a:noFill/>
          </a:ln>
          <a:effectLst>
            <a:prstShdw prst="shdw12">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zh-CN" sz="2800" b="1">
                <a:solidFill>
                  <a:srgbClr val="FF0000"/>
                </a:solidFill>
              </a:rPr>
              <a:t>(0,7)</a:t>
            </a:r>
          </a:p>
        </p:txBody>
      </p:sp>
      <p:sp>
        <p:nvSpPr>
          <p:cNvPr id="35863" name="Text Box 23"/>
          <p:cNvSpPr txBox="1">
            <a:spLocks noChangeArrowheads="1"/>
          </p:cNvSpPr>
          <p:nvPr/>
        </p:nvSpPr>
        <p:spPr bwMode="auto">
          <a:xfrm>
            <a:off x="7667625" y="4508500"/>
            <a:ext cx="431800" cy="519113"/>
          </a:xfrm>
          <a:prstGeom prst="rect">
            <a:avLst/>
          </a:prstGeom>
          <a:noFill/>
          <a:ln>
            <a:noFill/>
          </a:ln>
          <a:effectLst>
            <a:prstShdw prst="shdw12">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zh-CN" sz="2800" b="1">
                <a:solidFill>
                  <a:srgbClr val="FF0000"/>
                </a:solidFill>
              </a:rPr>
              <a:t>2</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35861"/>
                                        </p:tgtEl>
                                        <p:attrNameLst>
                                          <p:attrName>style.visibility</p:attrName>
                                        </p:attrNameLst>
                                      </p:cBhvr>
                                      <p:to>
                                        <p:strVal val="visible"/>
                                      </p:to>
                                    </p:set>
                                    <p:anim calcmode="lin" valueType="num">
                                      <p:cBhvr additive="base">
                                        <p:cTn id="12" dur="500" fill="hold"/>
                                        <p:tgtEl>
                                          <p:spTgt spid="35861"/>
                                        </p:tgtEl>
                                        <p:attrNameLst>
                                          <p:attrName>ppt_x</p:attrName>
                                        </p:attrNameLst>
                                      </p:cBhvr>
                                      <p:tavLst>
                                        <p:tav tm="0">
                                          <p:val>
                                            <p:strVal val="1+#ppt_w/2"/>
                                          </p:val>
                                        </p:tav>
                                        <p:tav tm="100000">
                                          <p:val>
                                            <p:strVal val="#ppt_x"/>
                                          </p:val>
                                        </p:tav>
                                      </p:tavLst>
                                    </p:anim>
                                    <p:anim calcmode="lin" valueType="num">
                                      <p:cBhvr additive="base">
                                        <p:cTn id="13" dur="500" fill="hold"/>
                                        <p:tgtEl>
                                          <p:spTgt spid="35861"/>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35863"/>
                                        </p:tgtEl>
                                        <p:attrNameLst>
                                          <p:attrName>style.visibility</p:attrName>
                                        </p:attrNameLst>
                                      </p:cBhvr>
                                      <p:to>
                                        <p:strVal val="visible"/>
                                      </p:to>
                                    </p:set>
                                    <p:anim calcmode="lin" valueType="num">
                                      <p:cBhvr additive="base">
                                        <p:cTn id="18" dur="500" fill="hold"/>
                                        <p:tgtEl>
                                          <p:spTgt spid="35863"/>
                                        </p:tgtEl>
                                        <p:attrNameLst>
                                          <p:attrName>ppt_x</p:attrName>
                                        </p:attrNameLst>
                                      </p:cBhvr>
                                      <p:tavLst>
                                        <p:tav tm="0">
                                          <p:val>
                                            <p:strVal val="1+#ppt_w/2"/>
                                          </p:val>
                                        </p:tav>
                                        <p:tav tm="100000">
                                          <p:val>
                                            <p:strVal val="#ppt_x"/>
                                          </p:val>
                                        </p:tav>
                                      </p:tavLst>
                                    </p:anim>
                                    <p:anim calcmode="lin" valueType="num">
                                      <p:cBhvr additive="base">
                                        <p:cTn id="19" dur="500" fill="hold"/>
                                        <p:tgtEl>
                                          <p:spTgt spid="3586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35861" grpId="0"/>
      <p:bldP spid="3586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8" name="Text Box 12"/>
          <p:cNvSpPr txBox="1">
            <a:spLocks noChangeArrowheads="1"/>
          </p:cNvSpPr>
          <p:nvPr/>
        </p:nvSpPr>
        <p:spPr bwMode="auto">
          <a:xfrm>
            <a:off x="611188" y="3500438"/>
            <a:ext cx="79216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kumimoji="0" lang="en-US" altLang="zh-CN" sz="2800" b="1" dirty="0">
                <a:latin typeface="Arial" panose="020B0604020202020204" pitchFamily="34" charset="0"/>
              </a:rPr>
              <a:t>     </a:t>
            </a:r>
            <a:r>
              <a:rPr kumimoji="0" lang="en-US" altLang="zh-CN" sz="2800" b="1" dirty="0">
                <a:latin typeface="新宋体" panose="02010609030101010101" pitchFamily="49" charset="-122"/>
                <a:ea typeface="新宋体" panose="02010609030101010101" pitchFamily="49" charset="-122"/>
              </a:rPr>
              <a:t>2</a:t>
            </a:r>
            <a:r>
              <a:rPr kumimoji="0" lang="zh-CN" altLang="en-US" sz="2800" b="1" dirty="0">
                <a:latin typeface="新宋体" panose="02010609030101010101" pitchFamily="49" charset="-122"/>
                <a:ea typeface="新宋体" panose="02010609030101010101" pitchFamily="49" charset="-122"/>
              </a:rPr>
              <a:t>、在同一直角坐标系中画出一次函数</a:t>
            </a:r>
            <a:r>
              <a:rPr kumimoji="0" lang="en-US" altLang="zh-CN" sz="2800" b="1" dirty="0">
                <a:latin typeface="新宋体" panose="02010609030101010101" pitchFamily="49" charset="-122"/>
                <a:ea typeface="新宋体" panose="02010609030101010101" pitchFamily="49" charset="-122"/>
              </a:rPr>
              <a:t>y=x+1</a:t>
            </a:r>
            <a:r>
              <a:rPr kumimoji="0" lang="zh-CN" altLang="en-US" sz="2800" b="1" dirty="0">
                <a:latin typeface="新宋体" panose="02010609030101010101" pitchFamily="49" charset="-122"/>
                <a:ea typeface="新宋体" panose="02010609030101010101" pitchFamily="49" charset="-122"/>
              </a:rPr>
              <a:t>和</a:t>
            </a:r>
            <a:r>
              <a:rPr kumimoji="0" lang="en-US" altLang="zh-CN" sz="2800" b="1" dirty="0">
                <a:latin typeface="新宋体" panose="02010609030101010101" pitchFamily="49" charset="-122"/>
                <a:ea typeface="新宋体" panose="02010609030101010101" pitchFamily="49" charset="-122"/>
              </a:rPr>
              <a:t>y=-x+1</a:t>
            </a:r>
            <a:r>
              <a:rPr kumimoji="0" lang="zh-CN" altLang="en-US" sz="2800" b="1" dirty="0">
                <a:latin typeface="新宋体" panose="02010609030101010101" pitchFamily="49" charset="-122"/>
                <a:ea typeface="新宋体" panose="02010609030101010101" pitchFamily="49" charset="-122"/>
              </a:rPr>
              <a:t>的图像。</a:t>
            </a:r>
          </a:p>
        </p:txBody>
      </p:sp>
      <p:sp>
        <p:nvSpPr>
          <p:cNvPr id="9220" name="Rectangle 31"/>
          <p:cNvSpPr>
            <a:spLocks noChangeArrowheads="1"/>
          </p:cNvSpPr>
          <p:nvPr/>
        </p:nvSpPr>
        <p:spPr bwMode="auto">
          <a:xfrm>
            <a:off x="179388" y="476250"/>
            <a:ext cx="26638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3200" b="1" dirty="0">
                <a:solidFill>
                  <a:srgbClr val="3333FF"/>
                </a:solidFill>
              </a:rPr>
              <a:t>探究学习二：</a:t>
            </a:r>
          </a:p>
        </p:txBody>
      </p:sp>
      <p:sp>
        <p:nvSpPr>
          <p:cNvPr id="67616" name="Rectangle 32"/>
          <p:cNvSpPr>
            <a:spLocks noChangeArrowheads="1"/>
          </p:cNvSpPr>
          <p:nvPr/>
        </p:nvSpPr>
        <p:spPr bwMode="auto">
          <a:xfrm>
            <a:off x="2555875" y="549275"/>
            <a:ext cx="6264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zh-CN" altLang="en-US" b="1" dirty="0">
                <a:solidFill>
                  <a:srgbClr val="FF5050"/>
                </a:solidFill>
                <a:effectLst>
                  <a:outerShdw blurRad="38100" dist="38100" dir="2700000" algn="tl">
                    <a:srgbClr val="C0C0C0"/>
                  </a:outerShdw>
                </a:effectLst>
              </a:rPr>
              <a:t>探究一次函数与二元一次方程组的关系</a:t>
            </a:r>
          </a:p>
        </p:txBody>
      </p:sp>
      <p:sp>
        <p:nvSpPr>
          <p:cNvPr id="9235" name="Text Box 19"/>
          <p:cNvSpPr txBox="1">
            <a:spLocks noChangeArrowheads="1"/>
          </p:cNvSpPr>
          <p:nvPr/>
        </p:nvSpPr>
        <p:spPr bwMode="auto">
          <a:xfrm>
            <a:off x="827088" y="1989138"/>
            <a:ext cx="7272337" cy="457200"/>
          </a:xfrm>
          <a:prstGeom prst="rect">
            <a:avLst/>
          </a:prstGeom>
          <a:noFill/>
          <a:ln>
            <a:noFill/>
          </a:ln>
          <a:effectLst>
            <a:prstShdw prst="shdw12">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zh-CN" dirty="0"/>
              <a:t>   1</a:t>
            </a:r>
            <a:r>
              <a:rPr lang="zh-CN" altLang="en-US" dirty="0"/>
              <a:t>、解方程组</a:t>
            </a:r>
          </a:p>
        </p:txBody>
      </p:sp>
      <p:grpSp>
        <p:nvGrpSpPr>
          <p:cNvPr id="3" name="Group 23"/>
          <p:cNvGrpSpPr/>
          <p:nvPr/>
        </p:nvGrpSpPr>
        <p:grpSpPr bwMode="auto">
          <a:xfrm>
            <a:off x="2916238" y="1628775"/>
            <a:ext cx="2565400" cy="1173163"/>
            <a:chOff x="1159" y="485"/>
            <a:chExt cx="1420" cy="784"/>
          </a:xfrm>
        </p:grpSpPr>
        <p:sp>
          <p:nvSpPr>
            <p:cNvPr id="9241" name="AutoShape 24"/>
            <p:cNvSpPr/>
            <p:nvPr/>
          </p:nvSpPr>
          <p:spPr bwMode="auto">
            <a:xfrm>
              <a:off x="1159" y="720"/>
              <a:ext cx="92" cy="503"/>
            </a:xfrm>
            <a:prstGeom prst="leftBrace">
              <a:avLst>
                <a:gd name="adj1" fmla="val 45562"/>
                <a:gd name="adj2" fmla="val 50000"/>
              </a:avLst>
            </a:prstGeom>
            <a:noFill/>
            <a:ln w="2857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9242" name="Text Box 25"/>
            <p:cNvSpPr txBox="1">
              <a:spLocks noChangeArrowheads="1"/>
            </p:cNvSpPr>
            <p:nvPr/>
          </p:nvSpPr>
          <p:spPr bwMode="auto">
            <a:xfrm>
              <a:off x="1225" y="485"/>
              <a:ext cx="1344" cy="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kumimoji="0" lang="en-US" altLang="zh-CN" sz="2800" b="1">
                  <a:latin typeface="Arial" panose="020B0604020202020204" pitchFamily="34" charset="0"/>
                </a:rPr>
                <a:t>x+y=1</a:t>
              </a:r>
            </a:p>
          </p:txBody>
        </p:sp>
        <p:sp>
          <p:nvSpPr>
            <p:cNvPr id="9243" name="Text Box 26"/>
            <p:cNvSpPr txBox="1">
              <a:spLocks noChangeArrowheads="1"/>
            </p:cNvSpPr>
            <p:nvPr/>
          </p:nvSpPr>
          <p:spPr bwMode="auto">
            <a:xfrm>
              <a:off x="1235" y="922"/>
              <a:ext cx="1344" cy="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kumimoji="0" lang="en-US" altLang="zh-CN" sz="2800" b="1">
                  <a:latin typeface="Arial" panose="020B0604020202020204" pitchFamily="34" charset="0"/>
                </a:rPr>
                <a:t>-x+y=1</a:t>
              </a:r>
            </a:p>
          </p:txBody>
        </p:sp>
      </p:grpSp>
    </p:spTree>
  </p:cSld>
  <p:clrMapOvr>
    <a:masterClrMapping/>
  </p:clrMapOvr>
  <p:transition>
    <p:cover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8520" name="Group 152"/>
          <p:cNvGraphicFramePr>
            <a:graphicFrameLocks noGrp="1"/>
          </p:cNvGraphicFramePr>
          <p:nvPr/>
        </p:nvGraphicFramePr>
        <p:xfrm>
          <a:off x="1857375" y="1071563"/>
          <a:ext cx="5334000" cy="4664079"/>
        </p:xfrm>
        <a:graphic>
          <a:graphicData uri="http://schemas.openxmlformats.org/drawingml/2006/table">
            <a:tbl>
              <a:tblPr/>
              <a:tblGrid>
                <a:gridCol w="533400">
                  <a:extLst>
                    <a:ext uri="{9D8B030D-6E8A-4147-A177-3AD203B41FA5}">
                      <a16:colId xmlns:a16="http://schemas.microsoft.com/office/drawing/2014/main" val="20000"/>
                    </a:ext>
                  </a:extLst>
                </a:gridCol>
                <a:gridCol w="531813">
                  <a:extLst>
                    <a:ext uri="{9D8B030D-6E8A-4147-A177-3AD203B41FA5}">
                      <a16:colId xmlns:a16="http://schemas.microsoft.com/office/drawing/2014/main" val="20001"/>
                    </a:ext>
                  </a:extLst>
                </a:gridCol>
                <a:gridCol w="533400">
                  <a:extLst>
                    <a:ext uri="{9D8B030D-6E8A-4147-A177-3AD203B41FA5}">
                      <a16:colId xmlns:a16="http://schemas.microsoft.com/office/drawing/2014/main" val="20002"/>
                    </a:ext>
                  </a:extLst>
                </a:gridCol>
                <a:gridCol w="533400">
                  <a:extLst>
                    <a:ext uri="{9D8B030D-6E8A-4147-A177-3AD203B41FA5}">
                      <a16:colId xmlns:a16="http://schemas.microsoft.com/office/drawing/2014/main" val="20003"/>
                    </a:ext>
                  </a:extLst>
                </a:gridCol>
                <a:gridCol w="533400">
                  <a:extLst>
                    <a:ext uri="{9D8B030D-6E8A-4147-A177-3AD203B41FA5}">
                      <a16:colId xmlns:a16="http://schemas.microsoft.com/office/drawing/2014/main" val="20004"/>
                    </a:ext>
                  </a:extLst>
                </a:gridCol>
                <a:gridCol w="531812">
                  <a:extLst>
                    <a:ext uri="{9D8B030D-6E8A-4147-A177-3AD203B41FA5}">
                      <a16:colId xmlns:a16="http://schemas.microsoft.com/office/drawing/2014/main" val="20005"/>
                    </a:ext>
                  </a:extLst>
                </a:gridCol>
                <a:gridCol w="534988">
                  <a:extLst>
                    <a:ext uri="{9D8B030D-6E8A-4147-A177-3AD203B41FA5}">
                      <a16:colId xmlns:a16="http://schemas.microsoft.com/office/drawing/2014/main" val="20006"/>
                    </a:ext>
                  </a:extLst>
                </a:gridCol>
                <a:gridCol w="534987">
                  <a:extLst>
                    <a:ext uri="{9D8B030D-6E8A-4147-A177-3AD203B41FA5}">
                      <a16:colId xmlns:a16="http://schemas.microsoft.com/office/drawing/2014/main" val="20007"/>
                    </a:ext>
                  </a:extLst>
                </a:gridCol>
                <a:gridCol w="533400">
                  <a:extLst>
                    <a:ext uri="{9D8B030D-6E8A-4147-A177-3AD203B41FA5}">
                      <a16:colId xmlns:a16="http://schemas.microsoft.com/office/drawing/2014/main" val="20008"/>
                    </a:ext>
                  </a:extLst>
                </a:gridCol>
                <a:gridCol w="533400">
                  <a:extLst>
                    <a:ext uri="{9D8B030D-6E8A-4147-A177-3AD203B41FA5}">
                      <a16:colId xmlns:a16="http://schemas.microsoft.com/office/drawing/2014/main" val="20009"/>
                    </a:ext>
                  </a:extLst>
                </a:gridCol>
              </a:tblGrid>
              <a:tr h="518231">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dirty="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231">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231">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dirty="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dirty="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dirty="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231">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dirty="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8231">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dirty="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dirty="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dirty="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dirty="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8231">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dirty="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dirty="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dirty="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dirty="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18231">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dirty="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dirty="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dirty="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18231">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dirty="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dirty="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18231">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dirty="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dirty="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pPr>
                      <a:endParaRPr kumimoji="0" lang="zh-CN" altLang="zh-CN" sz="2800" b="0" i="0" u="none" strike="noStrike" cap="none" normalizeH="0" baseline="0" dirty="0" smtClean="0">
                        <a:ln>
                          <a:noFill/>
                        </a:ln>
                        <a:solidFill>
                          <a:schemeClr val="tx1"/>
                        </a:solidFill>
                        <a:effectLst/>
                        <a:latin typeface="Arial Black" panose="020B0A04020102020204" pitchFamily="34" charset="0"/>
                        <a:ea typeface="宋体" panose="02010600030101010101" pitchFamily="2" charset="-122"/>
                      </a:endParaRPr>
                    </a:p>
                  </a:txBody>
                  <a:tcPr marT="45726" marB="45726" horzOverflow="overflow">
                    <a:lnL w="12700" cap="flat" cmpd="sng" algn="ctr">
                      <a:solidFill>
                        <a:schemeClr val="tx2"/>
                      </a:solidFill>
                      <a:prstDash val="sysDash"/>
                      <a:round/>
                      <a:headEnd type="none" w="med" len="med"/>
                      <a:tailEnd type="none" w="med" len="med"/>
                    </a:lnL>
                    <a:lnR w="12700" cap="flat" cmpd="sng" algn="ctr">
                      <a:solidFill>
                        <a:schemeClr val="tx2"/>
                      </a:solidFill>
                      <a:prstDash val="sysDash"/>
                      <a:round/>
                      <a:headEnd type="none" w="med" len="med"/>
                      <a:tailEnd type="none" w="med" len="med"/>
                    </a:lnR>
                    <a:lnT w="12700" cap="flat" cmpd="sng" algn="ctr">
                      <a:solidFill>
                        <a:schemeClr val="tx2"/>
                      </a:solidFill>
                      <a:prstDash val="sysDash"/>
                      <a:round/>
                      <a:headEnd type="none" w="med" len="med"/>
                      <a:tailEnd type="none" w="med" len="med"/>
                    </a:lnT>
                    <a:lnB w="12700" cap="flat" cmpd="sng" algn="ctr">
                      <a:solidFill>
                        <a:schemeClr val="tx2"/>
                      </a:solidFill>
                      <a:prstDash val="sysDash"/>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grpSp>
        <p:nvGrpSpPr>
          <p:cNvPr id="10355" name="Group 122"/>
          <p:cNvGrpSpPr/>
          <p:nvPr/>
        </p:nvGrpSpPr>
        <p:grpSpPr bwMode="auto">
          <a:xfrm>
            <a:off x="1258888" y="404813"/>
            <a:ext cx="6624637" cy="5181600"/>
            <a:chOff x="816" y="924"/>
            <a:chExt cx="4125" cy="3456"/>
          </a:xfrm>
        </p:grpSpPr>
        <p:sp>
          <p:nvSpPr>
            <p:cNvPr id="10384" name="Line 123"/>
            <p:cNvSpPr>
              <a:spLocks noChangeShapeType="1"/>
            </p:cNvSpPr>
            <p:nvPr/>
          </p:nvSpPr>
          <p:spPr bwMode="auto">
            <a:xfrm rot="-5400000">
              <a:off x="1152" y="2700"/>
              <a:ext cx="3360" cy="0"/>
            </a:xfrm>
            <a:prstGeom prst="line">
              <a:avLst/>
            </a:prstGeom>
            <a:noFill/>
            <a:ln w="38100">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0385" name="Line 124"/>
            <p:cNvSpPr>
              <a:spLocks noChangeShapeType="1"/>
            </p:cNvSpPr>
            <p:nvPr/>
          </p:nvSpPr>
          <p:spPr bwMode="auto">
            <a:xfrm>
              <a:off x="864" y="3835"/>
              <a:ext cx="4032" cy="0"/>
            </a:xfrm>
            <a:prstGeom prst="line">
              <a:avLst/>
            </a:prstGeom>
            <a:noFill/>
            <a:ln w="38100">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0386" name="Text Box 125"/>
            <p:cNvSpPr txBox="1">
              <a:spLocks noChangeArrowheads="1"/>
            </p:cNvSpPr>
            <p:nvPr/>
          </p:nvSpPr>
          <p:spPr bwMode="auto">
            <a:xfrm>
              <a:off x="4714" y="3763"/>
              <a:ext cx="227" cy="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3200" i="1">
                  <a:solidFill>
                    <a:srgbClr val="C00000"/>
                  </a:solidFill>
                </a:rPr>
                <a:t>x</a:t>
              </a:r>
            </a:p>
          </p:txBody>
        </p:sp>
        <p:sp>
          <p:nvSpPr>
            <p:cNvPr id="10387" name="Text Box 126"/>
            <p:cNvSpPr txBox="1">
              <a:spLocks noChangeArrowheads="1"/>
            </p:cNvSpPr>
            <p:nvPr/>
          </p:nvSpPr>
          <p:spPr bwMode="auto">
            <a:xfrm>
              <a:off x="2592" y="924"/>
              <a:ext cx="228" cy="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3200" i="1">
                  <a:solidFill>
                    <a:srgbClr val="C00000"/>
                  </a:solidFill>
                </a:rPr>
                <a:t>y</a:t>
              </a:r>
            </a:p>
          </p:txBody>
        </p:sp>
        <p:sp>
          <p:nvSpPr>
            <p:cNvPr id="10388" name="Text Box 127"/>
            <p:cNvSpPr txBox="1">
              <a:spLocks noChangeArrowheads="1"/>
            </p:cNvSpPr>
            <p:nvPr/>
          </p:nvSpPr>
          <p:spPr bwMode="auto">
            <a:xfrm>
              <a:off x="2592" y="3804"/>
              <a:ext cx="210" cy="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b="1"/>
                <a:t>0</a:t>
              </a:r>
            </a:p>
          </p:txBody>
        </p:sp>
        <p:sp>
          <p:nvSpPr>
            <p:cNvPr id="10389" name="Text Box 128"/>
            <p:cNvSpPr txBox="1">
              <a:spLocks noChangeArrowheads="1"/>
            </p:cNvSpPr>
            <p:nvPr/>
          </p:nvSpPr>
          <p:spPr bwMode="auto">
            <a:xfrm>
              <a:off x="3052" y="3804"/>
              <a:ext cx="210" cy="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b="1"/>
                <a:t>1</a:t>
              </a:r>
            </a:p>
          </p:txBody>
        </p:sp>
        <p:sp>
          <p:nvSpPr>
            <p:cNvPr id="10390" name="Text Box 129"/>
            <p:cNvSpPr txBox="1">
              <a:spLocks noChangeArrowheads="1"/>
            </p:cNvSpPr>
            <p:nvPr/>
          </p:nvSpPr>
          <p:spPr bwMode="auto">
            <a:xfrm>
              <a:off x="3408" y="3804"/>
              <a:ext cx="209" cy="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b="1"/>
                <a:t>2</a:t>
              </a:r>
            </a:p>
          </p:txBody>
        </p:sp>
        <p:sp>
          <p:nvSpPr>
            <p:cNvPr id="10391" name="Text Box 130"/>
            <p:cNvSpPr txBox="1">
              <a:spLocks noChangeArrowheads="1"/>
            </p:cNvSpPr>
            <p:nvPr/>
          </p:nvSpPr>
          <p:spPr bwMode="auto">
            <a:xfrm>
              <a:off x="3840" y="3804"/>
              <a:ext cx="209" cy="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b="1"/>
                <a:t>3</a:t>
              </a:r>
            </a:p>
          </p:txBody>
        </p:sp>
        <p:sp>
          <p:nvSpPr>
            <p:cNvPr id="10392" name="Text Box 131"/>
            <p:cNvSpPr txBox="1">
              <a:spLocks noChangeArrowheads="1"/>
            </p:cNvSpPr>
            <p:nvPr/>
          </p:nvSpPr>
          <p:spPr bwMode="auto">
            <a:xfrm>
              <a:off x="4224" y="3804"/>
              <a:ext cx="210" cy="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b="1"/>
                <a:t>4</a:t>
              </a:r>
            </a:p>
          </p:txBody>
        </p:sp>
        <p:sp>
          <p:nvSpPr>
            <p:cNvPr id="10393" name="Text Box 132"/>
            <p:cNvSpPr txBox="1">
              <a:spLocks noChangeArrowheads="1"/>
            </p:cNvSpPr>
            <p:nvPr/>
          </p:nvSpPr>
          <p:spPr bwMode="auto">
            <a:xfrm>
              <a:off x="4608" y="3804"/>
              <a:ext cx="209" cy="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b="1"/>
                <a:t>5</a:t>
              </a:r>
            </a:p>
          </p:txBody>
        </p:sp>
        <p:sp>
          <p:nvSpPr>
            <p:cNvPr id="10394" name="Text Box 133"/>
            <p:cNvSpPr txBox="1">
              <a:spLocks noChangeArrowheads="1"/>
            </p:cNvSpPr>
            <p:nvPr/>
          </p:nvSpPr>
          <p:spPr bwMode="auto">
            <a:xfrm>
              <a:off x="2304" y="3804"/>
              <a:ext cx="273" cy="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b="1"/>
                <a:t>-1</a:t>
              </a:r>
            </a:p>
          </p:txBody>
        </p:sp>
        <p:sp>
          <p:nvSpPr>
            <p:cNvPr id="10395" name="Text Box 134"/>
            <p:cNvSpPr txBox="1">
              <a:spLocks noChangeArrowheads="1"/>
            </p:cNvSpPr>
            <p:nvPr/>
          </p:nvSpPr>
          <p:spPr bwMode="auto">
            <a:xfrm>
              <a:off x="1920" y="3804"/>
              <a:ext cx="273" cy="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b="1"/>
                <a:t>-2</a:t>
              </a:r>
            </a:p>
          </p:txBody>
        </p:sp>
        <p:sp>
          <p:nvSpPr>
            <p:cNvPr id="10396" name="Text Box 135"/>
            <p:cNvSpPr txBox="1">
              <a:spLocks noChangeArrowheads="1"/>
            </p:cNvSpPr>
            <p:nvPr/>
          </p:nvSpPr>
          <p:spPr bwMode="auto">
            <a:xfrm>
              <a:off x="1536" y="3804"/>
              <a:ext cx="272" cy="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b="1"/>
                <a:t>-3</a:t>
              </a:r>
            </a:p>
          </p:txBody>
        </p:sp>
        <p:sp>
          <p:nvSpPr>
            <p:cNvPr id="10397" name="Text Box 136"/>
            <p:cNvSpPr txBox="1">
              <a:spLocks noChangeArrowheads="1"/>
            </p:cNvSpPr>
            <p:nvPr/>
          </p:nvSpPr>
          <p:spPr bwMode="auto">
            <a:xfrm>
              <a:off x="1200" y="3804"/>
              <a:ext cx="272" cy="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b="1"/>
                <a:t>-4</a:t>
              </a:r>
            </a:p>
          </p:txBody>
        </p:sp>
        <p:sp>
          <p:nvSpPr>
            <p:cNvPr id="10398" name="Text Box 137"/>
            <p:cNvSpPr txBox="1">
              <a:spLocks noChangeArrowheads="1"/>
            </p:cNvSpPr>
            <p:nvPr/>
          </p:nvSpPr>
          <p:spPr bwMode="auto">
            <a:xfrm>
              <a:off x="816" y="3804"/>
              <a:ext cx="273" cy="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b="1"/>
                <a:t>-5</a:t>
              </a:r>
            </a:p>
          </p:txBody>
        </p:sp>
        <p:sp>
          <p:nvSpPr>
            <p:cNvPr id="10399" name="Text Box 138"/>
            <p:cNvSpPr txBox="1">
              <a:spLocks noChangeArrowheads="1"/>
            </p:cNvSpPr>
            <p:nvPr/>
          </p:nvSpPr>
          <p:spPr bwMode="auto">
            <a:xfrm>
              <a:off x="2640" y="3324"/>
              <a:ext cx="209" cy="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b="1"/>
                <a:t>1</a:t>
              </a:r>
            </a:p>
          </p:txBody>
        </p:sp>
        <p:sp>
          <p:nvSpPr>
            <p:cNvPr id="10400" name="Text Box 139"/>
            <p:cNvSpPr txBox="1">
              <a:spLocks noChangeArrowheads="1"/>
            </p:cNvSpPr>
            <p:nvPr/>
          </p:nvSpPr>
          <p:spPr bwMode="auto">
            <a:xfrm>
              <a:off x="2640" y="3036"/>
              <a:ext cx="209" cy="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b="1"/>
                <a:t>2</a:t>
              </a:r>
            </a:p>
          </p:txBody>
        </p:sp>
        <p:sp>
          <p:nvSpPr>
            <p:cNvPr id="10401" name="Text Box 140"/>
            <p:cNvSpPr txBox="1">
              <a:spLocks noChangeArrowheads="1"/>
            </p:cNvSpPr>
            <p:nvPr/>
          </p:nvSpPr>
          <p:spPr bwMode="auto">
            <a:xfrm>
              <a:off x="2632" y="2652"/>
              <a:ext cx="209" cy="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b="1"/>
                <a:t>3</a:t>
              </a:r>
            </a:p>
          </p:txBody>
        </p:sp>
        <p:sp>
          <p:nvSpPr>
            <p:cNvPr id="10402" name="Text Box 141"/>
            <p:cNvSpPr txBox="1">
              <a:spLocks noChangeArrowheads="1"/>
            </p:cNvSpPr>
            <p:nvPr/>
          </p:nvSpPr>
          <p:spPr bwMode="auto">
            <a:xfrm>
              <a:off x="2632" y="2316"/>
              <a:ext cx="209" cy="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b="1"/>
                <a:t>4</a:t>
              </a:r>
            </a:p>
          </p:txBody>
        </p:sp>
        <p:sp>
          <p:nvSpPr>
            <p:cNvPr id="10403" name="Text Box 142"/>
            <p:cNvSpPr txBox="1">
              <a:spLocks noChangeArrowheads="1"/>
            </p:cNvSpPr>
            <p:nvPr/>
          </p:nvSpPr>
          <p:spPr bwMode="auto">
            <a:xfrm>
              <a:off x="2640" y="1980"/>
              <a:ext cx="209" cy="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b="1"/>
                <a:t>5</a:t>
              </a:r>
            </a:p>
          </p:txBody>
        </p:sp>
        <p:sp>
          <p:nvSpPr>
            <p:cNvPr id="10404" name="Text Box 143"/>
            <p:cNvSpPr txBox="1">
              <a:spLocks noChangeArrowheads="1"/>
            </p:cNvSpPr>
            <p:nvPr/>
          </p:nvSpPr>
          <p:spPr bwMode="auto">
            <a:xfrm>
              <a:off x="2496" y="4044"/>
              <a:ext cx="273" cy="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b="1"/>
                <a:t>-1</a:t>
              </a:r>
            </a:p>
          </p:txBody>
        </p:sp>
        <p:sp>
          <p:nvSpPr>
            <p:cNvPr id="10405" name="Text Box 144"/>
            <p:cNvSpPr txBox="1">
              <a:spLocks noChangeArrowheads="1"/>
            </p:cNvSpPr>
            <p:nvPr/>
          </p:nvSpPr>
          <p:spPr bwMode="auto">
            <a:xfrm>
              <a:off x="2640" y="1620"/>
              <a:ext cx="209" cy="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b="1"/>
                <a:t>6</a:t>
              </a:r>
            </a:p>
          </p:txBody>
        </p:sp>
        <p:sp>
          <p:nvSpPr>
            <p:cNvPr id="10406" name="Text Box 145"/>
            <p:cNvSpPr txBox="1">
              <a:spLocks noChangeArrowheads="1"/>
            </p:cNvSpPr>
            <p:nvPr/>
          </p:nvSpPr>
          <p:spPr bwMode="auto">
            <a:xfrm>
              <a:off x="2640" y="1296"/>
              <a:ext cx="209" cy="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b="1"/>
                <a:t>7</a:t>
              </a:r>
            </a:p>
          </p:txBody>
        </p:sp>
      </p:grpSp>
      <p:sp>
        <p:nvSpPr>
          <p:cNvPr id="10356" name="Line 149"/>
          <p:cNvSpPr>
            <a:spLocks noChangeShapeType="1"/>
          </p:cNvSpPr>
          <p:nvPr/>
        </p:nvSpPr>
        <p:spPr bwMode="auto">
          <a:xfrm flipV="1">
            <a:off x="3500438" y="1571625"/>
            <a:ext cx="3643312" cy="3643313"/>
          </a:xfrm>
          <a:prstGeom prst="line">
            <a:avLst/>
          </a:prstGeom>
          <a:noFill/>
          <a:ln w="38100">
            <a:solidFill>
              <a:schemeClr val="tx2"/>
            </a:solidFill>
            <a:round/>
          </a:ln>
          <a:extLst>
            <a:ext uri="{909E8E84-426E-40DD-AFC4-6F175D3DCCD1}">
              <a14:hiddenFill xmlns:a14="http://schemas.microsoft.com/office/drawing/2010/main">
                <a:noFill/>
              </a14:hiddenFill>
            </a:ext>
          </a:extLst>
        </p:spPr>
        <p:txBody>
          <a:bodyPr/>
          <a:lstStyle/>
          <a:p>
            <a:endParaRPr lang="zh-CN" altLang="en-US"/>
          </a:p>
        </p:txBody>
      </p:sp>
      <p:sp>
        <p:nvSpPr>
          <p:cNvPr id="10357" name="Oval 150"/>
          <p:cNvSpPr>
            <a:spLocks noChangeArrowheads="1"/>
          </p:cNvSpPr>
          <p:nvPr/>
        </p:nvSpPr>
        <p:spPr bwMode="auto">
          <a:xfrm>
            <a:off x="4419600" y="4648200"/>
            <a:ext cx="152400" cy="152400"/>
          </a:xfrm>
          <a:prstGeom prst="ellipse">
            <a:avLst/>
          </a:prstGeom>
          <a:solidFill>
            <a:schemeClr val="tx2"/>
          </a:solidFill>
          <a:ln w="9525">
            <a:solidFill>
              <a:schemeClr val="tx1"/>
            </a:solidFill>
            <a:round/>
          </a:ln>
        </p:spPr>
        <p:txBody>
          <a:bodyPr wrap="none" anchor="ctr"/>
          <a:lstStyle/>
          <a:p>
            <a:endParaRPr lang="zh-CN" altLang="zh-CN" sz="1800">
              <a:solidFill>
                <a:schemeClr val="tx2"/>
              </a:solidFill>
            </a:endParaRPr>
          </a:p>
        </p:txBody>
      </p:sp>
      <p:sp>
        <p:nvSpPr>
          <p:cNvPr id="10358" name="矩形 31"/>
          <p:cNvSpPr>
            <a:spLocks noChangeArrowheads="1"/>
          </p:cNvSpPr>
          <p:nvPr/>
        </p:nvSpPr>
        <p:spPr bwMode="auto">
          <a:xfrm>
            <a:off x="6000750" y="1214438"/>
            <a:ext cx="10588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zh-CN" b="1">
                <a:latin typeface="Arial" panose="020B0604020202020204" pitchFamily="34" charset="0"/>
              </a:rPr>
              <a:t>y=x+1</a:t>
            </a:r>
            <a:endParaRPr lang="zh-CN" altLang="en-US"/>
          </a:p>
        </p:txBody>
      </p:sp>
      <p:sp>
        <p:nvSpPr>
          <p:cNvPr id="10359" name="流程图: 联系 32"/>
          <p:cNvSpPr>
            <a:spLocks noChangeArrowheads="1"/>
          </p:cNvSpPr>
          <p:nvPr/>
        </p:nvSpPr>
        <p:spPr bwMode="auto">
          <a:xfrm>
            <a:off x="5000625" y="3571875"/>
            <a:ext cx="142875" cy="142875"/>
          </a:xfrm>
          <a:prstGeom prst="flowChartConnector">
            <a:avLst/>
          </a:prstGeom>
          <a:solidFill>
            <a:schemeClr val="accent1"/>
          </a:solidFill>
          <a:ln w="9525" algn="ctr">
            <a:solidFill>
              <a:schemeClr val="tx1"/>
            </a:solidFill>
            <a:round/>
          </a:ln>
        </p:spPr>
        <p:txBody>
          <a:bodyPr/>
          <a:lstStyle/>
          <a:p>
            <a:endParaRPr lang="zh-CN" altLang="en-US"/>
          </a:p>
        </p:txBody>
      </p:sp>
      <p:sp>
        <p:nvSpPr>
          <p:cNvPr id="10360" name="流程图: 联系 33"/>
          <p:cNvSpPr>
            <a:spLocks noChangeArrowheads="1"/>
          </p:cNvSpPr>
          <p:nvPr/>
        </p:nvSpPr>
        <p:spPr bwMode="auto">
          <a:xfrm flipV="1">
            <a:off x="5500688" y="3071813"/>
            <a:ext cx="142875" cy="142875"/>
          </a:xfrm>
          <a:prstGeom prst="flowChartConnector">
            <a:avLst/>
          </a:prstGeom>
          <a:solidFill>
            <a:schemeClr val="accent1"/>
          </a:solidFill>
          <a:ln w="9525" algn="ctr">
            <a:solidFill>
              <a:schemeClr val="tx1"/>
            </a:solidFill>
            <a:round/>
          </a:ln>
        </p:spPr>
        <p:txBody>
          <a:bodyPr/>
          <a:lstStyle/>
          <a:p>
            <a:endParaRPr lang="zh-CN" altLang="en-US"/>
          </a:p>
        </p:txBody>
      </p:sp>
      <p:sp>
        <p:nvSpPr>
          <p:cNvPr id="10361" name="流程图: 联系 34"/>
          <p:cNvSpPr>
            <a:spLocks noChangeArrowheads="1"/>
          </p:cNvSpPr>
          <p:nvPr/>
        </p:nvSpPr>
        <p:spPr bwMode="auto">
          <a:xfrm>
            <a:off x="3929063" y="4643438"/>
            <a:ext cx="142875" cy="133350"/>
          </a:xfrm>
          <a:prstGeom prst="flowChartConnector">
            <a:avLst/>
          </a:prstGeom>
          <a:solidFill>
            <a:schemeClr val="accent1"/>
          </a:solidFill>
          <a:ln w="9525" algn="ctr">
            <a:solidFill>
              <a:schemeClr val="tx1"/>
            </a:solidFill>
            <a:round/>
          </a:ln>
        </p:spPr>
        <p:txBody>
          <a:bodyPr/>
          <a:lstStyle/>
          <a:p>
            <a:endParaRPr lang="zh-CN" altLang="en-US"/>
          </a:p>
        </p:txBody>
      </p:sp>
      <p:sp>
        <p:nvSpPr>
          <p:cNvPr id="10362" name="流程图: 联系 35"/>
          <p:cNvSpPr>
            <a:spLocks noChangeArrowheads="1"/>
          </p:cNvSpPr>
          <p:nvPr/>
        </p:nvSpPr>
        <p:spPr bwMode="auto">
          <a:xfrm>
            <a:off x="4429125" y="4143375"/>
            <a:ext cx="142875" cy="133350"/>
          </a:xfrm>
          <a:prstGeom prst="flowChartConnector">
            <a:avLst/>
          </a:prstGeom>
          <a:solidFill>
            <a:schemeClr val="accent1"/>
          </a:solidFill>
          <a:ln w="9525" algn="ctr">
            <a:solidFill>
              <a:schemeClr val="tx1"/>
            </a:solidFill>
            <a:round/>
          </a:ln>
        </p:spPr>
        <p:txBody>
          <a:bodyPr/>
          <a:lstStyle/>
          <a:p>
            <a:endParaRPr lang="zh-CN" altLang="en-US"/>
          </a:p>
        </p:txBody>
      </p:sp>
      <p:sp>
        <p:nvSpPr>
          <p:cNvPr id="10363" name="流程图: 联系 36"/>
          <p:cNvSpPr>
            <a:spLocks noChangeArrowheads="1"/>
          </p:cNvSpPr>
          <p:nvPr/>
        </p:nvSpPr>
        <p:spPr bwMode="auto">
          <a:xfrm>
            <a:off x="6000750" y="2571750"/>
            <a:ext cx="142875" cy="142875"/>
          </a:xfrm>
          <a:prstGeom prst="flowChartConnector">
            <a:avLst/>
          </a:prstGeom>
          <a:solidFill>
            <a:schemeClr val="accent1"/>
          </a:solidFill>
          <a:ln w="9525" algn="ctr">
            <a:solidFill>
              <a:schemeClr val="tx1"/>
            </a:solidFill>
            <a:round/>
          </a:ln>
        </p:spPr>
        <p:txBody>
          <a:bodyPr/>
          <a:lstStyle/>
          <a:p>
            <a:endParaRPr lang="zh-CN" altLang="en-US"/>
          </a:p>
        </p:txBody>
      </p:sp>
      <p:sp>
        <p:nvSpPr>
          <p:cNvPr id="10364" name="流程图: 联系 37"/>
          <p:cNvSpPr>
            <a:spLocks noChangeArrowheads="1"/>
          </p:cNvSpPr>
          <p:nvPr/>
        </p:nvSpPr>
        <p:spPr bwMode="auto">
          <a:xfrm>
            <a:off x="6572250" y="2000250"/>
            <a:ext cx="142875" cy="142875"/>
          </a:xfrm>
          <a:prstGeom prst="flowChartConnector">
            <a:avLst/>
          </a:prstGeom>
          <a:solidFill>
            <a:schemeClr val="accent1"/>
          </a:solidFill>
          <a:ln w="9525" algn="ctr">
            <a:solidFill>
              <a:schemeClr val="tx1"/>
            </a:solidFill>
            <a:round/>
          </a:ln>
        </p:spPr>
        <p:txBody>
          <a:bodyPr/>
          <a:lstStyle/>
          <a:p>
            <a:endParaRPr lang="zh-CN" altLang="en-US"/>
          </a:p>
        </p:txBody>
      </p:sp>
      <p:sp>
        <p:nvSpPr>
          <p:cNvPr id="10365" name="TextBox 38"/>
          <p:cNvSpPr txBox="1">
            <a:spLocks noChangeArrowheads="1"/>
          </p:cNvSpPr>
          <p:nvPr/>
        </p:nvSpPr>
        <p:spPr bwMode="auto">
          <a:xfrm>
            <a:off x="2214563" y="1285875"/>
            <a:ext cx="18573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2800" b="1"/>
              <a:t>y=-x+1</a:t>
            </a:r>
            <a:endParaRPr lang="zh-CN" altLang="en-US" sz="2800" b="1"/>
          </a:p>
        </p:txBody>
      </p:sp>
      <p:sp>
        <p:nvSpPr>
          <p:cNvPr id="10366" name="流程图: 联系 39"/>
          <p:cNvSpPr>
            <a:spLocks noChangeArrowheads="1"/>
          </p:cNvSpPr>
          <p:nvPr/>
        </p:nvSpPr>
        <p:spPr bwMode="auto">
          <a:xfrm>
            <a:off x="3929063" y="3571875"/>
            <a:ext cx="142875" cy="142875"/>
          </a:xfrm>
          <a:prstGeom prst="flowChartConnector">
            <a:avLst/>
          </a:prstGeom>
          <a:solidFill>
            <a:schemeClr val="accent1"/>
          </a:solidFill>
          <a:ln w="9525" algn="ctr">
            <a:solidFill>
              <a:schemeClr val="tx1"/>
            </a:solidFill>
            <a:round/>
          </a:ln>
        </p:spPr>
        <p:txBody>
          <a:bodyPr/>
          <a:lstStyle/>
          <a:p>
            <a:endParaRPr lang="zh-CN" altLang="en-US"/>
          </a:p>
        </p:txBody>
      </p:sp>
      <p:sp>
        <p:nvSpPr>
          <p:cNvPr id="10367" name="流程图: 联系 40"/>
          <p:cNvSpPr>
            <a:spLocks noChangeArrowheads="1"/>
          </p:cNvSpPr>
          <p:nvPr/>
        </p:nvSpPr>
        <p:spPr bwMode="auto">
          <a:xfrm>
            <a:off x="5000625" y="4643438"/>
            <a:ext cx="142875" cy="142875"/>
          </a:xfrm>
          <a:prstGeom prst="flowChartConnector">
            <a:avLst/>
          </a:prstGeom>
          <a:solidFill>
            <a:schemeClr val="accent1"/>
          </a:solidFill>
          <a:ln w="9525" algn="ctr">
            <a:solidFill>
              <a:schemeClr val="tx1"/>
            </a:solidFill>
            <a:round/>
          </a:ln>
        </p:spPr>
        <p:txBody>
          <a:bodyPr/>
          <a:lstStyle/>
          <a:p>
            <a:endParaRPr lang="zh-CN" altLang="en-US"/>
          </a:p>
        </p:txBody>
      </p:sp>
      <p:sp>
        <p:nvSpPr>
          <p:cNvPr id="10368" name="流程图: 联系 41"/>
          <p:cNvSpPr>
            <a:spLocks noChangeArrowheads="1"/>
          </p:cNvSpPr>
          <p:nvPr/>
        </p:nvSpPr>
        <p:spPr bwMode="auto">
          <a:xfrm>
            <a:off x="5500688" y="5143500"/>
            <a:ext cx="142875" cy="142875"/>
          </a:xfrm>
          <a:prstGeom prst="flowChartConnector">
            <a:avLst/>
          </a:prstGeom>
          <a:solidFill>
            <a:schemeClr val="accent1"/>
          </a:solidFill>
          <a:ln w="9525" algn="ctr">
            <a:solidFill>
              <a:schemeClr val="tx1"/>
            </a:solidFill>
            <a:round/>
          </a:ln>
        </p:spPr>
        <p:txBody>
          <a:bodyPr/>
          <a:lstStyle/>
          <a:p>
            <a:endParaRPr lang="zh-CN" altLang="en-US"/>
          </a:p>
        </p:txBody>
      </p:sp>
      <p:cxnSp>
        <p:nvCxnSpPr>
          <p:cNvPr id="10369" name="直接连接符 43"/>
          <p:cNvCxnSpPr>
            <a:cxnSpLocks noChangeShapeType="1"/>
          </p:cNvCxnSpPr>
          <p:nvPr/>
        </p:nvCxnSpPr>
        <p:spPr bwMode="auto">
          <a:xfrm>
            <a:off x="2214563" y="1928813"/>
            <a:ext cx="3714750" cy="3643312"/>
          </a:xfrm>
          <a:prstGeom prst="line">
            <a:avLst/>
          </a:prstGeom>
          <a:noFill/>
          <a:ln w="38100" algn="ctr">
            <a:solidFill>
              <a:schemeClr val="tx1"/>
            </a:solidFill>
            <a:round/>
          </a:ln>
          <a:extLst>
            <a:ext uri="{909E8E84-426E-40DD-AFC4-6F175D3DCCD1}">
              <a14:hiddenFill xmlns:a14="http://schemas.microsoft.com/office/drawing/2010/main">
                <a:noFill/>
              </a14:hiddenFill>
            </a:ext>
          </a:extLst>
        </p:spPr>
      </p:cxnSp>
      <p:sp>
        <p:nvSpPr>
          <p:cNvPr id="46" name="流程图: 联系 45"/>
          <p:cNvSpPr>
            <a:spLocks noChangeArrowheads="1"/>
          </p:cNvSpPr>
          <p:nvPr/>
        </p:nvSpPr>
        <p:spPr bwMode="auto">
          <a:xfrm>
            <a:off x="4429125" y="4143375"/>
            <a:ext cx="142875" cy="142875"/>
          </a:xfrm>
          <a:prstGeom prst="flowChartConnector">
            <a:avLst/>
          </a:prstGeom>
          <a:solidFill>
            <a:srgbClr val="C00000"/>
          </a:solidFill>
          <a:ln w="9525" algn="ctr">
            <a:solidFill>
              <a:schemeClr val="tx1"/>
            </a:solidFill>
            <a:round/>
          </a:ln>
        </p:spPr>
        <p:txBody>
          <a:bodyPr/>
          <a:lstStyle/>
          <a:p>
            <a:endParaRPr lang="zh-CN" altLang="en-US">
              <a:solidFill>
                <a:schemeClr val="accent2"/>
              </a:solidFill>
            </a:endParaRPr>
          </a:p>
        </p:txBody>
      </p:sp>
      <p:sp>
        <p:nvSpPr>
          <p:cNvPr id="47" name="TextBox 46"/>
          <p:cNvSpPr txBox="1">
            <a:spLocks noChangeArrowheads="1"/>
          </p:cNvSpPr>
          <p:nvPr/>
        </p:nvSpPr>
        <p:spPr bwMode="auto">
          <a:xfrm>
            <a:off x="4857750" y="3929063"/>
            <a:ext cx="12144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3200" b="1">
                <a:solidFill>
                  <a:schemeClr val="accent2"/>
                </a:solidFill>
              </a:rPr>
              <a:t>(0,1)</a:t>
            </a:r>
            <a:endParaRPr lang="zh-CN" altLang="en-US" sz="3200" b="1">
              <a:solidFill>
                <a:schemeClr val="accent2"/>
              </a:solidFill>
            </a:endParaRPr>
          </a:p>
        </p:txBody>
      </p:sp>
      <p:grpSp>
        <p:nvGrpSpPr>
          <p:cNvPr id="3" name="Group 23"/>
          <p:cNvGrpSpPr/>
          <p:nvPr/>
        </p:nvGrpSpPr>
        <p:grpSpPr bwMode="auto">
          <a:xfrm>
            <a:off x="0" y="5562600"/>
            <a:ext cx="2565400" cy="1295400"/>
            <a:chOff x="1159" y="485"/>
            <a:chExt cx="1420" cy="866"/>
          </a:xfrm>
        </p:grpSpPr>
        <p:sp>
          <p:nvSpPr>
            <p:cNvPr id="10381" name="AutoShape 24"/>
            <p:cNvSpPr/>
            <p:nvPr/>
          </p:nvSpPr>
          <p:spPr bwMode="auto">
            <a:xfrm>
              <a:off x="1159" y="720"/>
              <a:ext cx="92" cy="503"/>
            </a:xfrm>
            <a:prstGeom prst="leftBrace">
              <a:avLst>
                <a:gd name="adj1" fmla="val 45562"/>
                <a:gd name="adj2" fmla="val 50000"/>
              </a:avLst>
            </a:prstGeom>
            <a:noFill/>
            <a:ln w="2857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10382" name="Text Box 25"/>
            <p:cNvSpPr txBox="1">
              <a:spLocks noChangeArrowheads="1"/>
            </p:cNvSpPr>
            <p:nvPr/>
          </p:nvSpPr>
          <p:spPr bwMode="auto">
            <a:xfrm>
              <a:off x="1225" y="485"/>
              <a:ext cx="1344" cy="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kumimoji="0" lang="en-US" altLang="zh-CN" sz="3600" b="1">
                  <a:solidFill>
                    <a:srgbClr val="CC0000"/>
                  </a:solidFill>
                  <a:latin typeface="Arial" panose="020B0604020202020204" pitchFamily="34" charset="0"/>
                </a:rPr>
                <a:t>x+y=1</a:t>
              </a:r>
            </a:p>
          </p:txBody>
        </p:sp>
        <p:sp>
          <p:nvSpPr>
            <p:cNvPr id="10383" name="Text Box 26"/>
            <p:cNvSpPr txBox="1">
              <a:spLocks noChangeArrowheads="1"/>
            </p:cNvSpPr>
            <p:nvPr/>
          </p:nvSpPr>
          <p:spPr bwMode="auto">
            <a:xfrm>
              <a:off x="1235" y="922"/>
              <a:ext cx="1344" cy="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kumimoji="0" lang="en-US" altLang="zh-CN" sz="3600" b="1">
                  <a:solidFill>
                    <a:srgbClr val="0000CC"/>
                  </a:solidFill>
                  <a:latin typeface="Arial" panose="020B0604020202020204" pitchFamily="34" charset="0"/>
                </a:rPr>
                <a:t>-x+y=1</a:t>
              </a:r>
            </a:p>
          </p:txBody>
        </p:sp>
      </p:grpSp>
      <p:sp>
        <p:nvSpPr>
          <p:cNvPr id="10408" name="Text Box 168"/>
          <p:cNvSpPr txBox="1">
            <a:spLocks noChangeArrowheads="1"/>
          </p:cNvSpPr>
          <p:nvPr/>
        </p:nvSpPr>
        <p:spPr bwMode="auto">
          <a:xfrm>
            <a:off x="2843213" y="6092825"/>
            <a:ext cx="6192837" cy="457200"/>
          </a:xfrm>
          <a:prstGeom prst="rect">
            <a:avLst/>
          </a:prstGeom>
          <a:noFill/>
          <a:ln>
            <a:noFill/>
          </a:ln>
          <a:effectLst>
            <a:prstShdw prst="shdw12">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endParaRPr lang="zh-CN" altLang="en-US"/>
          </a:p>
        </p:txBody>
      </p:sp>
      <p:sp>
        <p:nvSpPr>
          <p:cNvPr id="67617" name="Rectangle 33"/>
          <p:cNvSpPr>
            <a:spLocks noChangeArrowheads="1"/>
          </p:cNvSpPr>
          <p:nvPr/>
        </p:nvSpPr>
        <p:spPr bwMode="auto">
          <a:xfrm>
            <a:off x="2987675" y="5876925"/>
            <a:ext cx="504031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zh-CN" altLang="en-US" sz="2000" b="1" i="1" dirty="0">
                <a:solidFill>
                  <a:srgbClr val="990033"/>
                </a:solidFill>
              </a:rPr>
              <a:t>是否任意两个一次函数的交点坐标都是它们所对应的二元一次方程组的解？</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2000"/>
                                        <p:tgtEl>
                                          <p:spTgt spid="4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mph" presetSubtype="0" fill="hold" grpId="0" nodeType="clickEffect">
                                  <p:stCondLst>
                                    <p:cond delay="0"/>
                                  </p:stCondLst>
                                  <p:childTnLst>
                                    <p:animScale>
                                      <p:cBhvr>
                                        <p:cTn id="11" dur="2000" fill="hold"/>
                                        <p:tgtEl>
                                          <p:spTgt spid="46"/>
                                        </p:tgtEl>
                                      </p:cBhvr>
                                      <p:by x="150000" y="150000"/>
                                    </p:animScale>
                                  </p:childTnLst>
                                </p:cTn>
                              </p:par>
                            </p:childTnLst>
                          </p:cTn>
                        </p:par>
                      </p:childTnLst>
                    </p:cTn>
                  </p:par>
                  <p:par>
                    <p:cTn id="12" fill="hold">
                      <p:stCondLst>
                        <p:cond delay="indefinite"/>
                      </p:stCondLst>
                      <p:childTnLst>
                        <p:par>
                          <p:cTn id="13" fill="hold">
                            <p:stCondLst>
                              <p:cond delay="0"/>
                            </p:stCondLst>
                            <p:childTnLst>
                              <p:par>
                                <p:cTn id="14" presetID="55" presetClass="entr" presetSubtype="0" fill="hold" grpId="0" nodeType="clickEffect">
                                  <p:stCondLst>
                                    <p:cond delay="0"/>
                                  </p:stCondLst>
                                  <p:childTnLst>
                                    <p:set>
                                      <p:cBhvr>
                                        <p:cTn id="15" dur="1" fill="hold">
                                          <p:stCondLst>
                                            <p:cond delay="0"/>
                                          </p:stCondLst>
                                        </p:cTn>
                                        <p:tgtEl>
                                          <p:spTgt spid="47"/>
                                        </p:tgtEl>
                                        <p:attrNameLst>
                                          <p:attrName>style.visibility</p:attrName>
                                        </p:attrNameLst>
                                      </p:cBhvr>
                                      <p:to>
                                        <p:strVal val="visible"/>
                                      </p:to>
                                    </p:set>
                                    <p:anim calcmode="lin" valueType="num">
                                      <p:cBhvr>
                                        <p:cTn id="16" dur="1000" fill="hold"/>
                                        <p:tgtEl>
                                          <p:spTgt spid="47"/>
                                        </p:tgtEl>
                                        <p:attrNameLst>
                                          <p:attrName>ppt_w</p:attrName>
                                        </p:attrNameLst>
                                      </p:cBhvr>
                                      <p:tavLst>
                                        <p:tav tm="0">
                                          <p:val>
                                            <p:strVal val="#ppt_w*0.70"/>
                                          </p:val>
                                        </p:tav>
                                        <p:tav tm="100000">
                                          <p:val>
                                            <p:strVal val="#ppt_w"/>
                                          </p:val>
                                        </p:tav>
                                      </p:tavLst>
                                    </p:anim>
                                    <p:anim calcmode="lin" valueType="num">
                                      <p:cBhvr>
                                        <p:cTn id="17" dur="1000" fill="hold"/>
                                        <p:tgtEl>
                                          <p:spTgt spid="47"/>
                                        </p:tgtEl>
                                        <p:attrNameLst>
                                          <p:attrName>ppt_h</p:attrName>
                                        </p:attrNameLst>
                                      </p:cBhvr>
                                      <p:tavLst>
                                        <p:tav tm="0">
                                          <p:val>
                                            <p:strVal val="#ppt_h"/>
                                          </p:val>
                                        </p:tav>
                                        <p:tav tm="100000">
                                          <p:val>
                                            <p:strVal val="#ppt_h"/>
                                          </p:val>
                                        </p:tav>
                                      </p:tavLst>
                                    </p:anim>
                                    <p:animEffect transition="in" filter="fade">
                                      <p:cBhvr>
                                        <p:cTn id="18" dur="1000"/>
                                        <p:tgtEl>
                                          <p:spTgt spid="47"/>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checkerboard(across)">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67617"/>
                                        </p:tgtEl>
                                        <p:attrNameLst>
                                          <p:attrName>style.visibility</p:attrName>
                                        </p:attrNameLst>
                                      </p:cBhvr>
                                      <p:to>
                                        <p:strVal val="visible"/>
                                      </p:to>
                                    </p:set>
                                    <p:animEffect transition="in" filter="wipe(left)">
                                      <p:cBhvr>
                                        <p:cTn id="28" dur="500"/>
                                        <p:tgtEl>
                                          <p:spTgt spid="676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6" grpId="1" animBg="1"/>
      <p:bldP spid="47" grpId="0"/>
      <p:bldP spid="676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7" name="Group 12"/>
          <p:cNvGrpSpPr/>
          <p:nvPr/>
        </p:nvGrpSpPr>
        <p:grpSpPr bwMode="auto">
          <a:xfrm>
            <a:off x="250825" y="260350"/>
            <a:ext cx="3311525" cy="1081088"/>
            <a:chOff x="431" y="572"/>
            <a:chExt cx="2086" cy="681"/>
          </a:xfrm>
        </p:grpSpPr>
        <p:sp>
          <p:nvSpPr>
            <p:cNvPr id="11283" name="Oval 13"/>
            <p:cNvSpPr>
              <a:spLocks noChangeArrowheads="1"/>
            </p:cNvSpPr>
            <p:nvPr/>
          </p:nvSpPr>
          <p:spPr bwMode="auto">
            <a:xfrm>
              <a:off x="431" y="572"/>
              <a:ext cx="1950" cy="681"/>
            </a:xfrm>
            <a:prstGeom prst="ellipse">
              <a:avLst/>
            </a:prstGeom>
            <a:solidFill>
              <a:srgbClr val="F37C05"/>
            </a:solidFill>
            <a:ln w="9525">
              <a:solidFill>
                <a:srgbClr val="83E379"/>
              </a:solidFill>
              <a:miter lim="800000"/>
            </a:ln>
          </p:spPr>
          <p:txBody>
            <a:bodyPr wrap="none" anchor="ctr"/>
            <a:lstStyle/>
            <a:p>
              <a:endParaRPr lang="zh-CN" altLang="en-US"/>
            </a:p>
          </p:txBody>
        </p:sp>
        <p:sp>
          <p:nvSpPr>
            <p:cNvPr id="11284" name="Text Box 14"/>
            <p:cNvSpPr txBox="1">
              <a:spLocks noChangeArrowheads="1"/>
            </p:cNvSpPr>
            <p:nvPr/>
          </p:nvSpPr>
          <p:spPr bwMode="auto">
            <a:xfrm>
              <a:off x="703" y="709"/>
              <a:ext cx="1814"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zh-CN" altLang="en-US" sz="4000" b="1" dirty="0">
                  <a:solidFill>
                    <a:srgbClr val="1414DC"/>
                  </a:solidFill>
                </a:rPr>
                <a:t>归纳总结</a:t>
              </a:r>
              <a:r>
                <a:rPr lang="en-US" altLang="zh-CN" sz="4000" b="1" dirty="0">
                  <a:solidFill>
                    <a:srgbClr val="1414DC"/>
                  </a:solidFill>
                </a:rPr>
                <a:t>:</a:t>
              </a:r>
            </a:p>
          </p:txBody>
        </p:sp>
      </p:grpSp>
      <p:sp>
        <p:nvSpPr>
          <p:cNvPr id="11295" name="Text Box 31"/>
          <p:cNvSpPr txBox="1">
            <a:spLocks noChangeArrowheads="1"/>
          </p:cNvSpPr>
          <p:nvPr/>
        </p:nvSpPr>
        <p:spPr bwMode="auto">
          <a:xfrm>
            <a:off x="1116013" y="1412875"/>
            <a:ext cx="7200900" cy="2773363"/>
          </a:xfrm>
          <a:prstGeom prst="rect">
            <a:avLst/>
          </a:prstGeom>
          <a:noFill/>
          <a:ln>
            <a:noFill/>
          </a:ln>
          <a:effectLst>
            <a:prstShdw prst="shdw12">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kumimoji="0" lang="zh-CN" altLang="en-US" sz="3200" b="1" dirty="0"/>
              <a:t>        二元一次方程组的</a:t>
            </a:r>
            <a:r>
              <a:rPr kumimoji="0" lang="zh-CN" altLang="en-US" sz="3200" b="1" dirty="0">
                <a:solidFill>
                  <a:srgbClr val="CC0000"/>
                </a:solidFill>
              </a:rPr>
              <a:t>解</a:t>
            </a:r>
            <a:r>
              <a:rPr kumimoji="0" lang="zh-CN" altLang="en-US" sz="3200" b="1" dirty="0"/>
              <a:t>是这两个方程所对应的一次函数图像的</a:t>
            </a:r>
            <a:r>
              <a:rPr kumimoji="0" lang="zh-CN" altLang="en-US" sz="3200" b="1" dirty="0">
                <a:solidFill>
                  <a:srgbClr val="CC0000"/>
                </a:solidFill>
              </a:rPr>
              <a:t>交点坐标</a:t>
            </a:r>
            <a:r>
              <a:rPr kumimoji="0" lang="zh-CN" altLang="en-US" sz="3200" b="1" dirty="0"/>
              <a:t>。</a:t>
            </a:r>
          </a:p>
          <a:p>
            <a:pPr>
              <a:spcBef>
                <a:spcPct val="50000"/>
              </a:spcBef>
            </a:pPr>
            <a:r>
              <a:rPr kumimoji="0" lang="zh-CN" altLang="en-US" sz="3200" b="1" dirty="0"/>
              <a:t>       反之，两个一次函数图像的</a:t>
            </a:r>
            <a:r>
              <a:rPr kumimoji="0" lang="zh-CN" altLang="en-US" sz="3200" b="1" dirty="0">
                <a:solidFill>
                  <a:srgbClr val="CC0000"/>
                </a:solidFill>
              </a:rPr>
              <a:t>交点坐标是这</a:t>
            </a:r>
            <a:r>
              <a:rPr kumimoji="0" lang="zh-CN" altLang="en-US" sz="3200" b="1" dirty="0"/>
              <a:t>两个一次函数所对应的二元一次方程组的</a:t>
            </a:r>
            <a:r>
              <a:rPr kumimoji="0" lang="zh-CN" altLang="en-US" sz="3200" b="1" dirty="0">
                <a:solidFill>
                  <a:srgbClr val="CC0000"/>
                </a:solidFill>
              </a:rPr>
              <a:t>解。</a:t>
            </a:r>
          </a:p>
        </p:txBody>
      </p:sp>
      <p:sp>
        <p:nvSpPr>
          <p:cNvPr id="11296" name="Text Box 32"/>
          <p:cNvSpPr txBox="1">
            <a:spLocks noChangeArrowheads="1"/>
          </p:cNvSpPr>
          <p:nvPr/>
        </p:nvSpPr>
        <p:spPr bwMode="auto">
          <a:xfrm>
            <a:off x="1116013" y="5516563"/>
            <a:ext cx="7272337" cy="822325"/>
          </a:xfrm>
          <a:prstGeom prst="rect">
            <a:avLst/>
          </a:prstGeom>
          <a:noFill/>
          <a:ln>
            <a:noFill/>
          </a:ln>
          <a:effectLst>
            <a:prstShdw prst="shdw12">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kumimoji="0" lang="zh-CN" altLang="en-US" b="1" dirty="0"/>
              <a:t>        若二元一次方程组无解，那么这两个方程所对应的一次函数图像</a:t>
            </a:r>
            <a:r>
              <a:rPr kumimoji="0" lang="en-US" altLang="zh-CN" b="1" dirty="0"/>
              <a:t>---------</a:t>
            </a:r>
            <a:r>
              <a:rPr kumimoji="0" lang="zh-CN" altLang="en-US" b="1" dirty="0"/>
              <a:t>。</a:t>
            </a:r>
          </a:p>
        </p:txBody>
      </p:sp>
      <p:sp>
        <p:nvSpPr>
          <p:cNvPr id="11301" name="WordArt 37"/>
          <p:cNvSpPr>
            <a:spLocks noChangeArrowheads="1" noChangeShapeType="1" noTextEdit="1"/>
          </p:cNvSpPr>
          <p:nvPr/>
        </p:nvSpPr>
        <p:spPr bwMode="auto">
          <a:xfrm>
            <a:off x="323850" y="4508500"/>
            <a:ext cx="647700" cy="1050925"/>
          </a:xfrm>
          <a:prstGeom prst="rect">
            <a:avLst/>
          </a:prstGeom>
        </p:spPr>
        <p:txBody>
          <a:bodyPr wrap="none" fromWordArt="1">
            <a:prstTxWarp prst="textSlantUp">
              <a:avLst>
                <a:gd name="adj" fmla="val 32056"/>
              </a:avLst>
            </a:prstTxWarp>
          </a:bodyPr>
          <a:lstStyle/>
          <a:p>
            <a:pPr algn="ctr"/>
            <a:r>
              <a:rPr lang="zh-CN" altLang="en-US" sz="5400" kern="10">
                <a:ln w="9525">
                  <a:solidFill>
                    <a:srgbClr val="CC99FF"/>
                  </a:solidFill>
                  <a:rou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宋体" panose="02010600030101010101" pitchFamily="2" charset="-122"/>
                <a:ea typeface="宋体" panose="02010600030101010101" pitchFamily="2" charset="-122"/>
              </a:rPr>
              <a:t>？</a:t>
            </a:r>
          </a:p>
        </p:txBody>
      </p:sp>
      <p:sp>
        <p:nvSpPr>
          <p:cNvPr id="11303" name="Text Box 39"/>
          <p:cNvSpPr txBox="1">
            <a:spLocks noChangeArrowheads="1"/>
          </p:cNvSpPr>
          <p:nvPr/>
        </p:nvSpPr>
        <p:spPr bwMode="auto">
          <a:xfrm>
            <a:off x="1116013" y="4581525"/>
            <a:ext cx="2089150" cy="701675"/>
          </a:xfrm>
          <a:prstGeom prst="rect">
            <a:avLst/>
          </a:prstGeom>
          <a:noFill/>
          <a:ln>
            <a:noFill/>
          </a:ln>
          <a:effectLst>
            <a:prstShdw prst="shdw12">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kumimoji="0" lang="zh-CN" altLang="en-US" sz="4000" b="1" i="1" dirty="0">
                <a:solidFill>
                  <a:srgbClr val="FF0000"/>
                </a:solidFill>
                <a:ea typeface="黑体" panose="02010609060101010101" pitchFamily="49" charset="-122"/>
              </a:rPr>
              <a:t>想一想</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295"/>
                                        </p:tgtEl>
                                        <p:attrNameLst>
                                          <p:attrName>style.visibility</p:attrName>
                                        </p:attrNameLst>
                                      </p:cBhvr>
                                      <p:to>
                                        <p:strVal val="visible"/>
                                      </p:to>
                                    </p:set>
                                    <p:anim calcmode="lin" valueType="num">
                                      <p:cBhvr additive="base">
                                        <p:cTn id="7" dur="500" fill="hold"/>
                                        <p:tgtEl>
                                          <p:spTgt spid="11295"/>
                                        </p:tgtEl>
                                        <p:attrNameLst>
                                          <p:attrName>ppt_x</p:attrName>
                                        </p:attrNameLst>
                                      </p:cBhvr>
                                      <p:tavLst>
                                        <p:tav tm="0">
                                          <p:val>
                                            <p:strVal val="1+#ppt_w/2"/>
                                          </p:val>
                                        </p:tav>
                                        <p:tav tm="100000">
                                          <p:val>
                                            <p:strVal val="#ppt_x"/>
                                          </p:val>
                                        </p:tav>
                                      </p:tavLst>
                                    </p:anim>
                                    <p:anim calcmode="lin" valueType="num">
                                      <p:cBhvr additive="base">
                                        <p:cTn id="8" dur="500" fill="hold"/>
                                        <p:tgtEl>
                                          <p:spTgt spid="1129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301"/>
                                        </p:tgtEl>
                                        <p:attrNameLst>
                                          <p:attrName>style.visibility</p:attrName>
                                        </p:attrNameLst>
                                      </p:cBhvr>
                                      <p:to>
                                        <p:strVal val="visible"/>
                                      </p:to>
                                    </p:set>
                                    <p:anim calcmode="lin" valueType="num">
                                      <p:cBhvr additive="base">
                                        <p:cTn id="13" dur="500" fill="hold"/>
                                        <p:tgtEl>
                                          <p:spTgt spid="11301"/>
                                        </p:tgtEl>
                                        <p:attrNameLst>
                                          <p:attrName>ppt_x</p:attrName>
                                        </p:attrNameLst>
                                      </p:cBhvr>
                                      <p:tavLst>
                                        <p:tav tm="0">
                                          <p:val>
                                            <p:strVal val="0-#ppt_w/2"/>
                                          </p:val>
                                        </p:tav>
                                        <p:tav tm="100000">
                                          <p:val>
                                            <p:strVal val="#ppt_x"/>
                                          </p:val>
                                        </p:tav>
                                      </p:tavLst>
                                    </p:anim>
                                    <p:anim calcmode="lin" valueType="num">
                                      <p:cBhvr additive="base">
                                        <p:cTn id="14" dur="500" fill="hold"/>
                                        <p:tgtEl>
                                          <p:spTgt spid="1130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303">
                                            <p:txEl>
                                              <p:pRg st="0" end="0"/>
                                            </p:txEl>
                                          </p:spTgt>
                                        </p:tgtEl>
                                        <p:attrNameLst>
                                          <p:attrName>style.visibility</p:attrName>
                                        </p:attrNameLst>
                                      </p:cBhvr>
                                      <p:to>
                                        <p:strVal val="visible"/>
                                      </p:to>
                                    </p:set>
                                    <p:anim calcmode="lin" valueType="num">
                                      <p:cBhvr additive="base">
                                        <p:cTn id="19" dur="500" fill="hold"/>
                                        <p:tgtEl>
                                          <p:spTgt spid="1130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3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296">
                                            <p:txEl>
                                              <p:pRg st="0" end="0"/>
                                            </p:txEl>
                                          </p:spTgt>
                                        </p:tgtEl>
                                        <p:attrNameLst>
                                          <p:attrName>style.visibility</p:attrName>
                                        </p:attrNameLst>
                                      </p:cBhvr>
                                      <p:to>
                                        <p:strVal val="visible"/>
                                      </p:to>
                                    </p:set>
                                    <p:anim calcmode="lin" valueType="num">
                                      <p:cBhvr additive="base">
                                        <p:cTn id="25" dur="500" fill="hold"/>
                                        <p:tgtEl>
                                          <p:spTgt spid="1129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29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95" grpId="0"/>
      <p:bldP spid="11301" grpId="0" animBg="1"/>
    </p:bldLst>
  </p:timing>
</p:sld>
</file>

<file path=ppt/theme/theme1.xml><?xml version="1.0" encoding="utf-8"?>
<a:theme xmlns:a="http://schemas.openxmlformats.org/drawingml/2006/main" name="WWW.2PPT.COM&#10;">
  <a:themeElements>
    <a:clrScheme name="默认设计模板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默认设计模板">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1" lang="zh-CN" altLang="en-US"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1" lang="zh-CN" altLang="en-US"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defRPr>
        </a:defPPr>
      </a:lstStyle>
    </a:lnDef>
  </a:objectDefaults>
  <a:extraClrSchemeLst>
    <a:extraClrScheme>
      <a:clrScheme name="默认设计模板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默认设计模板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默认设计模板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749</Words>
  <Application>Microsoft Office PowerPoint</Application>
  <PresentationFormat>全屏显示(4:3)</PresentationFormat>
  <Paragraphs>173</Paragraphs>
  <Slides>17</Slides>
  <Notes>1</Notes>
  <HiddenSlides>0</HiddenSlides>
  <MMClips>0</MMClips>
  <ScaleCrop>false</ScaleCrop>
  <HeadingPairs>
    <vt:vector size="8" baseType="variant">
      <vt:variant>
        <vt:lpstr>已用的字体</vt:lpstr>
      </vt:variant>
      <vt:variant>
        <vt:i4>13</vt:i4>
      </vt:variant>
      <vt:variant>
        <vt:lpstr>主题</vt:lpstr>
      </vt:variant>
      <vt:variant>
        <vt:i4>1</vt:i4>
      </vt:variant>
      <vt:variant>
        <vt:lpstr>嵌入 OLE 服务器</vt:lpstr>
      </vt:variant>
      <vt:variant>
        <vt:i4>1</vt:i4>
      </vt:variant>
      <vt:variant>
        <vt:lpstr>幻灯片标题</vt:lpstr>
      </vt:variant>
      <vt:variant>
        <vt:i4>17</vt:i4>
      </vt:variant>
    </vt:vector>
  </HeadingPairs>
  <TitlesOfParts>
    <vt:vector size="32" baseType="lpstr">
      <vt:lpstr>黑体</vt:lpstr>
      <vt:lpstr>华文隶书</vt:lpstr>
      <vt:lpstr>华文细黑</vt:lpstr>
      <vt:lpstr>华文新魏</vt:lpstr>
      <vt:lpstr>楷体_GB2312</vt:lpstr>
      <vt:lpstr>隶书</vt:lpstr>
      <vt:lpstr>宋体</vt:lpstr>
      <vt:lpstr>微软雅黑</vt:lpstr>
      <vt:lpstr>新宋体</vt:lpstr>
      <vt:lpstr>Arial</vt:lpstr>
      <vt:lpstr>Arial Black</vt:lpstr>
      <vt:lpstr>Tahoma</vt:lpstr>
      <vt:lpstr>Times New Roman</vt:lpstr>
      <vt:lpstr>WWW.2PPT.COM
</vt:lpstr>
      <vt:lpstr>公式</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2022-01-07T08:15:04Z</dcterms:created>
  <dcterms:modified xsi:type="dcterms:W3CDTF">2023-01-16T22:24:51Z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D7E38356E6E5416C843172E8B179E3BE</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