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7B7359D-E3EC-4AF7-A64D-0D413E8749C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A0C805-C69F-4F04-B4CD-0292EE7B90A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7FAC-5DE8-4CBC-8ADE-0E948C4AE3F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90DE-7151-443D-B207-F108FFC4A3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590DE-7151-443D-B207-F108FFC4A3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3C3B2-EAA0-4FBB-AEC4-5802BEDA5C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598C-29C9-4BB3-A1F0-BAAF442D8C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5125C-55AB-41AB-A65A-61ACCE48C3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C351-66AE-4825-8136-C786C6E536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04F75-1DB2-4FC2-A18F-EF010C9E7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93990-741A-489E-AA71-58CA4824718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F389A-7C50-436E-8A24-6E29227CD9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BA34F-8A39-489C-8FE9-7613EB978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871E-93B6-4770-ACDD-BE239E3B45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C1FFD-1F25-4142-8301-0830CFBBC0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buFont typeface="Arial" panose="020B0604020202020204" pitchFamily="34" charset="0"/>
              <a:buNone/>
            </a:pPr>
            <a:fld id="{E5BB7A49-7167-4DC3-B219-C8A5D9FE4A6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0" y="1124744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2251075" y="1804194"/>
            <a:ext cx="3600450" cy="19050"/>
          </a:xfrm>
          <a:prstGeom prst="line">
            <a:avLst/>
          </a:prstGeom>
          <a:noFill/>
          <a:ln w="57150" cmpd="thinThick">
            <a:solidFill>
              <a:srgbClr val="8DD2EB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825526" y="2708920"/>
            <a:ext cx="730250" cy="7302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7504" y="2787650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体 积 和 体 积 单 位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4613" y="1196752"/>
            <a:ext cx="71802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  </a:t>
            </a:r>
            <a:r>
              <a:rPr lang="zh-CN" altLang="en-US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长方体和正方体的体积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565150" y="714375"/>
            <a:ext cx="4070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Times New Roman" panose="02020603050405020304" pitchFamily="18" charset="0"/>
              </a:rPr>
              <a:t>例</a:t>
            </a:r>
            <a:r>
              <a:rPr lang="en-US" altLang="zh-CN" sz="4000" b="1" dirty="0">
                <a:latin typeface="Times New Roman" panose="02020603050405020304" pitchFamily="18" charset="0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</a:rPr>
              <a:t>、小实验</a:t>
            </a:r>
          </a:p>
        </p:txBody>
      </p:sp>
      <p:pic>
        <p:nvPicPr>
          <p:cNvPr id="16387" name="Picture 2" descr="C:\Users\lywang4\Desktop\5图片\5\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642938"/>
            <a:ext cx="1785938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lywang4\Desktop\5图片\5\3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714375"/>
            <a:ext cx="1714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:\Users\lywang4\Desktop\5图片\5\4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2143125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C:\Users\lywang4\Desktop\5图片\5\5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500" y="2286000"/>
            <a:ext cx="10001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lywang4\Desktop\5图片\5\6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2928938"/>
            <a:ext cx="12858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lywang4\Desktop\5图片\5\9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15250" y="4641850"/>
            <a:ext cx="12144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lywang4\Desktop\5图片\5\7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8625" y="4643438"/>
            <a:ext cx="17859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lywang4\Desktop\5图片\5\85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14563" y="4357688"/>
            <a:ext cx="193040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矩形 11"/>
          <p:cNvSpPr>
            <a:spLocks noChangeArrowheads="1"/>
          </p:cNvSpPr>
          <p:nvPr/>
        </p:nvSpPr>
        <p:spPr bwMode="auto">
          <a:xfrm>
            <a:off x="4786313" y="928688"/>
            <a:ext cx="4143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558ED5"/>
                </a:solidFill>
                <a:rou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）取两个同样的玻璃杯，放入同样多的水（可在水中滴一滴墨水）。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</a:rPr>
              <a:t>）把一个土豆和一块小石头分别放入两个杯中。</a:t>
            </a:r>
          </a:p>
        </p:txBody>
      </p:sp>
      <p:sp>
        <p:nvSpPr>
          <p:cNvPr id="16396" name="圆角矩形标注 12"/>
          <p:cNvSpPr>
            <a:spLocks noChangeArrowheads="1"/>
          </p:cNvSpPr>
          <p:nvPr/>
        </p:nvSpPr>
        <p:spPr bwMode="auto">
          <a:xfrm>
            <a:off x="1643063" y="3643313"/>
            <a:ext cx="5370512" cy="571500"/>
          </a:xfrm>
          <a:prstGeom prst="wedgeRoundRectCallout">
            <a:avLst>
              <a:gd name="adj1" fmla="val -55296"/>
              <a:gd name="adj2" fmla="val 1130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猜一猜：水面会发生什么变化？</a:t>
            </a:r>
          </a:p>
        </p:txBody>
      </p:sp>
      <p:sp>
        <p:nvSpPr>
          <p:cNvPr id="16397" name="圆角矩形标注 13"/>
          <p:cNvSpPr>
            <a:spLocks noChangeArrowheads="1"/>
          </p:cNvSpPr>
          <p:nvPr/>
        </p:nvSpPr>
        <p:spPr bwMode="auto">
          <a:xfrm>
            <a:off x="4071938" y="5356225"/>
            <a:ext cx="3571875" cy="785813"/>
          </a:xfrm>
          <a:prstGeom prst="wedgeRoundRectCallout">
            <a:avLst>
              <a:gd name="adj1" fmla="val 55741"/>
              <a:gd name="adj2" fmla="val 9847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观察实验结果，和你猜想的一样吗？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bldLvl="0"/>
      <p:bldP spid="16396" grpId="0" bldLvl="0"/>
      <p:bldP spid="16397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57188" y="533400"/>
            <a:ext cx="85010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下面的火柴盒、文具盒和鞋盒，哪个占的空间大，哪个占的空间小？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85750" y="4046538"/>
            <a:ext cx="8501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测量物体的体积，要用体积单位。常用的体积单位有：立方厘米、立方分米和立方米。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57188" y="5286375"/>
            <a:ext cx="6215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棱长是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厘米的正方体，体积是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立方厘米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，记作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1cm³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>。 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6858000" y="5000625"/>
            <a:ext cx="1857375" cy="1379538"/>
            <a:chOff x="7000892" y="4786322"/>
            <a:chExt cx="1857388" cy="1380476"/>
          </a:xfrm>
        </p:grpSpPr>
        <p:sp>
          <p:nvSpPr>
            <p:cNvPr id="6" name="立方体 5"/>
            <p:cNvSpPr/>
            <p:nvPr/>
          </p:nvSpPr>
          <p:spPr>
            <a:xfrm>
              <a:off x="7429520" y="4786322"/>
              <a:ext cx="857256" cy="786347"/>
            </a:xfrm>
            <a:prstGeom prst="cub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7415" name="TextBox 6"/>
            <p:cNvSpPr txBox="1">
              <a:spLocks noChangeArrowheads="1"/>
            </p:cNvSpPr>
            <p:nvPr/>
          </p:nvSpPr>
          <p:spPr bwMode="auto">
            <a:xfrm>
              <a:off x="7000892" y="5643578"/>
              <a:ext cx="18573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 dirty="0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>
                  <a:latin typeface="Times New Roman" panose="02020603050405020304" pitchFamily="18" charset="0"/>
                </a:rPr>
                <a:t>立方厘米</a:t>
              </a:r>
            </a:p>
          </p:txBody>
        </p:sp>
      </p:grpSp>
      <p:sp>
        <p:nvSpPr>
          <p:cNvPr id="17416" name="矩形 7"/>
          <p:cNvSpPr>
            <a:spLocks noChangeArrowheads="1"/>
          </p:cNvSpPr>
          <p:nvPr/>
        </p:nvSpPr>
        <p:spPr bwMode="auto">
          <a:xfrm>
            <a:off x="1000125" y="3000375"/>
            <a:ext cx="7000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5B3D7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物体所占空间的大小叫做物体的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体积</a:t>
            </a:r>
            <a:r>
              <a:rPr lang="zh-CN" altLang="en-US" sz="2800" b="1" dirty="0">
                <a:latin typeface="Calibri" panose="020F0502020204030204" pitchFamily="34" charset="0"/>
              </a:rPr>
              <a:t>。</a:t>
            </a:r>
          </a:p>
        </p:txBody>
      </p:sp>
      <p:pic>
        <p:nvPicPr>
          <p:cNvPr id="17417" name="Picture 2" descr="C:\Users\lywang4\Desktop\5图片\5\1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1654175"/>
            <a:ext cx="153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 descr="C:\Users\lywang4\Desktop\5图片\5\1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25" y="1296988"/>
            <a:ext cx="31432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 descr="C:\Users\lywang4\Desktop\5图片\5\16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00" y="1011238"/>
            <a:ext cx="240982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85750" y="573088"/>
            <a:ext cx="8215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找一找，生活中哪些物体的体积大约是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立方厘米。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85750" y="2787650"/>
            <a:ext cx="8715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棱长是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分米的正方体，体积是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立方分米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，记作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1dm³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pic>
        <p:nvPicPr>
          <p:cNvPr id="18436" name="Picture 2" descr="C:\Users\lywang4\Desktop\5图片\5\1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716088"/>
            <a:ext cx="12858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lywang4\Desktop\5图片\5\18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930275"/>
            <a:ext cx="35321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lywang4\Desktop\5图片\5\19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144838"/>
            <a:ext cx="13573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lywang4\Desktop\5图片\5\20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38" y="4216400"/>
            <a:ext cx="37131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lywang4\Desktop\5图片\5\215_副本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188" y="4929188"/>
            <a:ext cx="15716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圆角矩形标注 8"/>
          <p:cNvSpPr>
            <a:spLocks noChangeArrowheads="1"/>
          </p:cNvSpPr>
          <p:nvPr/>
        </p:nvSpPr>
        <p:spPr bwMode="auto">
          <a:xfrm>
            <a:off x="1928813" y="3359150"/>
            <a:ext cx="5286375" cy="642938"/>
          </a:xfrm>
          <a:prstGeom prst="wedgeRoundRectCallout">
            <a:avLst>
              <a:gd name="adj1" fmla="val -55426"/>
              <a:gd name="adj2" fmla="val -698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用手比一比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Calibri" panose="020F0502020204030204" pitchFamily="34" charset="0"/>
              </a:rPr>
              <a:t>立方分米有多大。</a:t>
            </a:r>
          </a:p>
        </p:txBody>
      </p:sp>
      <p:sp>
        <p:nvSpPr>
          <p:cNvPr id="18442" name="云形标注 9"/>
          <p:cNvSpPr>
            <a:spLocks noChangeArrowheads="1"/>
          </p:cNvSpPr>
          <p:nvPr/>
        </p:nvSpPr>
        <p:spPr bwMode="auto">
          <a:xfrm>
            <a:off x="4867275" y="4143375"/>
            <a:ext cx="3635375" cy="1428750"/>
          </a:xfrm>
          <a:prstGeom prst="cloudCallout">
            <a:avLst>
              <a:gd name="adj1" fmla="val 28190"/>
              <a:gd name="adj2" fmla="val 670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3D69B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Calibri" panose="020F0502020204030204" pitchFamily="34" charset="0"/>
              </a:rPr>
              <a:t>一个粉笔盒的体积接近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Calibri" panose="020F0502020204030204" pitchFamily="34" charset="0"/>
              </a:rPr>
              <a:t>立方分米。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1" grpId="0" bldLvl="0"/>
      <p:bldP spid="1844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85750" y="430213"/>
            <a:ext cx="83772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棱长是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米的正方体，体积是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立方米</a:t>
            </a:r>
            <a:r>
              <a:rPr lang="zh-CN" altLang="en-US" sz="2800" b="1" dirty="0">
                <a:latin typeface="Times New Roman" panose="02020603050405020304" pitchFamily="18" charset="0"/>
              </a:rPr>
              <a:t>，记作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1m³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57188" y="1346200"/>
            <a:ext cx="48577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用</a:t>
            </a:r>
            <a:r>
              <a:rPr lang="en-US" altLang="zh-CN" sz="2800" b="1" dirty="0">
                <a:latin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</a:rPr>
              <a:t>根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米长的木条照右图在墙角搭一搭，看一看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立方米的空间有多大。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57188" y="3571875"/>
            <a:ext cx="84296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      计量一个物体的体积，要看这个物体含有多少个体积单位。例如，下图的长方体是用</a:t>
            </a: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</a:rPr>
              <a:t>个</a:t>
            </a:r>
            <a:r>
              <a:rPr lang="en-US" altLang="zh-CN" sz="2800" b="1" dirty="0">
                <a:latin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立方厘米的小正方体拼成的，它的体积就是</a:t>
            </a:r>
            <a:r>
              <a:rPr lang="en-US" altLang="zh-CN" sz="2800" b="1" dirty="0">
                <a:latin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</a:rPr>
              <a:t>立方厘米。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71802" y="5500068"/>
            <a:ext cx="2786082" cy="785818"/>
            <a:chOff x="1071538" y="5500702"/>
            <a:chExt cx="2786082" cy="785818"/>
          </a:xfrm>
          <a:solidFill>
            <a:srgbClr val="FFCCCC"/>
          </a:solidFill>
        </p:grpSpPr>
        <p:sp>
          <p:nvSpPr>
            <p:cNvPr id="5" name="立方体 4"/>
            <p:cNvSpPr/>
            <p:nvPr/>
          </p:nvSpPr>
          <p:spPr>
            <a:xfrm>
              <a:off x="1071538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6" name="立方体 5"/>
            <p:cNvSpPr/>
            <p:nvPr/>
          </p:nvSpPr>
          <p:spPr>
            <a:xfrm>
              <a:off x="1714480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7" name="立方体 6"/>
            <p:cNvSpPr/>
            <p:nvPr/>
          </p:nvSpPr>
          <p:spPr>
            <a:xfrm>
              <a:off x="2357422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8" name="立方体 7"/>
            <p:cNvSpPr/>
            <p:nvPr/>
          </p:nvSpPr>
          <p:spPr>
            <a:xfrm>
              <a:off x="3000364" y="5500702"/>
              <a:ext cx="857256" cy="785818"/>
            </a:xfrm>
            <a:prstGeom prst="cub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</p:grpSp>
      <p:pic>
        <p:nvPicPr>
          <p:cNvPr id="3074" name="Picture 2" descr="C:\Users\lywang4\Desktop\5图片\5\30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5113" y="1082675"/>
            <a:ext cx="349885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全屏显示(4:3)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8</cp:revision>
  <dcterms:created xsi:type="dcterms:W3CDTF">2017-01-21T06:37:00Z</dcterms:created>
  <dcterms:modified xsi:type="dcterms:W3CDTF">2023-01-16T22:24:56Z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7294C5F53EC54A73BFEF6E8AA97F1ABD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