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470" r:id="rId2"/>
    <p:sldId id="439" r:id="rId3"/>
    <p:sldId id="275" r:id="rId4"/>
    <p:sldId id="454" r:id="rId5"/>
    <p:sldId id="428" r:id="rId6"/>
    <p:sldId id="429" r:id="rId7"/>
    <p:sldId id="401" r:id="rId8"/>
    <p:sldId id="425" r:id="rId9"/>
    <p:sldId id="400" r:id="rId10"/>
    <p:sldId id="455" r:id="rId11"/>
    <p:sldId id="430" r:id="rId12"/>
    <p:sldId id="456" r:id="rId13"/>
    <p:sldId id="468" r:id="rId14"/>
    <p:sldId id="414" r:id="rId15"/>
    <p:sldId id="359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BFF"/>
    <a:srgbClr val="0000FF"/>
    <a:srgbClr val="006600"/>
    <a:srgbClr val="149494"/>
    <a:srgbClr val="000099"/>
    <a:srgbClr val="660066"/>
    <a:srgbClr val="00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429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91D75444-242C-4291-B265-61DE6A08C93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5444-242C-4291-B265-61DE6A08C93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355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C5E0FF-48D9-41AD-9169-D4194B7D9925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4"/>
          <p:cNvSpPr/>
          <p:nvPr/>
        </p:nvSpPr>
        <p:spPr>
          <a:xfrm>
            <a:off x="0" y="0"/>
            <a:ext cx="871538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6388" name="任意多边形 30"/>
          <p:cNvSpPr/>
          <p:nvPr/>
        </p:nvSpPr>
        <p:spPr>
          <a:xfrm>
            <a:off x="870348" y="0"/>
            <a:ext cx="872728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63637" y="0"/>
              </a:cxn>
              <a:cxn ang="0">
                <a:pos x="1163637" y="2553053"/>
              </a:cxn>
              <a:cxn ang="0">
                <a:pos x="1109339" y="2625608"/>
              </a:cxn>
              <a:cxn ang="0">
                <a:pos x="863751" y="3429000"/>
              </a:cxn>
              <a:cxn ang="0">
                <a:pos x="1109339" y="4232393"/>
              </a:cxn>
              <a:cxn ang="0">
                <a:pos x="1163637" y="4304948"/>
              </a:cxn>
              <a:cxn ang="0">
                <a:pos x="1163637" y="6858000"/>
              </a:cxn>
              <a:cxn ang="0">
                <a:pos x="0" y="6858000"/>
              </a:cxn>
            </a:cxnLst>
            <a:rect l="0" t="0" r="0" b="0"/>
            <a:pathLst>
              <a:path w="1162754" h="6858000">
                <a:moveTo>
                  <a:pt x="0" y="0"/>
                </a:moveTo>
                <a:lnTo>
                  <a:pt x="1162754" y="0"/>
                </a:lnTo>
                <a:lnTo>
                  <a:pt x="1162754" y="2553053"/>
                </a:lnTo>
                <a:lnTo>
                  <a:pt x="1108498" y="2625608"/>
                </a:lnTo>
                <a:cubicBezTo>
                  <a:pt x="953564" y="2854941"/>
                  <a:pt x="863096" y="3131405"/>
                  <a:pt x="863096" y="3429000"/>
                </a:cubicBezTo>
                <a:cubicBezTo>
                  <a:pt x="863096" y="3726595"/>
                  <a:pt x="953564" y="4003060"/>
                  <a:pt x="1108498" y="4232393"/>
                </a:cubicBezTo>
                <a:lnTo>
                  <a:pt x="1162754" y="4304948"/>
                </a:lnTo>
                <a:lnTo>
                  <a:pt x="1162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A0A0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89" name="任意多边形 24"/>
          <p:cNvSpPr/>
          <p:nvPr/>
        </p:nvSpPr>
        <p:spPr>
          <a:xfrm>
            <a:off x="1740694" y="0"/>
            <a:ext cx="871538" cy="5143500"/>
          </a:xfrm>
          <a:custGeom>
            <a:avLst/>
            <a:gdLst/>
            <a:ahLst/>
            <a:cxnLst>
              <a:cxn ang="0">
                <a:pos x="0" y="4300721"/>
              </a:cxn>
              <a:cxn ang="0">
                <a:pos x="31604" y="4343011"/>
              </a:cxn>
              <a:cxn ang="0">
                <a:pos x="1139726" y="4865914"/>
              </a:cxn>
              <a:cxn ang="0">
                <a:pos x="1162050" y="4863662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1994338"/>
              </a:cxn>
              <a:cxn ang="0">
                <a:pos x="1139726" y="1992086"/>
              </a:cxn>
              <a:cxn ang="0">
                <a:pos x="31604" y="2514989"/>
              </a:cxn>
              <a:cxn ang="0">
                <a:pos x="0" y="2557280"/>
              </a:cxn>
            </a:cxnLst>
            <a:rect l="0" t="0" r="0" b="0"/>
            <a:pathLst>
              <a:path w="1162754" h="6858000">
                <a:moveTo>
                  <a:pt x="0" y="4300721"/>
                </a:moveTo>
                <a:lnTo>
                  <a:pt x="31624" y="4343011"/>
                </a:lnTo>
                <a:cubicBezTo>
                  <a:pt x="295175" y="4662361"/>
                  <a:pt x="694025" y="4865914"/>
                  <a:pt x="1140417" y="4865914"/>
                </a:cubicBezTo>
                <a:lnTo>
                  <a:pt x="1162754" y="4863662"/>
                </a:lnTo>
                <a:lnTo>
                  <a:pt x="1162754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1994338"/>
                </a:lnTo>
                <a:lnTo>
                  <a:pt x="1140417" y="1992086"/>
                </a:lnTo>
                <a:cubicBezTo>
                  <a:pt x="694025" y="1992086"/>
                  <a:pt x="295175" y="2195639"/>
                  <a:pt x="31624" y="2514989"/>
                </a:cubicBezTo>
                <a:lnTo>
                  <a:pt x="0" y="2557280"/>
                </a:lnTo>
                <a:close/>
              </a:path>
            </a:pathLst>
          </a:custGeom>
          <a:solidFill>
            <a:srgbClr val="F0AF47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0" name="任意多边形 22"/>
          <p:cNvSpPr/>
          <p:nvPr/>
        </p:nvSpPr>
        <p:spPr>
          <a:xfrm>
            <a:off x="2606278" y="0"/>
            <a:ext cx="871538" cy="5143500"/>
          </a:xfrm>
          <a:custGeom>
            <a:avLst/>
            <a:gdLst/>
            <a:ahLst/>
            <a:cxnLst>
              <a:cxn ang="0">
                <a:pos x="1162050" y="4252655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4864543"/>
              </a:cxn>
              <a:cxn ang="0">
                <a:pos x="275815" y="4836721"/>
              </a:cxn>
              <a:cxn ang="0">
                <a:pos x="1094523" y="4343011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2605346"/>
              </a:cxn>
              <a:cxn ang="0">
                <a:pos x="1094523" y="2514989"/>
              </a:cxn>
              <a:cxn ang="0">
                <a:pos x="275815" y="2021279"/>
              </a:cxn>
              <a:cxn ang="0">
                <a:pos x="0" y="1993458"/>
              </a:cxn>
            </a:cxnLst>
            <a:rect l="0" t="0" r="0" b="0"/>
            <a:pathLst>
              <a:path w="1162754" h="6858000">
                <a:moveTo>
                  <a:pt x="1162754" y="4252655"/>
                </a:moveTo>
                <a:lnTo>
                  <a:pt x="1162754" y="6858000"/>
                </a:lnTo>
                <a:lnTo>
                  <a:pt x="0" y="6858000"/>
                </a:lnTo>
                <a:lnTo>
                  <a:pt x="0" y="4864543"/>
                </a:lnTo>
                <a:lnTo>
                  <a:pt x="275983" y="4836721"/>
                </a:lnTo>
                <a:cubicBezTo>
                  <a:pt x="603371" y="4769728"/>
                  <a:pt x="890203" y="4591395"/>
                  <a:pt x="1095187" y="4343011"/>
                </a:cubicBez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2605346"/>
                </a:lnTo>
                <a:lnTo>
                  <a:pt x="1095187" y="2514989"/>
                </a:lnTo>
                <a:cubicBezTo>
                  <a:pt x="890203" y="2266606"/>
                  <a:pt x="603371" y="2088273"/>
                  <a:pt x="275983" y="2021279"/>
                </a:cubicBezTo>
                <a:lnTo>
                  <a:pt x="0" y="1993458"/>
                </a:lnTo>
                <a:close/>
              </a:path>
            </a:pathLst>
          </a:custGeom>
          <a:solidFill>
            <a:srgbClr val="D2501E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1" name="椭圆 8"/>
          <p:cNvSpPr/>
          <p:nvPr/>
        </p:nvSpPr>
        <p:spPr>
          <a:xfrm>
            <a:off x="1631157" y="1608535"/>
            <a:ext cx="1926431" cy="1926431"/>
          </a:xfrm>
          <a:prstGeom prst="ellipse">
            <a:avLst/>
          </a:prstGeom>
          <a:noFill/>
          <a:ln w="63500" cap="flat" cmpd="sng">
            <a:solidFill>
              <a:srgbClr val="AEABAB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6392" name="组合 9"/>
          <p:cNvGrpSpPr/>
          <p:nvPr/>
        </p:nvGrpSpPr>
        <p:grpSpPr>
          <a:xfrm>
            <a:off x="1982391" y="2152650"/>
            <a:ext cx="1228725" cy="977504"/>
            <a:chOff x="0" y="0"/>
            <a:chExt cx="3511344" cy="2793440"/>
          </a:xfrm>
        </p:grpSpPr>
        <p:sp>
          <p:nvSpPr>
            <p:cNvPr id="16393" name="任意多边形 10"/>
            <p:cNvSpPr/>
            <p:nvPr/>
          </p:nvSpPr>
          <p:spPr>
            <a:xfrm rot="7919936" flipH="1">
              <a:off x="1379717" y="228596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任意多边形 11"/>
            <p:cNvSpPr/>
            <p:nvPr/>
          </p:nvSpPr>
          <p:spPr>
            <a:xfrm>
              <a:off x="993621" y="0"/>
              <a:ext cx="2192041" cy="1291579"/>
            </a:xfrm>
            <a:custGeom>
              <a:avLst/>
              <a:gdLst/>
              <a:ahLst/>
              <a:cxnLst>
                <a:cxn ang="0">
                  <a:pos x="360499" y="0"/>
                </a:cxn>
                <a:cxn ang="0">
                  <a:pos x="1143672" y="0"/>
                </a:cxn>
                <a:cxn ang="0">
                  <a:pos x="1143672" y="243"/>
                </a:cxn>
                <a:cxn ang="0">
                  <a:pos x="1177361" y="5042"/>
                </a:cxn>
                <a:cxn ang="0">
                  <a:pos x="1189791" y="10494"/>
                </a:cxn>
                <a:cxn ang="0">
                  <a:pos x="1223418" y="11668"/>
                </a:cxn>
                <a:cxn ang="0">
                  <a:pos x="1296343" y="45658"/>
                </a:cxn>
                <a:cxn ang="0">
                  <a:pos x="1296768" y="45223"/>
                </a:cxn>
                <a:cxn ang="0">
                  <a:pos x="2153621" y="878992"/>
                </a:cxn>
                <a:cxn ang="0">
                  <a:pos x="2153195" y="879426"/>
                </a:cxn>
                <a:cxn ang="0">
                  <a:pos x="2181674" y="923846"/>
                </a:cxn>
                <a:cxn ang="0">
                  <a:pos x="2104726" y="1245286"/>
                </a:cxn>
                <a:cxn ang="0">
                  <a:pos x="2074688" y="1291579"/>
                </a:cxn>
                <a:cxn ang="0">
                  <a:pos x="1211696" y="451835"/>
                </a:cxn>
                <a:cxn ang="0">
                  <a:pos x="1208739" y="454103"/>
                </a:cxn>
                <a:cxn ang="0">
                  <a:pos x="1143672" y="472665"/>
                </a:cxn>
                <a:cxn ang="0">
                  <a:pos x="1143669" y="472665"/>
                </a:cxn>
                <a:cxn ang="0">
                  <a:pos x="578245" y="472665"/>
                </a:cxn>
                <a:cxn ang="0">
                  <a:pos x="437658" y="934706"/>
                </a:cxn>
                <a:cxn ang="0">
                  <a:pos x="437657" y="934709"/>
                </a:cxn>
                <a:cxn ang="0">
                  <a:pos x="183826" y="988858"/>
                </a:cxn>
                <a:cxn ang="0">
                  <a:pos x="0" y="828782"/>
                </a:cxn>
                <a:cxn ang="0">
                  <a:pos x="2933" y="803292"/>
                </a:cxn>
                <a:cxn ang="0">
                  <a:pos x="2709" y="803224"/>
                </a:cxn>
                <a:cxn ang="0">
                  <a:pos x="42790" y="671499"/>
                </a:cxn>
                <a:cxn ang="0">
                  <a:pos x="45560" y="647434"/>
                </a:cxn>
                <a:cxn ang="0">
                  <a:pos x="45336" y="647366"/>
                </a:cxn>
                <a:cxn ang="0">
                  <a:pos x="216202" y="85812"/>
                </a:cxn>
                <a:cxn ang="0">
                  <a:pos x="216426" y="85880"/>
                </a:cxn>
                <a:cxn ang="0">
                  <a:pos x="247703" y="44389"/>
                </a:cxn>
                <a:cxn ang="0">
                  <a:pos x="276704" y="32417"/>
                </a:cxn>
                <a:cxn ang="0">
                  <a:pos x="299206" y="16627"/>
                </a:cxn>
                <a:cxn ang="0">
                  <a:pos x="326811" y="5042"/>
                </a:cxn>
                <a:cxn ang="0">
                  <a:pos x="360499" y="243"/>
                </a:cxn>
              </a:cxnLst>
              <a:rect l="0" t="0" r="0" b="0"/>
              <a:pathLst>
                <a:path w="3138701" h="1855387">
                  <a:moveTo>
                    <a:pt x="516185" y="0"/>
                  </a:moveTo>
                  <a:lnTo>
                    <a:pt x="1637582" y="0"/>
                  </a:lnTo>
                  <a:lnTo>
                    <a:pt x="1637582" y="350"/>
                  </a:lnTo>
                  <a:cubicBezTo>
                    <a:pt x="1654106" y="350"/>
                    <a:pt x="1670239" y="2723"/>
                    <a:pt x="1685820" y="7244"/>
                  </a:cubicBezTo>
                  <a:lnTo>
                    <a:pt x="1703618" y="15076"/>
                  </a:lnTo>
                  <a:lnTo>
                    <a:pt x="1751767" y="16762"/>
                  </a:lnTo>
                  <a:cubicBezTo>
                    <a:pt x="1793619" y="23104"/>
                    <a:pt x="1829069" y="39116"/>
                    <a:pt x="1856186" y="65589"/>
                  </a:cubicBezTo>
                  <a:lnTo>
                    <a:pt x="1856794" y="64965"/>
                  </a:lnTo>
                  <a:lnTo>
                    <a:pt x="3083689" y="1262696"/>
                  </a:lnTo>
                  <a:lnTo>
                    <a:pt x="3083080" y="1263319"/>
                  </a:lnTo>
                  <a:lnTo>
                    <a:pt x="3123858" y="1327129"/>
                  </a:lnTo>
                  <a:cubicBezTo>
                    <a:pt x="3164025" y="1435188"/>
                    <a:pt x="3121150" y="1605205"/>
                    <a:pt x="3013679" y="1788886"/>
                  </a:cubicBezTo>
                  <a:lnTo>
                    <a:pt x="2970669" y="1855387"/>
                  </a:lnTo>
                  <a:lnTo>
                    <a:pt x="1734982" y="649073"/>
                  </a:lnTo>
                  <a:lnTo>
                    <a:pt x="1730748" y="652331"/>
                  </a:lnTo>
                  <a:cubicBezTo>
                    <a:pt x="1702113" y="669502"/>
                    <a:pt x="1670630" y="678997"/>
                    <a:pt x="1637582" y="678997"/>
                  </a:cubicBezTo>
                  <a:lnTo>
                    <a:pt x="1637577" y="678996"/>
                  </a:lnTo>
                  <a:lnTo>
                    <a:pt x="827968" y="678996"/>
                  </a:lnTo>
                  <a:lnTo>
                    <a:pt x="626667" y="1342730"/>
                  </a:lnTo>
                  <a:lnTo>
                    <a:pt x="626666" y="1342734"/>
                  </a:lnTo>
                  <a:cubicBezTo>
                    <a:pt x="597826" y="1437826"/>
                    <a:pt x="435104" y="1472652"/>
                    <a:pt x="263214" y="1420521"/>
                  </a:cubicBezTo>
                  <a:cubicBezTo>
                    <a:pt x="112811" y="1374905"/>
                    <a:pt x="5226" y="1277828"/>
                    <a:pt x="0" y="1190568"/>
                  </a:cubicBezTo>
                  <a:lnTo>
                    <a:pt x="4201" y="1153950"/>
                  </a:lnTo>
                  <a:lnTo>
                    <a:pt x="3880" y="1153853"/>
                  </a:lnTo>
                  <a:lnTo>
                    <a:pt x="61270" y="964626"/>
                  </a:lnTo>
                  <a:lnTo>
                    <a:pt x="65236" y="930056"/>
                  </a:lnTo>
                  <a:lnTo>
                    <a:pt x="64915" y="929959"/>
                  </a:lnTo>
                  <a:lnTo>
                    <a:pt x="309572" y="123272"/>
                  </a:lnTo>
                  <a:lnTo>
                    <a:pt x="309893" y="123369"/>
                  </a:lnTo>
                  <a:cubicBezTo>
                    <a:pt x="317103" y="99596"/>
                    <a:pt x="332680" y="79590"/>
                    <a:pt x="354677" y="63767"/>
                  </a:cubicBezTo>
                  <a:lnTo>
                    <a:pt x="396203" y="46568"/>
                  </a:lnTo>
                  <a:lnTo>
                    <a:pt x="428422" y="23886"/>
                  </a:lnTo>
                  <a:cubicBezTo>
                    <a:pt x="441104" y="16797"/>
                    <a:pt x="454315" y="11199"/>
                    <a:pt x="467949" y="7244"/>
                  </a:cubicBezTo>
                  <a:lnTo>
                    <a:pt x="516185" y="350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任意多边形 12"/>
            <p:cNvSpPr/>
            <p:nvPr/>
          </p:nvSpPr>
          <p:spPr>
            <a:xfrm rot="-2721196">
              <a:off x="996728" y="-14503"/>
              <a:ext cx="1718892" cy="2632744"/>
            </a:xfrm>
            <a:custGeom>
              <a:avLst/>
              <a:gdLst/>
              <a:ahLst/>
              <a:cxnLst/>
              <a:rect l="0" t="0" r="0" b="0"/>
              <a:pathLst>
                <a:path w="2469232" h="3782005">
                  <a:moveTo>
                    <a:pt x="2452764" y="2967790"/>
                  </a:moveTo>
                  <a:lnTo>
                    <a:pt x="2469232" y="3022027"/>
                  </a:lnTo>
                  <a:lnTo>
                    <a:pt x="2453094" y="3024524"/>
                  </a:lnTo>
                  <a:close/>
                  <a:moveTo>
                    <a:pt x="1692777" y="15340"/>
                  </a:moveTo>
                  <a:lnTo>
                    <a:pt x="1315571" y="213215"/>
                  </a:lnTo>
                  <a:lnTo>
                    <a:pt x="1321320" y="213998"/>
                  </a:lnTo>
                  <a:lnTo>
                    <a:pt x="1191916" y="278081"/>
                  </a:lnTo>
                  <a:lnTo>
                    <a:pt x="930176" y="415384"/>
                  </a:lnTo>
                  <a:lnTo>
                    <a:pt x="926185" y="409676"/>
                  </a:lnTo>
                  <a:lnTo>
                    <a:pt x="836676" y="454002"/>
                  </a:lnTo>
                  <a:lnTo>
                    <a:pt x="836843" y="454346"/>
                  </a:lnTo>
                  <a:cubicBezTo>
                    <a:pt x="811853" y="466722"/>
                    <a:pt x="792600" y="487843"/>
                    <a:pt x="779181" y="515443"/>
                  </a:cubicBezTo>
                  <a:lnTo>
                    <a:pt x="778615" y="517096"/>
                  </a:lnTo>
                  <a:lnTo>
                    <a:pt x="768033" y="573970"/>
                  </a:lnTo>
                  <a:cubicBezTo>
                    <a:pt x="765169" y="595177"/>
                    <a:pt x="763142" y="617653"/>
                    <a:pt x="761955" y="641195"/>
                  </a:cubicBezTo>
                  <a:lnTo>
                    <a:pt x="761245" y="691889"/>
                  </a:lnTo>
                  <a:lnTo>
                    <a:pt x="769471" y="740622"/>
                  </a:lnTo>
                  <a:cubicBezTo>
                    <a:pt x="779783" y="785057"/>
                    <a:pt x="796126" y="831432"/>
                    <a:pt x="818597" y="877479"/>
                  </a:cubicBezTo>
                  <a:cubicBezTo>
                    <a:pt x="829832" y="900503"/>
                    <a:pt x="842068" y="922354"/>
                    <a:pt x="855074" y="942870"/>
                  </a:cubicBezTo>
                  <a:lnTo>
                    <a:pt x="888764" y="989910"/>
                  </a:lnTo>
                  <a:lnTo>
                    <a:pt x="893520" y="998448"/>
                  </a:lnTo>
                  <a:cubicBezTo>
                    <a:pt x="979108" y="1133883"/>
                    <a:pt x="1099571" y="1207991"/>
                    <a:pt x="1180942" y="1167694"/>
                  </a:cubicBezTo>
                  <a:lnTo>
                    <a:pt x="1180947" y="1167691"/>
                  </a:lnTo>
                  <a:lnTo>
                    <a:pt x="1761861" y="880013"/>
                  </a:lnTo>
                  <a:lnTo>
                    <a:pt x="1775774" y="894203"/>
                  </a:lnTo>
                  <a:lnTo>
                    <a:pt x="1781024" y="891688"/>
                  </a:lnTo>
                  <a:cubicBezTo>
                    <a:pt x="1807904" y="887635"/>
                    <a:pt x="1845228" y="903621"/>
                    <a:pt x="1875959" y="934962"/>
                  </a:cubicBezTo>
                  <a:lnTo>
                    <a:pt x="2311367" y="1379019"/>
                  </a:lnTo>
                  <a:cubicBezTo>
                    <a:pt x="2331854" y="1399913"/>
                    <a:pt x="2345531" y="1423674"/>
                    <a:pt x="2351084" y="1445202"/>
                  </a:cubicBezTo>
                  <a:lnTo>
                    <a:pt x="2351257" y="1447721"/>
                  </a:lnTo>
                  <a:lnTo>
                    <a:pt x="2356189" y="1455140"/>
                  </a:lnTo>
                  <a:cubicBezTo>
                    <a:pt x="2387563" y="1512712"/>
                    <a:pt x="2406090" y="1582230"/>
                    <a:pt x="2406526" y="1657177"/>
                  </a:cubicBezTo>
                  <a:lnTo>
                    <a:pt x="2406822" y="1657175"/>
                  </a:lnTo>
                  <a:lnTo>
                    <a:pt x="2416688" y="3352611"/>
                  </a:lnTo>
                  <a:lnTo>
                    <a:pt x="2416392" y="3352613"/>
                  </a:lnTo>
                  <a:lnTo>
                    <a:pt x="2410969" y="3425576"/>
                  </a:lnTo>
                  <a:cubicBezTo>
                    <a:pt x="2385088" y="3590634"/>
                    <a:pt x="2269753" y="3715362"/>
                    <a:pt x="2130652" y="3716183"/>
                  </a:cubicBezTo>
                  <a:cubicBezTo>
                    <a:pt x="1971678" y="3717123"/>
                    <a:pt x="1841862" y="3555868"/>
                    <a:pt x="1840698" y="3356012"/>
                  </a:cubicBezTo>
                  <a:lnTo>
                    <a:pt x="1840700" y="3356003"/>
                  </a:lnTo>
                  <a:lnTo>
                    <a:pt x="1831887" y="1841678"/>
                  </a:lnTo>
                  <a:lnTo>
                    <a:pt x="1780315" y="1841678"/>
                  </a:lnTo>
                  <a:lnTo>
                    <a:pt x="1789358" y="3395533"/>
                  </a:lnTo>
                  <a:lnTo>
                    <a:pt x="1789061" y="3395534"/>
                  </a:lnTo>
                  <a:lnTo>
                    <a:pt x="1783613" y="3464442"/>
                  </a:lnTo>
                  <a:cubicBezTo>
                    <a:pt x="1757680" y="3620331"/>
                    <a:pt x="1642305" y="3738162"/>
                    <a:pt x="1503203" y="3738983"/>
                  </a:cubicBezTo>
                  <a:cubicBezTo>
                    <a:pt x="1344229" y="3739922"/>
                    <a:pt x="1214466" y="3587676"/>
                    <a:pt x="1213367" y="3398933"/>
                  </a:cubicBezTo>
                  <a:lnTo>
                    <a:pt x="1213367" y="3398925"/>
                  </a:lnTo>
                  <a:lnTo>
                    <a:pt x="1204306" y="1841678"/>
                  </a:lnTo>
                  <a:lnTo>
                    <a:pt x="1157101" y="1841678"/>
                  </a:lnTo>
                  <a:lnTo>
                    <a:pt x="1166389" y="3437667"/>
                  </a:lnTo>
                  <a:lnTo>
                    <a:pt x="1166091" y="3437669"/>
                  </a:lnTo>
                  <a:lnTo>
                    <a:pt x="1160645" y="3506576"/>
                  </a:lnTo>
                  <a:cubicBezTo>
                    <a:pt x="1134711" y="3662465"/>
                    <a:pt x="1019336" y="3780296"/>
                    <a:pt x="880233" y="3781117"/>
                  </a:cubicBezTo>
                  <a:cubicBezTo>
                    <a:pt x="721260" y="3782056"/>
                    <a:pt x="591496" y="3629810"/>
                    <a:pt x="590398" y="3441066"/>
                  </a:cubicBezTo>
                  <a:lnTo>
                    <a:pt x="590398" y="3441059"/>
                  </a:lnTo>
                  <a:lnTo>
                    <a:pt x="581091" y="1841678"/>
                  </a:lnTo>
                  <a:lnTo>
                    <a:pt x="535380" y="1841678"/>
                  </a:lnTo>
                  <a:lnTo>
                    <a:pt x="544673" y="3438653"/>
                  </a:lnTo>
                  <a:lnTo>
                    <a:pt x="544394" y="3438654"/>
                  </a:lnTo>
                  <a:lnTo>
                    <a:pt x="539294" y="3507561"/>
                  </a:lnTo>
                  <a:cubicBezTo>
                    <a:pt x="514953" y="3663440"/>
                    <a:pt x="406469" y="3781230"/>
                    <a:pt x="275626" y="3782002"/>
                  </a:cubicBezTo>
                  <a:cubicBezTo>
                    <a:pt x="126091" y="3782885"/>
                    <a:pt x="3979" y="3630595"/>
                    <a:pt x="2881" y="3441851"/>
                  </a:cubicBezTo>
                  <a:lnTo>
                    <a:pt x="2883" y="3441842"/>
                  </a:lnTo>
                  <a:lnTo>
                    <a:pt x="1716" y="3241460"/>
                  </a:lnTo>
                  <a:lnTo>
                    <a:pt x="192102" y="3232591"/>
                  </a:lnTo>
                  <a:lnTo>
                    <a:pt x="192087" y="3232275"/>
                  </a:lnTo>
                  <a:cubicBezTo>
                    <a:pt x="201001" y="3231860"/>
                    <a:pt x="209605" y="3229304"/>
                    <a:pt x="217823" y="3224818"/>
                  </a:cubicBezTo>
                  <a:lnTo>
                    <a:pt x="229277" y="3215506"/>
                  </a:lnTo>
                  <a:lnTo>
                    <a:pt x="229596" y="3215405"/>
                  </a:lnTo>
                  <a:lnTo>
                    <a:pt x="231354" y="3213817"/>
                  </a:lnTo>
                  <a:lnTo>
                    <a:pt x="241238" y="3205780"/>
                  </a:lnTo>
                  <a:lnTo>
                    <a:pt x="242948" y="3203347"/>
                  </a:lnTo>
                  <a:lnTo>
                    <a:pt x="252911" y="3194350"/>
                  </a:lnTo>
                  <a:cubicBezTo>
                    <a:pt x="296853" y="3140275"/>
                    <a:pt x="323749" y="3017193"/>
                    <a:pt x="317196" y="2875493"/>
                  </a:cubicBezTo>
                  <a:cubicBezTo>
                    <a:pt x="309550" y="2710176"/>
                    <a:pt x="258912" y="2574295"/>
                    <a:pt x="198598" y="2545117"/>
                  </a:cubicBezTo>
                  <a:lnTo>
                    <a:pt x="186069" y="2542384"/>
                  </a:lnTo>
                  <a:lnTo>
                    <a:pt x="187165" y="2542067"/>
                  </a:lnTo>
                  <a:cubicBezTo>
                    <a:pt x="244687" y="2510667"/>
                    <a:pt x="283259" y="2384686"/>
                    <a:pt x="276440" y="2236160"/>
                  </a:cubicBezTo>
                  <a:cubicBezTo>
                    <a:pt x="269622" y="2087635"/>
                    <a:pt x="219673" y="1965778"/>
                    <a:pt x="159519" y="1939860"/>
                  </a:cubicBezTo>
                  <a:lnTo>
                    <a:pt x="152340" y="1938487"/>
                  </a:lnTo>
                  <a:lnTo>
                    <a:pt x="166888" y="1933872"/>
                  </a:lnTo>
                  <a:cubicBezTo>
                    <a:pt x="224252" y="1899252"/>
                    <a:pt x="262134" y="1759277"/>
                    <a:pt x="254489" y="1593960"/>
                  </a:cubicBezTo>
                  <a:cubicBezTo>
                    <a:pt x="252304" y="1546726"/>
                    <a:pt x="246610" y="1501896"/>
                    <a:pt x="238184" y="1461271"/>
                  </a:cubicBezTo>
                  <a:lnTo>
                    <a:pt x="232157" y="1437501"/>
                  </a:lnTo>
                  <a:lnTo>
                    <a:pt x="231266" y="1430706"/>
                  </a:lnTo>
                  <a:cubicBezTo>
                    <a:pt x="212766" y="1348657"/>
                    <a:pt x="180330" y="1285808"/>
                    <a:pt x="142704" y="1260563"/>
                  </a:cubicBezTo>
                  <a:lnTo>
                    <a:pt x="121262" y="1253955"/>
                  </a:lnTo>
                  <a:lnTo>
                    <a:pt x="156538" y="1252323"/>
                  </a:lnTo>
                  <a:lnTo>
                    <a:pt x="156522" y="1251971"/>
                  </a:lnTo>
                  <a:cubicBezTo>
                    <a:pt x="227833" y="1248673"/>
                    <a:pt x="278560" y="1092839"/>
                    <a:pt x="269823" y="903906"/>
                  </a:cubicBezTo>
                  <a:cubicBezTo>
                    <a:pt x="261085" y="714973"/>
                    <a:pt x="196193" y="564485"/>
                    <a:pt x="124881" y="567783"/>
                  </a:cubicBezTo>
                  <a:lnTo>
                    <a:pt x="124878" y="567784"/>
                  </a:lnTo>
                  <a:lnTo>
                    <a:pt x="0" y="573559"/>
                  </a:lnTo>
                  <a:lnTo>
                    <a:pt x="0" y="456392"/>
                  </a:lnTo>
                  <a:cubicBezTo>
                    <a:pt x="0" y="204739"/>
                    <a:pt x="121216" y="735"/>
                    <a:pt x="270743" y="735"/>
                  </a:cubicBezTo>
                  <a:lnTo>
                    <a:pt x="640213" y="735"/>
                  </a:lnTo>
                  <a:lnTo>
                    <a:pt x="639699" y="0"/>
                  </a:lnTo>
                  <a:lnTo>
                    <a:pt x="690147" y="735"/>
                  </a:lnTo>
                  <a:lnTo>
                    <a:pt x="967204" y="735"/>
                  </a:lnTo>
                  <a:lnTo>
                    <a:pt x="1308256" y="6941"/>
                  </a:lnTo>
                  <a:lnTo>
                    <a:pt x="1304933" y="9691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任意多边形 13"/>
            <p:cNvSpPr/>
            <p:nvPr/>
          </p:nvSpPr>
          <p:spPr>
            <a:xfrm rot="-2658651">
              <a:off x="0" y="120992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任意多边形 14"/>
            <p:cNvSpPr/>
            <p:nvPr/>
          </p:nvSpPr>
          <p:spPr>
            <a:xfrm rot="7919936" flipH="1">
              <a:off x="1028920" y="1988842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任意多边形 15"/>
            <p:cNvSpPr/>
            <p:nvPr/>
          </p:nvSpPr>
          <p:spPr>
            <a:xfrm rot="7919936" flipH="1">
              <a:off x="695063" y="167771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任意多边形 16"/>
            <p:cNvSpPr/>
            <p:nvPr/>
          </p:nvSpPr>
          <p:spPr>
            <a:xfrm rot="7919936" flipH="1">
              <a:off x="375022" y="1344407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任意多边形 17"/>
            <p:cNvSpPr/>
            <p:nvPr/>
          </p:nvSpPr>
          <p:spPr>
            <a:xfrm rot="2658651" flipH="1">
              <a:off x="2356878" y="71960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1" name="组合 33"/>
          <p:cNvGrpSpPr/>
          <p:nvPr/>
        </p:nvGrpSpPr>
        <p:grpSpPr>
          <a:xfrm>
            <a:off x="4346972" y="2690812"/>
            <a:ext cx="4185047" cy="53579"/>
            <a:chOff x="0" y="0"/>
            <a:chExt cx="3149600" cy="1117600"/>
          </a:xfrm>
        </p:grpSpPr>
        <p:sp>
          <p:nvSpPr>
            <p:cNvPr id="16402" name="矩形 34"/>
            <p:cNvSpPr/>
            <p:nvPr/>
          </p:nvSpPr>
          <p:spPr>
            <a:xfrm>
              <a:off x="0" y="0"/>
              <a:ext cx="787400" cy="1117600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3" name="矩形 35"/>
            <p:cNvSpPr/>
            <p:nvPr/>
          </p:nvSpPr>
          <p:spPr>
            <a:xfrm>
              <a:off x="787400" y="0"/>
              <a:ext cx="787400" cy="1117600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4" name="矩形 36"/>
            <p:cNvSpPr/>
            <p:nvPr/>
          </p:nvSpPr>
          <p:spPr>
            <a:xfrm>
              <a:off x="1574800" y="0"/>
              <a:ext cx="787400" cy="1117600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5" name="矩形 37"/>
            <p:cNvSpPr/>
            <p:nvPr/>
          </p:nvSpPr>
          <p:spPr>
            <a:xfrm>
              <a:off x="2362200" y="0"/>
              <a:ext cx="787400" cy="1117600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022955" y="1352550"/>
            <a:ext cx="4827131" cy="1286117"/>
          </a:xfrm>
        </p:spPr>
        <p:txBody>
          <a:bodyPr anchor="b"/>
          <a:lstStyle>
            <a:lvl1pPr algn="ctr">
              <a:defRPr sz="41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22954" y="2792853"/>
            <a:ext cx="4827131" cy="89332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5625C2EF-3A4C-4A6F-8692-73661CEA58F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9053-C449-4385-A36D-07B413CBF3EA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40"/>
          <p:cNvSpPr/>
          <p:nvPr/>
        </p:nvSpPr>
        <p:spPr>
          <a:xfrm>
            <a:off x="0" y="0"/>
            <a:ext cx="4579144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2" name="矩形 41"/>
          <p:cNvSpPr/>
          <p:nvPr/>
        </p:nvSpPr>
        <p:spPr>
          <a:xfrm>
            <a:off x="4660106" y="0"/>
            <a:ext cx="85725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3" name="椭圆 45"/>
          <p:cNvSpPr/>
          <p:nvPr/>
        </p:nvSpPr>
        <p:spPr>
          <a:xfrm>
            <a:off x="5470923" y="2163367"/>
            <a:ext cx="812006" cy="810815"/>
          </a:xfrm>
          <a:prstGeom prst="ellipse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4" name="椭圆 63"/>
          <p:cNvSpPr/>
          <p:nvPr/>
        </p:nvSpPr>
        <p:spPr>
          <a:xfrm>
            <a:off x="6588919" y="2163367"/>
            <a:ext cx="810816" cy="810815"/>
          </a:xfrm>
          <a:prstGeom prst="ellipse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5" name="椭圆 64"/>
          <p:cNvSpPr/>
          <p:nvPr/>
        </p:nvSpPr>
        <p:spPr>
          <a:xfrm>
            <a:off x="7705726" y="2163367"/>
            <a:ext cx="812006" cy="810815"/>
          </a:xfrm>
          <a:prstGeom prst="ellipse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7416" name="组合 81"/>
          <p:cNvGrpSpPr/>
          <p:nvPr/>
        </p:nvGrpSpPr>
        <p:grpSpPr>
          <a:xfrm>
            <a:off x="6748463" y="2396729"/>
            <a:ext cx="517922" cy="392906"/>
            <a:chOff x="0" y="0"/>
            <a:chExt cx="509646" cy="387231"/>
          </a:xfrm>
        </p:grpSpPr>
        <p:sp>
          <p:nvSpPr>
            <p:cNvPr id="17417" name="Freeform 20"/>
            <p:cNvSpPr>
              <a:spLocks noEditPoints="1"/>
            </p:cNvSpPr>
            <p:nvPr/>
          </p:nvSpPr>
          <p:spPr>
            <a:xfrm>
              <a:off x="0" y="51839"/>
              <a:ext cx="337890" cy="335392"/>
            </a:xfrm>
            <a:custGeom>
              <a:avLst/>
              <a:gdLst/>
              <a:ahLst/>
              <a:cxnLst>
                <a:cxn ang="0">
                  <a:pos x="337890" y="189119"/>
                </a:cxn>
                <a:cxn ang="0">
                  <a:pos x="337890" y="144794"/>
                </a:cxn>
                <a:cxn ang="0">
                  <a:pos x="303953" y="137407"/>
                </a:cxn>
                <a:cxn ang="0">
                  <a:pos x="295100" y="112289"/>
                </a:cxn>
                <a:cxn ang="0">
                  <a:pos x="318708" y="85694"/>
                </a:cxn>
                <a:cxn ang="0">
                  <a:pos x="292149" y="50234"/>
                </a:cxn>
                <a:cxn ang="0">
                  <a:pos x="259688" y="65009"/>
                </a:cxn>
                <a:cxn ang="0">
                  <a:pos x="237555" y="48757"/>
                </a:cxn>
                <a:cxn ang="0">
                  <a:pos x="241982" y="13297"/>
                </a:cxn>
                <a:cxn ang="0">
                  <a:pos x="199192" y="0"/>
                </a:cxn>
                <a:cxn ang="0">
                  <a:pos x="181486" y="29549"/>
                </a:cxn>
                <a:cxn ang="0">
                  <a:pos x="168207" y="29549"/>
                </a:cxn>
                <a:cxn ang="0">
                  <a:pos x="154927" y="29549"/>
                </a:cxn>
                <a:cxn ang="0">
                  <a:pos x="137221" y="0"/>
                </a:cxn>
                <a:cxn ang="0">
                  <a:pos x="95907" y="13297"/>
                </a:cxn>
                <a:cxn ang="0">
                  <a:pos x="98858" y="48757"/>
                </a:cxn>
                <a:cxn ang="0">
                  <a:pos x="76726" y="65009"/>
                </a:cxn>
                <a:cxn ang="0">
                  <a:pos x="44265" y="50234"/>
                </a:cxn>
                <a:cxn ang="0">
                  <a:pos x="19181" y="85694"/>
                </a:cxn>
                <a:cxn ang="0">
                  <a:pos x="42789" y="112289"/>
                </a:cxn>
                <a:cxn ang="0">
                  <a:pos x="33936" y="138884"/>
                </a:cxn>
                <a:cxn ang="0">
                  <a:pos x="0" y="144794"/>
                </a:cxn>
                <a:cxn ang="0">
                  <a:pos x="0" y="189119"/>
                </a:cxn>
                <a:cxn ang="0">
                  <a:pos x="33936" y="196507"/>
                </a:cxn>
                <a:cxn ang="0">
                  <a:pos x="42789" y="223102"/>
                </a:cxn>
                <a:cxn ang="0">
                  <a:pos x="19181" y="249697"/>
                </a:cxn>
                <a:cxn ang="0">
                  <a:pos x="45740" y="285157"/>
                </a:cxn>
                <a:cxn ang="0">
                  <a:pos x="76726" y="270382"/>
                </a:cxn>
                <a:cxn ang="0">
                  <a:pos x="98858" y="286634"/>
                </a:cxn>
                <a:cxn ang="0">
                  <a:pos x="95907" y="322094"/>
                </a:cxn>
                <a:cxn ang="0">
                  <a:pos x="137221" y="335392"/>
                </a:cxn>
                <a:cxn ang="0">
                  <a:pos x="154927" y="304364"/>
                </a:cxn>
                <a:cxn ang="0">
                  <a:pos x="168207" y="305842"/>
                </a:cxn>
                <a:cxn ang="0">
                  <a:pos x="182962" y="304364"/>
                </a:cxn>
                <a:cxn ang="0">
                  <a:pos x="199192" y="335392"/>
                </a:cxn>
                <a:cxn ang="0">
                  <a:pos x="241982" y="320617"/>
                </a:cxn>
                <a:cxn ang="0">
                  <a:pos x="237555" y="286634"/>
                </a:cxn>
                <a:cxn ang="0">
                  <a:pos x="259688" y="270382"/>
                </a:cxn>
                <a:cxn ang="0">
                  <a:pos x="292149" y="285157"/>
                </a:cxn>
                <a:cxn ang="0">
                  <a:pos x="318708" y="248219"/>
                </a:cxn>
                <a:cxn ang="0">
                  <a:pos x="295100" y="223102"/>
                </a:cxn>
                <a:cxn ang="0">
                  <a:pos x="303953" y="196507"/>
                </a:cxn>
                <a:cxn ang="0">
                  <a:pos x="337890" y="189119"/>
                </a:cxn>
                <a:cxn ang="0">
                  <a:pos x="168207" y="265949"/>
                </a:cxn>
                <a:cxn ang="0">
                  <a:pos x="69348" y="166957"/>
                </a:cxn>
                <a:cxn ang="0">
                  <a:pos x="168207" y="67964"/>
                </a:cxn>
                <a:cxn ang="0">
                  <a:pos x="267065" y="166957"/>
                </a:cxn>
                <a:cxn ang="0">
                  <a:pos x="168207" y="265949"/>
                </a:cxn>
              </a:cxnLst>
              <a:rect l="0" t="0" r="0" b="0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Freeform 21"/>
            <p:cNvSpPr>
              <a:spLocks noEditPoints="1"/>
            </p:cNvSpPr>
            <p:nvPr/>
          </p:nvSpPr>
          <p:spPr>
            <a:xfrm>
              <a:off x="309785" y="0"/>
              <a:ext cx="199861" cy="199861"/>
            </a:xfrm>
            <a:custGeom>
              <a:avLst/>
              <a:gdLst/>
              <a:ahLst/>
              <a:cxnLst>
                <a:cxn ang="0">
                  <a:pos x="199861" y="112514"/>
                </a:cxn>
                <a:cxn ang="0">
                  <a:pos x="199861" y="85866"/>
                </a:cxn>
                <a:cxn ang="0">
                  <a:pos x="180615" y="81424"/>
                </a:cxn>
                <a:cxn ang="0">
                  <a:pos x="174693" y="66620"/>
                </a:cxn>
                <a:cxn ang="0">
                  <a:pos x="189497" y="50335"/>
                </a:cxn>
                <a:cxn ang="0">
                  <a:pos x="173212" y="29609"/>
                </a:cxn>
                <a:cxn ang="0">
                  <a:pos x="153966" y="38491"/>
                </a:cxn>
                <a:cxn ang="0">
                  <a:pos x="142123" y="28128"/>
                </a:cxn>
                <a:cxn ang="0">
                  <a:pos x="143603" y="7402"/>
                </a:cxn>
                <a:cxn ang="0">
                  <a:pos x="118436" y="0"/>
                </a:cxn>
                <a:cxn ang="0">
                  <a:pos x="108072" y="17765"/>
                </a:cxn>
                <a:cxn ang="0">
                  <a:pos x="99190" y="17765"/>
                </a:cxn>
                <a:cxn ang="0">
                  <a:pos x="91788" y="17765"/>
                </a:cxn>
                <a:cxn ang="0">
                  <a:pos x="81424" y="0"/>
                </a:cxn>
                <a:cxn ang="0">
                  <a:pos x="56257" y="7402"/>
                </a:cxn>
                <a:cxn ang="0">
                  <a:pos x="57737" y="28128"/>
                </a:cxn>
                <a:cxn ang="0">
                  <a:pos x="44413" y="38491"/>
                </a:cxn>
                <a:cxn ang="0">
                  <a:pos x="26648" y="29609"/>
                </a:cxn>
                <a:cxn ang="0">
                  <a:pos x="10363" y="50335"/>
                </a:cxn>
                <a:cxn ang="0">
                  <a:pos x="25167" y="66620"/>
                </a:cxn>
                <a:cxn ang="0">
                  <a:pos x="19245" y="81424"/>
                </a:cxn>
                <a:cxn ang="0">
                  <a:pos x="0" y="85866"/>
                </a:cxn>
                <a:cxn ang="0">
                  <a:pos x="0" y="112514"/>
                </a:cxn>
                <a:cxn ang="0">
                  <a:pos x="19245" y="116955"/>
                </a:cxn>
                <a:cxn ang="0">
                  <a:pos x="25167" y="133240"/>
                </a:cxn>
                <a:cxn ang="0">
                  <a:pos x="10363" y="148045"/>
                </a:cxn>
                <a:cxn ang="0">
                  <a:pos x="26648" y="168771"/>
                </a:cxn>
                <a:cxn ang="0">
                  <a:pos x="45894" y="161369"/>
                </a:cxn>
                <a:cxn ang="0">
                  <a:pos x="57737" y="170251"/>
                </a:cxn>
                <a:cxn ang="0">
                  <a:pos x="56257" y="190978"/>
                </a:cxn>
                <a:cxn ang="0">
                  <a:pos x="81424" y="199861"/>
                </a:cxn>
                <a:cxn ang="0">
                  <a:pos x="91788" y="180615"/>
                </a:cxn>
                <a:cxn ang="0">
                  <a:pos x="100670" y="182095"/>
                </a:cxn>
                <a:cxn ang="0">
                  <a:pos x="108072" y="180615"/>
                </a:cxn>
                <a:cxn ang="0">
                  <a:pos x="118436" y="199861"/>
                </a:cxn>
                <a:cxn ang="0">
                  <a:pos x="143603" y="190978"/>
                </a:cxn>
                <a:cxn ang="0">
                  <a:pos x="142123" y="170251"/>
                </a:cxn>
                <a:cxn ang="0">
                  <a:pos x="153966" y="161369"/>
                </a:cxn>
                <a:cxn ang="0">
                  <a:pos x="173212" y="168771"/>
                </a:cxn>
                <a:cxn ang="0">
                  <a:pos x="189497" y="148045"/>
                </a:cxn>
                <a:cxn ang="0">
                  <a:pos x="174693" y="131760"/>
                </a:cxn>
                <a:cxn ang="0">
                  <a:pos x="180615" y="116955"/>
                </a:cxn>
                <a:cxn ang="0">
                  <a:pos x="199861" y="112514"/>
                </a:cxn>
                <a:cxn ang="0">
                  <a:pos x="99190" y="158408"/>
                </a:cxn>
                <a:cxn ang="0">
                  <a:pos x="41452" y="99190"/>
                </a:cxn>
                <a:cxn ang="0">
                  <a:pos x="99190" y="39972"/>
                </a:cxn>
                <a:cxn ang="0">
                  <a:pos x="158408" y="99190"/>
                </a:cxn>
                <a:cxn ang="0">
                  <a:pos x="99190" y="158408"/>
                </a:cxn>
              </a:cxnLst>
              <a:rect l="0" t="0" r="0" b="0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9" name="组合 84"/>
          <p:cNvGrpSpPr/>
          <p:nvPr/>
        </p:nvGrpSpPr>
        <p:grpSpPr>
          <a:xfrm>
            <a:off x="5691187" y="2419350"/>
            <a:ext cx="386954" cy="370285"/>
            <a:chOff x="0" y="0"/>
            <a:chExt cx="2438400" cy="2332038"/>
          </a:xfrm>
        </p:grpSpPr>
        <p:sp>
          <p:nvSpPr>
            <p:cNvPr id="17420" name="Freeform 25"/>
            <p:cNvSpPr/>
            <p:nvPr/>
          </p:nvSpPr>
          <p:spPr>
            <a:xfrm>
              <a:off x="893763" y="1676400"/>
              <a:ext cx="655638" cy="655638"/>
            </a:xfrm>
            <a:custGeom>
              <a:avLst/>
              <a:gdLst/>
              <a:ahLst/>
              <a:cxnLst>
                <a:cxn ang="0">
                  <a:pos x="327025" y="655638"/>
                </a:cxn>
                <a:cxn ang="0">
                  <a:pos x="0" y="0"/>
                </a:cxn>
                <a:cxn ang="0">
                  <a:pos x="655638" y="0"/>
                </a:cxn>
                <a:cxn ang="0">
                  <a:pos x="327025" y="655638"/>
                </a:cxn>
              </a:cxnLst>
              <a:rect l="0" t="0" r="0" b="0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任意多边形 86"/>
            <p:cNvSpPr/>
            <p:nvPr/>
          </p:nvSpPr>
          <p:spPr>
            <a:xfrm>
              <a:off x="0" y="0"/>
              <a:ext cx="2438400" cy="1774825"/>
            </a:xfrm>
            <a:custGeom>
              <a:avLst/>
              <a:gdLst/>
              <a:ahLst/>
              <a:cxnLst>
                <a:cxn ang="0">
                  <a:pos x="290196" y="0"/>
                </a:cxn>
                <a:cxn ang="0">
                  <a:pos x="2151973" y="0"/>
                </a:cxn>
                <a:cxn ang="0">
                  <a:pos x="2438400" y="286384"/>
                </a:cxn>
                <a:cxn ang="0">
                  <a:pos x="2438400" y="1484673"/>
                </a:cxn>
                <a:cxn ang="0">
                  <a:pos x="2151973" y="1774825"/>
                </a:cxn>
                <a:cxn ang="0">
                  <a:pos x="290196" y="1774825"/>
                </a:cxn>
                <a:cxn ang="0">
                  <a:pos x="0" y="1484673"/>
                </a:cxn>
                <a:cxn ang="0">
                  <a:pos x="0" y="286384"/>
                </a:cxn>
                <a:cxn ang="0">
                  <a:pos x="290196" y="0"/>
                </a:cxn>
                <a:cxn ang="0">
                  <a:pos x="471488" y="425450"/>
                </a:cxn>
                <a:cxn ang="0">
                  <a:pos x="471488" y="598488"/>
                </a:cxn>
                <a:cxn ang="0">
                  <a:pos x="1971676" y="598488"/>
                </a:cxn>
                <a:cxn ang="0">
                  <a:pos x="1971676" y="425450"/>
                </a:cxn>
                <a:cxn ang="0">
                  <a:pos x="471488" y="425450"/>
                </a:cxn>
                <a:cxn ang="0">
                  <a:pos x="471488" y="801688"/>
                </a:cxn>
                <a:cxn ang="0">
                  <a:pos x="471488" y="971551"/>
                </a:cxn>
                <a:cxn ang="0">
                  <a:pos x="1971676" y="971551"/>
                </a:cxn>
                <a:cxn ang="0">
                  <a:pos x="1971676" y="801688"/>
                </a:cxn>
                <a:cxn ang="0">
                  <a:pos x="471488" y="801688"/>
                </a:cxn>
                <a:cxn ang="0">
                  <a:pos x="471488" y="1174750"/>
                </a:cxn>
                <a:cxn ang="0">
                  <a:pos x="471488" y="1347788"/>
                </a:cxn>
                <a:cxn ang="0">
                  <a:pos x="1971676" y="1347788"/>
                </a:cxn>
                <a:cxn ang="0">
                  <a:pos x="1971676" y="1174750"/>
                </a:cxn>
                <a:cxn ang="0">
                  <a:pos x="471488" y="1174750"/>
                </a:cxn>
              </a:cxnLst>
              <a:rect l="0" t="0" r="0" b="0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2" name="组合 87"/>
          <p:cNvGrpSpPr/>
          <p:nvPr/>
        </p:nvGrpSpPr>
        <p:grpSpPr>
          <a:xfrm>
            <a:off x="7943851" y="2339579"/>
            <a:ext cx="335756" cy="429815"/>
            <a:chOff x="0" y="0"/>
            <a:chExt cx="563562" cy="720725"/>
          </a:xfrm>
        </p:grpSpPr>
        <p:sp>
          <p:nvSpPr>
            <p:cNvPr id="17423" name="Freeform 32"/>
            <p:cNvSpPr/>
            <p:nvPr/>
          </p:nvSpPr>
          <p:spPr>
            <a:xfrm>
              <a:off x="209550" y="0"/>
              <a:ext cx="142875" cy="720725"/>
            </a:xfrm>
            <a:custGeom>
              <a:avLst/>
              <a:gdLst/>
              <a:ahLst/>
              <a:cxnLst>
                <a:cxn ang="0">
                  <a:pos x="142875" y="648877"/>
                </a:cxn>
                <a:cxn ang="0">
                  <a:pos x="71437" y="720725"/>
                </a:cxn>
                <a:cxn ang="0">
                  <a:pos x="0" y="648877"/>
                </a:cxn>
                <a:cxn ang="0">
                  <a:pos x="0" y="71847"/>
                </a:cxn>
                <a:cxn ang="0">
                  <a:pos x="71437" y="0"/>
                </a:cxn>
                <a:cxn ang="0">
                  <a:pos x="142875" y="71847"/>
                </a:cxn>
                <a:cxn ang="0">
                  <a:pos x="142875" y="648877"/>
                </a:cxn>
              </a:cxnLst>
              <a:rect l="0" t="0" r="0" b="0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Freeform 33"/>
            <p:cNvSpPr/>
            <p:nvPr/>
          </p:nvSpPr>
          <p:spPr>
            <a:xfrm>
              <a:off x="0" y="439737"/>
              <a:ext cx="141288" cy="280988"/>
            </a:xfrm>
            <a:custGeom>
              <a:avLst/>
              <a:gdLst/>
              <a:ahLst/>
              <a:cxnLst>
                <a:cxn ang="0">
                  <a:pos x="141288" y="209055"/>
                </a:cxn>
                <a:cxn ang="0">
                  <a:pos x="71765" y="280988"/>
                </a:cxn>
                <a:cxn ang="0">
                  <a:pos x="0" y="209055"/>
                </a:cxn>
                <a:cxn ang="0">
                  <a:pos x="0" y="71932"/>
                </a:cxn>
                <a:cxn ang="0">
                  <a:pos x="71765" y="0"/>
                </a:cxn>
                <a:cxn ang="0">
                  <a:pos x="141288" y="71932"/>
                </a:cxn>
                <a:cxn ang="0">
                  <a:pos x="141288" y="209055"/>
                </a:cxn>
              </a:cxnLst>
              <a:rect l="0" t="0" r="0" b="0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34"/>
            <p:cNvSpPr/>
            <p:nvPr/>
          </p:nvSpPr>
          <p:spPr>
            <a:xfrm>
              <a:off x="420687" y="231775"/>
              <a:ext cx="142875" cy="488950"/>
            </a:xfrm>
            <a:custGeom>
              <a:avLst/>
              <a:gdLst/>
              <a:ahLst/>
              <a:cxnLst>
                <a:cxn ang="0">
                  <a:pos x="142875" y="417177"/>
                </a:cxn>
                <a:cxn ang="0">
                  <a:pos x="71437" y="488950"/>
                </a:cxn>
                <a:cxn ang="0">
                  <a:pos x="0" y="417177"/>
                </a:cxn>
                <a:cxn ang="0">
                  <a:pos x="0" y="71772"/>
                </a:cxn>
                <a:cxn ang="0">
                  <a:pos x="71437" y="0"/>
                </a:cxn>
                <a:cxn ang="0">
                  <a:pos x="142875" y="71772"/>
                </a:cxn>
                <a:cxn ang="0">
                  <a:pos x="142875" y="417177"/>
                </a:cxn>
              </a:cxnLst>
              <a:rect l="0" t="0" r="0" b="0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6" name="直接连接符 93"/>
          <p:cNvSpPr/>
          <p:nvPr/>
        </p:nvSpPr>
        <p:spPr>
          <a:xfrm rot="5400000">
            <a:off x="2405063" y="2018110"/>
            <a:ext cx="0" cy="2700338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lvl="0" indent="0"/>
            <a:endParaRPr lang="zh-CN" altLang="en-US" sz="140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4564" y="2477801"/>
            <a:ext cx="4160997" cy="800756"/>
          </a:xfrm>
        </p:spPr>
        <p:txBody>
          <a:bodyPr anchor="b"/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4564" y="3473565"/>
            <a:ext cx="4160997" cy="869836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60B09233-8424-43F6-B370-B4890E93525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A5B3-D21C-4885-BE9C-37150729CE4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27547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90725"/>
            <a:ext cx="3868340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27547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90725"/>
            <a:ext cx="3887391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EB73C-947D-44FA-A3C0-B74FDABC21B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组合 1"/>
          <p:cNvGrpSpPr/>
          <p:nvPr/>
        </p:nvGrpSpPr>
        <p:grpSpPr>
          <a:xfrm>
            <a:off x="2437210" y="3662362"/>
            <a:ext cx="4310063" cy="1481138"/>
            <a:chOff x="0" y="0"/>
            <a:chExt cx="4651016" cy="1975760"/>
          </a:xfrm>
        </p:grpSpPr>
        <p:sp>
          <p:nvSpPr>
            <p:cNvPr id="18436" name="矩形 69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7" name="矩形 70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8" name="矩形 71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9" name="矩形 72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8440" name="组合 73"/>
          <p:cNvGrpSpPr/>
          <p:nvPr/>
        </p:nvGrpSpPr>
        <p:grpSpPr>
          <a:xfrm>
            <a:off x="2437210" y="0"/>
            <a:ext cx="4310063" cy="1481138"/>
            <a:chOff x="0" y="0"/>
            <a:chExt cx="4651016" cy="1975760"/>
          </a:xfrm>
        </p:grpSpPr>
        <p:sp>
          <p:nvSpPr>
            <p:cNvPr id="18441" name="矩形 74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2" name="矩形 75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3" name="矩形 76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4" name="矩形 77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96727" y="1757363"/>
            <a:ext cx="4350546" cy="1628769"/>
          </a:xfrm>
        </p:spPr>
        <p:txBody>
          <a:bodyPr/>
          <a:lstStyle>
            <a:lvl1pPr algn="ctr">
              <a:defRPr sz="54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E79E724A-C03A-4BB7-9BE9-BEC82B5E32DB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55"/>
          <p:cNvSpPr/>
          <p:nvPr/>
        </p:nvSpPr>
        <p:spPr>
          <a:xfrm>
            <a:off x="247650" y="378619"/>
            <a:ext cx="1534716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0" name="矩形 56"/>
          <p:cNvSpPr/>
          <p:nvPr/>
        </p:nvSpPr>
        <p:spPr>
          <a:xfrm>
            <a:off x="1831181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1" name="矩形 57"/>
          <p:cNvSpPr/>
          <p:nvPr/>
        </p:nvSpPr>
        <p:spPr>
          <a:xfrm>
            <a:off x="2203847" y="378619"/>
            <a:ext cx="322659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2" name="矩形 58"/>
          <p:cNvSpPr/>
          <p:nvPr/>
        </p:nvSpPr>
        <p:spPr>
          <a:xfrm>
            <a:off x="2576513" y="378619"/>
            <a:ext cx="32266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3" name="矩形 59"/>
          <p:cNvSpPr/>
          <p:nvPr/>
        </p:nvSpPr>
        <p:spPr>
          <a:xfrm flipH="1">
            <a:off x="7381875" y="378619"/>
            <a:ext cx="1533525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4" name="矩形 60"/>
          <p:cNvSpPr/>
          <p:nvPr/>
        </p:nvSpPr>
        <p:spPr>
          <a:xfrm flipH="1">
            <a:off x="7009210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5" name="矩形 61"/>
          <p:cNvSpPr/>
          <p:nvPr/>
        </p:nvSpPr>
        <p:spPr>
          <a:xfrm flipH="1">
            <a:off x="6636544" y="378619"/>
            <a:ext cx="323850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6" name="矩形 62"/>
          <p:cNvSpPr/>
          <p:nvPr/>
        </p:nvSpPr>
        <p:spPr>
          <a:xfrm flipH="1">
            <a:off x="6265069" y="378619"/>
            <a:ext cx="32385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19634B63-ADB0-4C2C-8595-0B20A11D99F5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 anchorCtr="0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r>
              <a:rPr lang="zh-CN" altLang="en-US" strike="noStrike" noProof="1" smtClean="0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5F83-6464-477E-BBEA-0DD850744B0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/>
          <a:lstStyle/>
          <a:p>
            <a:pPr lvl="0" indent="-685800"/>
            <a:r>
              <a:rPr lang="zh-CN" altLang="zh-CN" dirty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  <p:custDataLst>
              <p:tags r:id="rId12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/>
          <a:p>
            <a:pPr lvl="0" indent="-171450"/>
            <a:r>
              <a:rPr lang="zh-CN" altLang="zh-CN" dirty="0"/>
              <a:t>单击此处编辑母版文本样式</a:t>
            </a:r>
          </a:p>
          <a:p>
            <a:pPr lvl="1" indent="-171450"/>
            <a:r>
              <a:rPr lang="zh-CN" altLang="zh-CN" dirty="0"/>
              <a:t>第二级</a:t>
            </a:r>
          </a:p>
          <a:p>
            <a:pPr lvl="2" indent="-171450"/>
            <a:r>
              <a:rPr lang="zh-CN" altLang="zh-CN" dirty="0"/>
              <a:t>第三级</a:t>
            </a:r>
          </a:p>
          <a:p>
            <a:pPr lvl="3" indent="-171450"/>
            <a:r>
              <a:rPr lang="zh-CN" altLang="zh-CN" dirty="0"/>
              <a:t>第四级</a:t>
            </a:r>
          </a:p>
          <a:p>
            <a:pPr lvl="4" indent="-171450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147082C7-45A0-45C8-92C0-07C0891830B1}" type="slidenum">
              <a:rPr lang="zh-CN" altLang="zh-CN" smtClean="0"/>
              <a:t>‹#›</a:t>
            </a:fld>
            <a:endParaRPr lang="zh-CN" altLang="zh-CN"/>
          </a:p>
        </p:txBody>
      </p:sp>
      <p:sp>
        <p:nvSpPr>
          <p:cNvPr id="4103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lvl="0" indent="0" defTabSz="685800">
              <a:buFont typeface="Arial" panose="020B0604020202020204" pitchFamily="34" charset="0"/>
              <a:buNone/>
            </a:pPr>
            <a:endParaRPr lang="zh-CN" altLang="zh-CN" sz="1400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  <a:lvl2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2pPr>
      <a:lvl3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3pPr>
      <a:lvl4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4pPr>
      <a:lvl5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5pPr>
      <a:lvl6pPr marL="10287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6pPr>
      <a:lvl7pPr marL="13716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7pPr>
      <a:lvl8pPr marL="17145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8pPr>
      <a:lvl9pPr marL="20574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9864" y="1491630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 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7829" y="2456984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课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</a:rPr>
              <a:t>时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98807" y="321982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1437085"/>
            <a:ext cx="64087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411510"/>
            <a:ext cx="8496300" cy="140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3</a:t>
            </a:r>
            <a:r>
              <a:rPr lang="zh-CN" altLang="en-US" sz="2000" dirty="0" smtClean="0">
                <a:latin typeface="+mn-ea"/>
                <a:ea typeface="+mn-ea"/>
              </a:rPr>
              <a:t>）如左下图（图中长度单位：</a:t>
            </a:r>
            <a:r>
              <a:rPr lang="en-US" altLang="zh-CN" sz="2000" dirty="0" smtClean="0">
                <a:latin typeface="+mn-ea"/>
                <a:ea typeface="+mn-ea"/>
              </a:rPr>
              <a:t>cm</a:t>
            </a:r>
            <a:r>
              <a:rPr lang="zh-CN" altLang="en-US" sz="2000" dirty="0" smtClean="0">
                <a:latin typeface="+mn-ea"/>
                <a:ea typeface="+mn-ea"/>
              </a:rPr>
              <a:t>），用式子表示三角尺的面积；</a:t>
            </a:r>
            <a:endParaRPr lang="en-US" altLang="zh-CN" sz="2000" dirty="0" smtClean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4</a:t>
            </a:r>
            <a:r>
              <a:rPr lang="zh-CN" altLang="en-US" sz="2000" dirty="0" smtClean="0">
                <a:latin typeface="+mn-ea"/>
                <a:ea typeface="+mn-ea"/>
              </a:rPr>
              <a:t>）右 下图是一所住宅的建筑平面图（图中长度单位：</a:t>
            </a:r>
            <a:r>
              <a:rPr lang="en-US" altLang="zh-CN" sz="2000" dirty="0" smtClean="0">
                <a:latin typeface="+mn-ea"/>
                <a:ea typeface="+mn-ea"/>
              </a:rPr>
              <a:t>m</a:t>
            </a:r>
            <a:r>
              <a:rPr lang="zh-CN" altLang="en-US" sz="2000" dirty="0" smtClean="0">
                <a:latin typeface="+mn-ea"/>
                <a:ea typeface="+mn-ea"/>
              </a:rPr>
              <a:t>），用式子表示这所住宅的建筑面积</a:t>
            </a:r>
            <a:r>
              <a:rPr lang="en-US" altLang="zh-CN" sz="2000" dirty="0" smtClean="0">
                <a:latin typeface="+mn-ea"/>
                <a:ea typeface="+mn-ea"/>
              </a:rPr>
              <a:t>. </a:t>
            </a:r>
          </a:p>
        </p:txBody>
      </p:sp>
      <p:grpSp>
        <p:nvGrpSpPr>
          <p:cNvPr id="2" name="Group 21"/>
          <p:cNvGrpSpPr/>
          <p:nvPr/>
        </p:nvGrpSpPr>
        <p:grpSpPr bwMode="auto">
          <a:xfrm>
            <a:off x="611188" y="3489722"/>
            <a:ext cx="8424862" cy="636984"/>
            <a:chOff x="385" y="2202"/>
            <a:chExt cx="5307" cy="535"/>
          </a:xfrm>
        </p:grpSpPr>
        <p:graphicFrame>
          <p:nvGraphicFramePr>
            <p:cNvPr id="24580" name="Object 6"/>
            <p:cNvGraphicFramePr>
              <a:graphicFrameLocks noChangeAspect="1"/>
            </p:cNvGraphicFramePr>
            <p:nvPr/>
          </p:nvGraphicFramePr>
          <p:xfrm>
            <a:off x="4120" y="2202"/>
            <a:ext cx="872" cy="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3" r:id="rId4" imgW="661035" imgH="406400" progId="Equation.DSMT4">
                    <p:embed/>
                  </p:oleObj>
                </mc:Choice>
                <mc:Fallback>
                  <p:oleObj r:id="rId4" imgW="661035" imgH="406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0" y="2202"/>
                          <a:ext cx="872" cy="5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385" y="2341"/>
              <a:ext cx="530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 解：（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）三角尺的面积（单位：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cm</a:t>
              </a:r>
              <a:r>
                <a:rPr lang="en-US" altLang="zh-CN" sz="2400" baseline="30000" dirty="0" smtClean="0">
                  <a:solidFill>
                    <a:srgbClr val="FF0000"/>
                  </a:solidFill>
                  <a:latin typeface="+mn-ea"/>
                  <a:ea typeface="+mn-ea"/>
                </a:rPr>
                <a:t>2 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）是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(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         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)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．</a:t>
              </a:r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539751" y="4262440"/>
            <a:ext cx="7993063" cy="461963"/>
            <a:chOff x="340" y="2851"/>
            <a:chExt cx="4859" cy="388"/>
          </a:xfrm>
        </p:grpSpPr>
        <p:sp>
          <p:nvSpPr>
            <p:cNvPr id="5128" name="Text Box 13"/>
            <p:cNvSpPr txBox="1">
              <a:spLocks noChangeArrowheads="1"/>
            </p:cNvSpPr>
            <p:nvPr/>
          </p:nvSpPr>
          <p:spPr bwMode="auto">
            <a:xfrm>
              <a:off x="340" y="2851"/>
              <a:ext cx="485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 （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4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）这所住宅的建筑面积（单位：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m</a:t>
              </a:r>
              <a:r>
                <a:rPr lang="en-US" altLang="zh-CN" sz="2400" baseline="30000" dirty="0" smtClean="0">
                  <a:solidFill>
                    <a:srgbClr val="FF0000"/>
                  </a:solidFill>
                  <a:latin typeface="+mn-ea"/>
                  <a:ea typeface="+mn-ea"/>
                </a:rPr>
                <a:t>2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）是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(          )</a:t>
              </a:r>
            </a:p>
          </p:txBody>
        </p:sp>
        <p:graphicFrame>
          <p:nvGraphicFramePr>
            <p:cNvPr id="24584" name="Object 22"/>
            <p:cNvGraphicFramePr>
              <a:graphicFrameLocks noChangeAspect="1"/>
            </p:cNvGraphicFramePr>
            <p:nvPr/>
          </p:nvGraphicFramePr>
          <p:xfrm>
            <a:off x="3988" y="2857"/>
            <a:ext cx="992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4" r:id="rId6" imgW="749935" imgH="190500" progId="Equation.3">
                    <p:embed/>
                  </p:oleObj>
                </mc:Choice>
                <mc:Fallback>
                  <p:oleObj r:id="rId6" imgW="749935" imgH="1905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8" y="2857"/>
                          <a:ext cx="992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11189" y="1163242"/>
            <a:ext cx="7921625" cy="279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列式就是把实际问题中与数量有关的语句，用含有数、字母和运算符号的式子表示出来，也就是把文字语言转化为符号语言．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①要抓住关键词语，明确它们的意义以及它们之间的关系，如和、差、积、商及大、小、多、少、倍、分、倒数、相反数等；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②理清语句层次明确运算顺序；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③牢记一些概念和公式． </a:t>
            </a:r>
          </a:p>
        </p:txBody>
      </p:sp>
      <p:sp>
        <p:nvSpPr>
          <p:cNvPr id="14340" name="Text Box 44"/>
          <p:cNvSpPr txBox="1">
            <a:spLocks noChangeArrowheads="1"/>
          </p:cNvSpPr>
          <p:nvPr/>
        </p:nvSpPr>
        <p:spPr bwMode="auto">
          <a:xfrm>
            <a:off x="611188" y="683419"/>
            <a:ext cx="1035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</a:rPr>
              <a:t>归纳：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allAtOnce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95289" y="1329928"/>
            <a:ext cx="8415337" cy="186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1</a:t>
            </a:r>
            <a:r>
              <a:rPr lang="zh-CN" altLang="en-US" sz="2000" dirty="0" smtClean="0">
                <a:latin typeface="+mn-ea"/>
                <a:ea typeface="+mn-ea"/>
              </a:rPr>
              <a:t>）某种商品每袋</a:t>
            </a:r>
            <a:r>
              <a:rPr lang="en-US" altLang="zh-CN" sz="2000" dirty="0" smtClean="0">
                <a:latin typeface="+mn-ea"/>
                <a:ea typeface="+mn-ea"/>
              </a:rPr>
              <a:t>4.8</a:t>
            </a:r>
            <a:r>
              <a:rPr lang="zh-CN" altLang="en-US" sz="2000" dirty="0" smtClean="0">
                <a:latin typeface="+mn-ea"/>
                <a:ea typeface="+mn-ea"/>
              </a:rPr>
              <a:t>元，在一个月内的销售量是</a:t>
            </a:r>
            <a:r>
              <a:rPr lang="en-US" altLang="zh-CN" sz="2000" dirty="0" smtClean="0">
                <a:latin typeface="+mn-ea"/>
                <a:ea typeface="+mn-ea"/>
              </a:rPr>
              <a:t>m </a:t>
            </a:r>
            <a:r>
              <a:rPr lang="zh-CN" altLang="en-US" sz="2000" dirty="0" smtClean="0">
                <a:latin typeface="+mn-ea"/>
                <a:ea typeface="+mn-ea"/>
              </a:rPr>
              <a:t>袋，用式子表示在这个月内销售这种商品的收入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000" dirty="0" smtClean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2</a:t>
            </a:r>
            <a:r>
              <a:rPr lang="zh-CN" altLang="en-US" sz="2000" dirty="0" smtClean="0">
                <a:latin typeface="+mn-ea"/>
                <a:ea typeface="+mn-ea"/>
              </a:rPr>
              <a:t>）圆柱体的底面半径、高分别是 </a:t>
            </a:r>
            <a:r>
              <a:rPr lang="en-US" altLang="zh-CN" sz="2000" dirty="0" smtClean="0">
                <a:latin typeface="+mn-ea"/>
                <a:ea typeface="+mn-ea"/>
              </a:rPr>
              <a:t>r</a:t>
            </a:r>
            <a:r>
              <a:rPr lang="zh-CN" altLang="en-US" sz="2000" dirty="0" smtClean="0">
                <a:latin typeface="+mn-ea"/>
                <a:ea typeface="+mn-ea"/>
              </a:rPr>
              <a:t>，</a:t>
            </a:r>
            <a:r>
              <a:rPr lang="en-US" altLang="zh-CN" sz="2000" dirty="0" smtClean="0">
                <a:latin typeface="+mn-ea"/>
                <a:ea typeface="+mn-ea"/>
              </a:rPr>
              <a:t>h</a:t>
            </a:r>
            <a:r>
              <a:rPr lang="zh-CN" altLang="en-US" sz="2000" dirty="0" smtClean="0">
                <a:latin typeface="+mn-ea"/>
                <a:ea typeface="+mn-ea"/>
              </a:rPr>
              <a:t>，用式子表示圆柱体的体积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5122" name="Object 33"/>
          <p:cNvGraphicFramePr>
            <a:graphicFrameLocks noChangeAspect="1"/>
          </p:cNvGraphicFramePr>
          <p:nvPr/>
        </p:nvGraphicFramePr>
        <p:xfrm>
          <a:off x="3276600" y="2247900"/>
          <a:ext cx="1066800" cy="292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r:id="rId3" imgW="521335" imgH="190500" progId="Equation.DSMT4">
                  <p:embed/>
                </p:oleObj>
              </mc:Choice>
              <mc:Fallback>
                <p:oleObj r:id="rId3" imgW="521335" imgH="1905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47900"/>
                        <a:ext cx="1066800" cy="292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4"/>
          <p:cNvGraphicFramePr>
            <a:graphicFrameLocks noChangeAspect="1"/>
          </p:cNvGraphicFramePr>
          <p:nvPr/>
        </p:nvGraphicFramePr>
        <p:xfrm>
          <a:off x="3276601" y="3381375"/>
          <a:ext cx="855663" cy="379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r:id="rId5" imgW="343535" imgH="203200" progId="Equation.DSMT4">
                  <p:embed/>
                </p:oleObj>
              </mc:Choice>
              <mc:Fallback>
                <p:oleObj r:id="rId5" imgW="343535" imgH="2032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3381375"/>
                        <a:ext cx="855663" cy="379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圆角矩形 31"/>
          <p:cNvSpPr>
            <a:spLocks noChangeArrowheads="1"/>
          </p:cNvSpPr>
          <p:nvPr/>
        </p:nvSpPr>
        <p:spPr bwMode="auto">
          <a:xfrm>
            <a:off x="250825" y="671513"/>
            <a:ext cx="1335088" cy="4167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0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8314" y="897731"/>
            <a:ext cx="8207375" cy="2790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dirty="0">
                <a:latin typeface="+mn-ea"/>
                <a:ea typeface="+mn-ea"/>
              </a:rPr>
              <a:t>（</a:t>
            </a:r>
            <a:r>
              <a:rPr lang="en-US" altLang="zh-CN" sz="2000" dirty="0">
                <a:latin typeface="+mn-ea"/>
                <a:ea typeface="+mn-ea"/>
              </a:rPr>
              <a:t>3</a:t>
            </a:r>
            <a:r>
              <a:rPr lang="zh-CN" altLang="en-US" sz="2000" dirty="0">
                <a:latin typeface="+mn-ea"/>
                <a:ea typeface="+mn-ea"/>
              </a:rPr>
              <a:t>）有两片棉田，一片有</a:t>
            </a:r>
            <a:r>
              <a:rPr lang="en-US" altLang="zh-CN" sz="2000" dirty="0">
                <a:latin typeface="+mn-ea"/>
                <a:ea typeface="+mn-ea"/>
              </a:rPr>
              <a:t>m hm</a:t>
            </a:r>
            <a:r>
              <a:rPr lang="en-US" altLang="zh-CN" sz="2000" baseline="30000" dirty="0">
                <a:latin typeface="+mn-ea"/>
                <a:ea typeface="+mn-ea"/>
              </a:rPr>
              <a:t>2 </a:t>
            </a:r>
            <a:r>
              <a:rPr lang="en-US" altLang="zh-CN" sz="2000" dirty="0">
                <a:latin typeface="+mn-ea"/>
                <a:ea typeface="+mn-ea"/>
              </a:rPr>
              <a:t>(</a:t>
            </a:r>
            <a:r>
              <a:rPr lang="zh-CN" altLang="en-US" sz="2000" dirty="0">
                <a:latin typeface="+mn-ea"/>
                <a:ea typeface="+mn-ea"/>
              </a:rPr>
              <a:t>公顷，</a:t>
            </a:r>
            <a:r>
              <a:rPr lang="en-US" altLang="zh-CN" sz="2000" dirty="0">
                <a:latin typeface="+mn-ea"/>
                <a:ea typeface="+mn-ea"/>
              </a:rPr>
              <a:t>1 hm</a:t>
            </a:r>
            <a:r>
              <a:rPr lang="en-US" altLang="zh-CN" sz="2000" baseline="30000" dirty="0">
                <a:latin typeface="+mn-ea"/>
                <a:ea typeface="+mn-ea"/>
              </a:rPr>
              <a:t>2 </a:t>
            </a:r>
            <a:r>
              <a:rPr lang="zh-CN" altLang="en-US" sz="2000" dirty="0">
                <a:latin typeface="+mn-ea"/>
                <a:ea typeface="+mn-ea"/>
              </a:rPr>
              <a:t>＝</a:t>
            </a:r>
            <a:r>
              <a:rPr lang="en-US" altLang="zh-CN" sz="2000" dirty="0">
                <a:latin typeface="+mn-ea"/>
                <a:ea typeface="+mn-ea"/>
              </a:rPr>
              <a:t>10</a:t>
            </a:r>
            <a:r>
              <a:rPr lang="en-US" altLang="zh-CN" sz="2000" baseline="30000" dirty="0">
                <a:latin typeface="+mn-ea"/>
                <a:ea typeface="+mn-ea"/>
              </a:rPr>
              <a:t>4 </a:t>
            </a:r>
            <a:r>
              <a:rPr lang="en-US" altLang="zh-CN" sz="2000" dirty="0">
                <a:latin typeface="+mn-ea"/>
                <a:ea typeface="+mn-ea"/>
              </a:rPr>
              <a:t>m</a:t>
            </a:r>
            <a:r>
              <a:rPr lang="en-US" altLang="zh-CN" sz="2000" baseline="30000" dirty="0">
                <a:latin typeface="+mn-ea"/>
                <a:ea typeface="+mn-ea"/>
              </a:rPr>
              <a:t>2 </a:t>
            </a:r>
            <a:r>
              <a:rPr lang="en-US" altLang="zh-CN" sz="2000" dirty="0">
                <a:latin typeface="+mn-ea"/>
                <a:ea typeface="+mn-ea"/>
              </a:rPr>
              <a:t>)</a:t>
            </a:r>
            <a:r>
              <a:rPr lang="zh-CN" altLang="en-US" sz="2000" dirty="0">
                <a:latin typeface="+mn-ea"/>
                <a:ea typeface="+mn-ea"/>
              </a:rPr>
              <a:t>，平均每公顷产棉花</a:t>
            </a:r>
            <a:r>
              <a:rPr lang="en-US" altLang="zh-CN" sz="2000" dirty="0">
                <a:latin typeface="+mn-ea"/>
                <a:ea typeface="+mn-ea"/>
              </a:rPr>
              <a:t>a kg</a:t>
            </a:r>
            <a:r>
              <a:rPr lang="zh-CN" altLang="en-US" sz="2000" dirty="0">
                <a:latin typeface="+mn-ea"/>
                <a:ea typeface="+mn-ea"/>
              </a:rPr>
              <a:t>；另一片有</a:t>
            </a:r>
            <a:r>
              <a:rPr lang="en-US" altLang="zh-CN" sz="2000" dirty="0">
                <a:latin typeface="+mn-ea"/>
                <a:ea typeface="+mn-ea"/>
              </a:rPr>
              <a:t>n hm</a:t>
            </a:r>
            <a:r>
              <a:rPr lang="en-US" altLang="zh-CN" sz="2000" baseline="30000" dirty="0">
                <a:latin typeface="+mn-ea"/>
                <a:ea typeface="+mn-ea"/>
              </a:rPr>
              <a:t>2 </a:t>
            </a:r>
            <a:r>
              <a:rPr lang="zh-CN" altLang="en-US" sz="2000" dirty="0">
                <a:latin typeface="+mn-ea"/>
                <a:ea typeface="+mn-ea"/>
              </a:rPr>
              <a:t>，平均每公顷产棉花</a:t>
            </a:r>
            <a:r>
              <a:rPr lang="en-US" altLang="zh-CN" sz="2000" dirty="0">
                <a:latin typeface="+mn-ea"/>
                <a:ea typeface="+mn-ea"/>
              </a:rPr>
              <a:t>b kg</a:t>
            </a:r>
            <a:r>
              <a:rPr lang="zh-CN" altLang="en-US" sz="2000" dirty="0">
                <a:latin typeface="+mn-ea"/>
                <a:ea typeface="+mn-ea"/>
              </a:rPr>
              <a:t>，用式子表示两片棉田上棉花的总产量</a:t>
            </a:r>
            <a:r>
              <a:rPr lang="en-US" altLang="zh-CN" sz="2000" dirty="0">
                <a:latin typeface="+mn-ea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000" dirty="0">
                <a:latin typeface="+mn-ea"/>
                <a:ea typeface="+mn-ea"/>
              </a:rPr>
              <a:t>（</a:t>
            </a:r>
            <a:r>
              <a:rPr lang="en-US" altLang="zh-CN" sz="2000" dirty="0">
                <a:latin typeface="+mn-ea"/>
                <a:ea typeface="+mn-ea"/>
              </a:rPr>
              <a:t>4</a:t>
            </a:r>
            <a:r>
              <a:rPr lang="zh-CN" altLang="en-US" sz="2000" dirty="0">
                <a:latin typeface="+mn-ea"/>
                <a:ea typeface="+mn-ea"/>
              </a:rPr>
              <a:t>）在一个大正方形铁片中挖去一个小正方形铁片，大正方形的边长是</a:t>
            </a:r>
            <a:r>
              <a:rPr lang="en-US" altLang="zh-CN" sz="2000" dirty="0">
                <a:latin typeface="+mn-ea"/>
                <a:ea typeface="+mn-ea"/>
              </a:rPr>
              <a:t>a mm</a:t>
            </a:r>
            <a:r>
              <a:rPr lang="zh-CN" altLang="en-US" sz="2000" dirty="0">
                <a:latin typeface="+mn-ea"/>
                <a:ea typeface="+mn-ea"/>
              </a:rPr>
              <a:t>，小正方形的边长是</a:t>
            </a:r>
            <a:r>
              <a:rPr lang="en-US" altLang="zh-CN" sz="2000" dirty="0">
                <a:latin typeface="+mn-ea"/>
                <a:ea typeface="+mn-ea"/>
              </a:rPr>
              <a:t>b mm</a:t>
            </a:r>
            <a:r>
              <a:rPr lang="zh-CN" altLang="en-US" sz="2000" dirty="0">
                <a:latin typeface="+mn-ea"/>
                <a:ea typeface="+mn-ea"/>
              </a:rPr>
              <a:t>，用式子表示剩余部分的面积</a:t>
            </a:r>
            <a:r>
              <a:rPr lang="en-US" altLang="zh-CN" sz="2000" dirty="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059114" y="2247900"/>
          <a:ext cx="2155825" cy="379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r:id="rId3" imgW="863600" imgH="203200" progId="Equation.DSMT4">
                  <p:embed/>
                </p:oleObj>
              </mc:Choice>
              <mc:Fallback>
                <p:oleObj r:id="rId3" imgW="863600" imgH="2032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4" y="2247900"/>
                        <a:ext cx="2155825" cy="379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132139" y="3975497"/>
          <a:ext cx="2282825" cy="427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r:id="rId5" imgW="915035" imgH="228600" progId="Equation.DSMT4">
                  <p:embed/>
                </p:oleObj>
              </mc:Choice>
              <mc:Fallback>
                <p:oleObj r:id="rId5" imgW="915035" imgH="2286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9" y="3975497"/>
                        <a:ext cx="2282825" cy="427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282575" y="1168003"/>
            <a:ext cx="86820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1</a:t>
            </a:r>
            <a:r>
              <a:rPr lang="zh-CN" altLang="en-US" sz="2000" dirty="0" smtClean="0">
                <a:latin typeface="+mn-ea"/>
                <a:ea typeface="+mn-ea"/>
              </a:rPr>
              <a:t>）</a:t>
            </a:r>
            <a:r>
              <a:rPr lang="en-US" altLang="zh-CN" sz="2000" dirty="0" smtClean="0">
                <a:latin typeface="+mn-ea"/>
                <a:ea typeface="+mn-ea"/>
              </a:rPr>
              <a:t>5</a:t>
            </a:r>
            <a:r>
              <a:rPr lang="zh-CN" altLang="en-US" sz="2000" dirty="0" smtClean="0">
                <a:latin typeface="+mn-ea"/>
                <a:ea typeface="+mn-ea"/>
              </a:rPr>
              <a:t>箱苹果重</a:t>
            </a:r>
            <a:r>
              <a:rPr lang="en-US" altLang="zh-CN" sz="2000" i="1" dirty="0" smtClean="0">
                <a:latin typeface="+mn-ea"/>
                <a:ea typeface="+mn-ea"/>
              </a:rPr>
              <a:t>m </a:t>
            </a:r>
            <a:r>
              <a:rPr lang="en-US" altLang="zh-CN" sz="2000" dirty="0" smtClean="0">
                <a:latin typeface="+mn-ea"/>
                <a:ea typeface="+mn-ea"/>
              </a:rPr>
              <a:t>kg</a:t>
            </a:r>
            <a:r>
              <a:rPr lang="zh-CN" altLang="en-US" sz="2000" dirty="0" smtClean="0">
                <a:latin typeface="+mn-ea"/>
                <a:ea typeface="+mn-ea"/>
              </a:rPr>
              <a:t>，每箱重</a:t>
            </a:r>
            <a:r>
              <a:rPr lang="zh-CN" altLang="en-US" sz="2000" u="sng" dirty="0" smtClean="0">
                <a:latin typeface="+mn-ea"/>
                <a:ea typeface="+mn-ea"/>
              </a:rPr>
              <a:t>          </a:t>
            </a:r>
            <a:r>
              <a:rPr lang="en-US" altLang="zh-CN" sz="2000" dirty="0" smtClean="0">
                <a:latin typeface="+mn-ea"/>
                <a:ea typeface="+mn-ea"/>
              </a:rPr>
              <a:t>kg </a:t>
            </a:r>
            <a:r>
              <a:rPr lang="zh-CN" altLang="en-US" sz="2000" dirty="0" smtClean="0">
                <a:latin typeface="+mn-ea"/>
                <a:ea typeface="+mn-ea"/>
              </a:rPr>
              <a:t>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2</a:t>
            </a:r>
            <a:r>
              <a:rPr lang="zh-CN" altLang="en-US" sz="2000" dirty="0" smtClean="0">
                <a:latin typeface="+mn-ea"/>
                <a:ea typeface="+mn-ea"/>
              </a:rPr>
              <a:t>）一个数比</a:t>
            </a:r>
            <a:r>
              <a:rPr lang="en-US" altLang="zh-CN" sz="2000" i="1" dirty="0" smtClean="0">
                <a:latin typeface="+mn-ea"/>
                <a:ea typeface="+mn-ea"/>
              </a:rPr>
              <a:t>a</a:t>
            </a:r>
            <a:r>
              <a:rPr lang="zh-CN" altLang="en-US" sz="2000" dirty="0" smtClean="0">
                <a:latin typeface="+mn-ea"/>
                <a:ea typeface="+mn-ea"/>
              </a:rPr>
              <a:t>的</a:t>
            </a:r>
            <a:r>
              <a:rPr lang="en-US" altLang="zh-CN" sz="2000" dirty="0" smtClean="0">
                <a:latin typeface="+mn-ea"/>
                <a:ea typeface="+mn-ea"/>
              </a:rPr>
              <a:t>2</a:t>
            </a:r>
            <a:r>
              <a:rPr lang="zh-CN" altLang="en-US" sz="2000" dirty="0" smtClean="0">
                <a:latin typeface="+mn-ea"/>
                <a:ea typeface="+mn-ea"/>
              </a:rPr>
              <a:t>倍小</a:t>
            </a:r>
            <a:r>
              <a:rPr lang="en-US" altLang="zh-CN" sz="2000" dirty="0" smtClean="0">
                <a:latin typeface="+mn-ea"/>
                <a:ea typeface="+mn-ea"/>
              </a:rPr>
              <a:t>5</a:t>
            </a:r>
            <a:r>
              <a:rPr lang="zh-CN" altLang="en-US" sz="2000" dirty="0" smtClean="0">
                <a:latin typeface="+mn-ea"/>
                <a:ea typeface="+mn-ea"/>
              </a:rPr>
              <a:t>，则这个数为 </a:t>
            </a:r>
            <a:r>
              <a:rPr lang="zh-CN" altLang="en-US" sz="2000" u="sng" dirty="0" smtClean="0">
                <a:latin typeface="+mn-ea"/>
                <a:ea typeface="+mn-ea"/>
              </a:rPr>
              <a:t>            </a:t>
            </a:r>
            <a:r>
              <a:rPr lang="zh-CN" altLang="en-US" sz="2000" dirty="0" smtClean="0">
                <a:latin typeface="+mn-ea"/>
                <a:ea typeface="+mn-ea"/>
              </a:rPr>
              <a:t>；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3</a:t>
            </a:r>
            <a:r>
              <a:rPr lang="zh-CN" altLang="en-US" sz="2000" dirty="0" smtClean="0">
                <a:latin typeface="+mn-ea"/>
                <a:ea typeface="+mn-ea"/>
              </a:rPr>
              <a:t>）全校学生总数是</a:t>
            </a:r>
            <a:r>
              <a:rPr lang="en-US" altLang="zh-CN" sz="2000" i="1" dirty="0" smtClean="0">
                <a:latin typeface="+mn-ea"/>
                <a:ea typeface="+mn-ea"/>
              </a:rPr>
              <a:t>x</a:t>
            </a:r>
            <a:r>
              <a:rPr lang="zh-CN" altLang="en-US" sz="2000" dirty="0" smtClean="0">
                <a:latin typeface="+mn-ea"/>
                <a:ea typeface="+mn-ea"/>
              </a:rPr>
              <a:t>，其中女生占总数</a:t>
            </a:r>
            <a:r>
              <a:rPr lang="en-US" altLang="zh-CN" sz="2000" dirty="0" smtClean="0">
                <a:latin typeface="+mn-ea"/>
                <a:ea typeface="+mn-ea"/>
              </a:rPr>
              <a:t>52%</a:t>
            </a:r>
            <a:r>
              <a:rPr lang="zh-CN" altLang="en-US" sz="2000" dirty="0" smtClean="0">
                <a:latin typeface="+mn-ea"/>
                <a:ea typeface="+mn-ea"/>
              </a:rPr>
              <a:t>，则女生人数是 </a:t>
            </a:r>
            <a:r>
              <a:rPr lang="zh-CN" altLang="en-US" sz="2000" u="sng" dirty="0" smtClean="0">
                <a:latin typeface="+mn-ea"/>
                <a:ea typeface="+mn-ea"/>
              </a:rPr>
              <a:t>             </a:t>
            </a:r>
            <a:r>
              <a:rPr lang="zh-CN" altLang="en-US" sz="2000" dirty="0" smtClean="0">
                <a:latin typeface="+mn-ea"/>
                <a:ea typeface="+mn-ea"/>
              </a:rPr>
              <a:t>，男生人数是</a:t>
            </a:r>
            <a:r>
              <a:rPr lang="zh-CN" altLang="en-US" sz="2000" u="sng" dirty="0" smtClean="0">
                <a:latin typeface="+mn-ea"/>
                <a:ea typeface="+mn-ea"/>
              </a:rPr>
              <a:t>              </a:t>
            </a:r>
            <a:r>
              <a:rPr lang="zh-CN" altLang="en-US" sz="2000" dirty="0" smtClean="0">
                <a:latin typeface="+mn-ea"/>
                <a:ea typeface="+mn-ea"/>
              </a:rPr>
              <a:t>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4</a:t>
            </a:r>
            <a:r>
              <a:rPr lang="zh-CN" altLang="en-US" sz="2000" dirty="0" smtClean="0">
                <a:latin typeface="+mn-ea"/>
                <a:ea typeface="+mn-ea"/>
              </a:rPr>
              <a:t>）某班有</a:t>
            </a:r>
            <a:r>
              <a:rPr lang="en-US" altLang="zh-CN" sz="2000" i="1" dirty="0" smtClean="0">
                <a:latin typeface="+mn-ea"/>
                <a:ea typeface="+mn-ea"/>
              </a:rPr>
              <a:t>a</a:t>
            </a:r>
            <a:r>
              <a:rPr lang="zh-CN" altLang="en-US" sz="2000" dirty="0" smtClean="0">
                <a:latin typeface="+mn-ea"/>
                <a:ea typeface="+mn-ea"/>
              </a:rPr>
              <a:t>名学生，现把一批图书分给全班学生阅读，如果每人分</a:t>
            </a:r>
            <a:r>
              <a:rPr lang="en-US" altLang="zh-CN" sz="2000" dirty="0" smtClean="0">
                <a:latin typeface="+mn-ea"/>
                <a:ea typeface="+mn-ea"/>
              </a:rPr>
              <a:t>4</a:t>
            </a:r>
            <a:r>
              <a:rPr lang="zh-CN" altLang="en-US" sz="2000" dirty="0" smtClean="0">
                <a:latin typeface="+mn-ea"/>
                <a:ea typeface="+mn-ea"/>
              </a:rPr>
              <a:t>本，还缺</a:t>
            </a:r>
            <a:r>
              <a:rPr lang="en-US" altLang="zh-CN" sz="2000" dirty="0" smtClean="0">
                <a:latin typeface="+mn-ea"/>
                <a:ea typeface="+mn-ea"/>
              </a:rPr>
              <a:t>25</a:t>
            </a:r>
            <a:r>
              <a:rPr lang="zh-CN" altLang="en-US" sz="2000" dirty="0" smtClean="0">
                <a:latin typeface="+mn-ea"/>
                <a:ea typeface="+mn-ea"/>
              </a:rPr>
              <a:t>本，则这批图书共</a:t>
            </a:r>
            <a:r>
              <a:rPr lang="zh-CN" altLang="en-US" sz="2000" u="sng" dirty="0" smtClean="0">
                <a:latin typeface="+mn-ea"/>
                <a:ea typeface="+mn-ea"/>
              </a:rPr>
              <a:t>    </a:t>
            </a:r>
            <a:r>
              <a:rPr lang="zh-CN" altLang="en-US" sz="2000" u="sng" dirty="0" smtClean="0">
                <a:latin typeface="+mn-ea"/>
                <a:ea typeface="+mn-ea"/>
                <a:sym typeface="Arial" panose="020B0604020202020204" pitchFamily="34" charset="0"/>
              </a:rPr>
              <a:t>   </a:t>
            </a:r>
            <a:r>
              <a:rPr lang="zh-CN" altLang="en-US" sz="2000" u="sng" dirty="0" smtClean="0">
                <a:latin typeface="+mn-ea"/>
                <a:ea typeface="+mn-ea"/>
              </a:rPr>
              <a:t>       </a:t>
            </a:r>
            <a:r>
              <a:rPr lang="zh-CN" altLang="en-US" sz="2000" dirty="0" smtClean="0">
                <a:latin typeface="+mn-ea"/>
                <a:ea typeface="+mn-ea"/>
              </a:rPr>
              <a:t>本；</a:t>
            </a:r>
          </a:p>
        </p:txBody>
      </p:sp>
      <p:graphicFrame>
        <p:nvGraphicFramePr>
          <p:cNvPr id="64516" name="Object 7"/>
          <p:cNvGraphicFramePr>
            <a:graphicFrameLocks noGrp="1" noChangeAspect="1"/>
          </p:cNvGraphicFramePr>
          <p:nvPr/>
        </p:nvGraphicFramePr>
        <p:xfrm>
          <a:off x="4438650" y="911870"/>
          <a:ext cx="369888" cy="626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r:id="rId3" imgW="203200" imgH="407035" progId="Equation.DSMT4">
                  <p:embed/>
                </p:oleObj>
              </mc:Choice>
              <mc:Fallback>
                <p:oleObj r:id="rId3" imgW="203200" imgH="407035" progId="Equation.DSMT4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911870"/>
                        <a:ext cx="369888" cy="626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9"/>
          <p:cNvGraphicFramePr>
            <a:graphicFrameLocks noChangeAspect="1"/>
          </p:cNvGraphicFramePr>
          <p:nvPr/>
        </p:nvGraphicFramePr>
        <p:xfrm>
          <a:off x="5580112" y="1635646"/>
          <a:ext cx="13350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r:id="rId5" imgW="520700" imgH="203200" progId="Equation.DSMT4">
                  <p:embed/>
                </p:oleObj>
              </mc:Choice>
              <mc:Fallback>
                <p:oleObj r:id="rId5" imgW="520700" imgH="20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635646"/>
                        <a:ext cx="133508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10"/>
          <p:cNvGraphicFramePr>
            <a:graphicFrameLocks noChangeAspect="1"/>
          </p:cNvGraphicFramePr>
          <p:nvPr/>
        </p:nvGraphicFramePr>
        <p:xfrm>
          <a:off x="1404939" y="2464594"/>
          <a:ext cx="1023937" cy="334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r:id="rId7" imgW="407035" imgH="177800" progId="Equation.DSMT4">
                  <p:embed/>
                </p:oleObj>
              </mc:Choice>
              <mc:Fallback>
                <p:oleObj r:id="rId7" imgW="407035" imgH="177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9" y="2464594"/>
                        <a:ext cx="1023937" cy="334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11"/>
          <p:cNvGraphicFramePr>
            <a:graphicFrameLocks noChangeAspect="1"/>
          </p:cNvGraphicFramePr>
          <p:nvPr/>
        </p:nvGraphicFramePr>
        <p:xfrm>
          <a:off x="5219700" y="2463404"/>
          <a:ext cx="890588" cy="291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r:id="rId9" imgW="407035" imgH="177800" progId="Equation.DSMT4">
                  <p:embed/>
                </p:oleObj>
              </mc:Choice>
              <mc:Fallback>
                <p:oleObj r:id="rId9" imgW="407035" imgH="177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63404"/>
                        <a:ext cx="890588" cy="291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13"/>
          <p:cNvGraphicFramePr>
            <a:graphicFrameLocks noChangeAspect="1"/>
          </p:cNvGraphicFramePr>
          <p:nvPr/>
        </p:nvGraphicFramePr>
        <p:xfrm>
          <a:off x="3993356" y="3507854"/>
          <a:ext cx="1260475" cy="321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r:id="rId11" imgW="597535" imgH="203200" progId="Equation.DSMT4">
                  <p:embed/>
                </p:oleObj>
              </mc:Choice>
              <mc:Fallback>
                <p:oleObj r:id="rId11" imgW="597535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356" y="3507854"/>
                        <a:ext cx="1260475" cy="321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12700" y="681038"/>
            <a:ext cx="3570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36575" algn="ctr">
              <a:defRPr/>
            </a:pPr>
            <a:r>
              <a:rPr lang="zh-CN" altLang="en-US" sz="2400" dirty="0">
                <a:latin typeface="+mn-ea"/>
                <a:ea typeface="+mn-ea"/>
              </a:rPr>
              <a:t>用式子表示下列数量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5220" y="1518890"/>
            <a:ext cx="7856538" cy="279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列式时：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①数与字母、字母与字母相乘省略乘号；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②数与字母相乘时数字在前；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③式子中出现除法运算时，一般按分数形式来写；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④带分数与字母相乘时，把带分数化成假分数；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⑤带单位时，适当加括号</a:t>
            </a:r>
            <a:r>
              <a:rPr lang="en-US" altLang="zh-CN" sz="2000" dirty="0" smtClean="0">
                <a:latin typeface="+mn-ea"/>
                <a:ea typeface="+mn-ea"/>
              </a:rPr>
              <a:t>.</a:t>
            </a:r>
          </a:p>
        </p:txBody>
      </p:sp>
      <p:grpSp>
        <p:nvGrpSpPr>
          <p:cNvPr id="29698" name="组合 2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2969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0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课堂小结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7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1536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3" name="TextBox 20"/>
            <p:cNvSpPr txBox="1">
              <a:spLocks noChangeArrowheads="1"/>
            </p:cNvSpPr>
            <p:nvPr/>
          </p:nvSpPr>
          <p:spPr bwMode="auto">
            <a:xfrm>
              <a:off x="612776" y="1057235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学习目标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395289" y="1419622"/>
            <a:ext cx="8569199" cy="293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．掌握用字母表示数的方法，能在具体的情境中用字母表示常见数量关系．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．在用字母表示数的过程中体会从具体到抽象的认识过程，进一步培养数学逻辑思维．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【学习重点】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在具体的情境中用字母表示常见的数量关系．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【学习难点】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体会字母表示数的意义，形成初步的符号感．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6164" y="1253728"/>
            <a:ext cx="3525837" cy="180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4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1" y="1258491"/>
            <a:ext cx="3465513" cy="179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030141"/>
            <a:ext cx="3435350" cy="183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7" name="Picture 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35050" y="3028950"/>
            <a:ext cx="3536950" cy="183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组合 6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16390" name="Picture 9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情境引入</a:t>
              </a: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468314" y="844154"/>
            <a:ext cx="7991475" cy="943528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    青藏铁路线上，在格尔木到拉萨之间有一段很长的冻土地段．列车在冻土地段的行驶速度是</a:t>
            </a:r>
            <a:r>
              <a:rPr lang="en-US" altLang="zh-CN" sz="2000" dirty="0" smtClean="0">
                <a:latin typeface="+mn-ea"/>
                <a:ea typeface="+mn-ea"/>
              </a:rPr>
              <a:t>100 km/h</a:t>
            </a:r>
            <a:r>
              <a:rPr lang="zh-CN" altLang="en-US" sz="2000" dirty="0" smtClean="0">
                <a:latin typeface="+mn-ea"/>
                <a:ea typeface="+mn-ea"/>
              </a:rPr>
              <a:t>．请思考下列问题：</a:t>
            </a:r>
          </a:p>
        </p:txBody>
      </p:sp>
      <p:sp>
        <p:nvSpPr>
          <p:cNvPr id="1068" name="Text Box 44"/>
          <p:cNvSpPr txBox="1">
            <a:spLocks noChangeArrowheads="1"/>
          </p:cNvSpPr>
          <p:nvPr/>
        </p:nvSpPr>
        <p:spPr bwMode="auto">
          <a:xfrm>
            <a:off x="315914" y="2771775"/>
            <a:ext cx="8569325" cy="943528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2</a:t>
            </a:r>
            <a:r>
              <a:rPr lang="zh-CN" altLang="en-US" sz="2000" dirty="0" smtClean="0">
                <a:latin typeface="+mn-ea"/>
                <a:ea typeface="+mn-ea"/>
              </a:rPr>
              <a:t>）字母 </a:t>
            </a:r>
            <a:r>
              <a:rPr lang="en-US" altLang="zh-CN" sz="2000" i="1" dirty="0" smtClean="0">
                <a:latin typeface="+mn-ea"/>
                <a:ea typeface="+mn-ea"/>
              </a:rPr>
              <a:t>t </a:t>
            </a:r>
            <a:r>
              <a:rPr lang="zh-CN" altLang="en-US" sz="2000" dirty="0" smtClean="0">
                <a:latin typeface="+mn-ea"/>
                <a:ea typeface="+mn-ea"/>
              </a:rPr>
              <a:t>表示时间有什么意义</a:t>
            </a:r>
            <a:r>
              <a:rPr lang="en-US" altLang="zh-CN" sz="2000" dirty="0" smtClean="0">
                <a:latin typeface="+mn-ea"/>
                <a:ea typeface="+mn-ea"/>
              </a:rPr>
              <a:t>?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　　 如果用 </a:t>
            </a:r>
            <a:r>
              <a:rPr lang="en-US" altLang="zh-CN" sz="2000" i="1" dirty="0" smtClean="0">
                <a:latin typeface="+mn-ea"/>
                <a:ea typeface="+mn-ea"/>
              </a:rPr>
              <a:t>v </a:t>
            </a:r>
            <a:r>
              <a:rPr lang="zh-CN" altLang="en-US" sz="2000" dirty="0" smtClean="0">
                <a:latin typeface="+mn-ea"/>
                <a:ea typeface="+mn-ea"/>
              </a:rPr>
              <a:t>表示速度，列车行驶的路程是多少？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280989" y="2340769"/>
            <a:ext cx="8243887" cy="481863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1</a:t>
            </a:r>
            <a:r>
              <a:rPr lang="zh-CN" altLang="en-US" sz="2000" dirty="0" smtClean="0">
                <a:latin typeface="+mn-ea"/>
                <a:ea typeface="+mn-ea"/>
              </a:rPr>
              <a:t>）列车</a:t>
            </a:r>
            <a:r>
              <a:rPr lang="en-US" altLang="zh-CN" sz="2000" dirty="0" smtClean="0">
                <a:latin typeface="+mn-ea"/>
                <a:ea typeface="+mn-ea"/>
              </a:rPr>
              <a:t>2 h</a:t>
            </a:r>
            <a:r>
              <a:rPr lang="zh-CN" altLang="en-US" sz="2000" dirty="0" smtClean="0">
                <a:latin typeface="+mn-ea"/>
                <a:ea typeface="+mn-ea"/>
              </a:rPr>
              <a:t>行驶多少千米？</a:t>
            </a:r>
            <a:r>
              <a:rPr lang="en-US" altLang="zh-CN" sz="2000" dirty="0" smtClean="0">
                <a:latin typeface="+mn-ea"/>
                <a:ea typeface="+mn-ea"/>
              </a:rPr>
              <a:t>3 h</a:t>
            </a:r>
            <a:r>
              <a:rPr lang="zh-CN" altLang="en-US" sz="2000" dirty="0" smtClean="0">
                <a:latin typeface="+mn-ea"/>
                <a:ea typeface="+mn-ea"/>
              </a:rPr>
              <a:t>呢？</a:t>
            </a:r>
            <a:r>
              <a:rPr lang="en-US" altLang="zh-CN" sz="2000" dirty="0" smtClean="0">
                <a:latin typeface="+mn-ea"/>
                <a:ea typeface="+mn-ea"/>
              </a:rPr>
              <a:t>8 h</a:t>
            </a:r>
            <a:r>
              <a:rPr lang="zh-CN" altLang="en-US" sz="2000" dirty="0" smtClean="0">
                <a:latin typeface="+mn-ea"/>
                <a:ea typeface="+mn-ea"/>
              </a:rPr>
              <a:t>呢？</a:t>
            </a:r>
            <a:r>
              <a:rPr lang="en-US" altLang="zh-CN" sz="2000" i="1" dirty="0" smtClean="0">
                <a:latin typeface="+mn-ea"/>
                <a:ea typeface="+mn-ea"/>
              </a:rPr>
              <a:t>t </a:t>
            </a:r>
            <a:r>
              <a:rPr lang="en-US" altLang="zh-CN" sz="2000" dirty="0" smtClean="0">
                <a:latin typeface="+mn-ea"/>
                <a:ea typeface="+mn-ea"/>
              </a:rPr>
              <a:t>h</a:t>
            </a:r>
            <a:r>
              <a:rPr lang="zh-CN" altLang="en-US" sz="2000" dirty="0" smtClean="0">
                <a:latin typeface="+mn-ea"/>
                <a:ea typeface="+mn-ea"/>
              </a:rPr>
              <a:t>呢？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" grpId="0" bldLvl="0" animBg="1"/>
      <p:bldP spid="106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文本框 6151"/>
          <p:cNvSpPr txBox="1"/>
          <p:nvPr/>
        </p:nvSpPr>
        <p:spPr bwMode="auto">
          <a:xfrm>
            <a:off x="203200" y="559594"/>
            <a:ext cx="4152099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一、含字母的式子的书写</a:t>
            </a:r>
          </a:p>
        </p:txBody>
      </p:sp>
      <p:sp>
        <p:nvSpPr>
          <p:cNvPr id="39008" name="Text Box 96"/>
          <p:cNvSpPr txBox="1">
            <a:spLocks noChangeArrowheads="1"/>
          </p:cNvSpPr>
          <p:nvPr/>
        </p:nvSpPr>
        <p:spPr bwMode="auto">
          <a:xfrm>
            <a:off x="203200" y="1478281"/>
            <a:ext cx="8761288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altLang="zh-CN" dirty="0" smtClean="0">
                <a:latin typeface="+mn-ea"/>
                <a:ea typeface="+mn-ea"/>
              </a:rPr>
              <a:t>1</a:t>
            </a:r>
            <a:r>
              <a:rPr lang="zh-CN" altLang="en-US" dirty="0" smtClean="0">
                <a:latin typeface="+mn-ea"/>
                <a:ea typeface="+mn-ea"/>
              </a:rPr>
              <a:t>）苹果原价是每千克</a:t>
            </a:r>
            <a:r>
              <a:rPr lang="en-US" altLang="zh-CN" dirty="0" smtClean="0">
                <a:latin typeface="+mn-ea"/>
                <a:ea typeface="+mn-ea"/>
              </a:rPr>
              <a:t>p</a:t>
            </a:r>
            <a:r>
              <a:rPr lang="zh-CN" altLang="en-US" dirty="0" smtClean="0">
                <a:latin typeface="+mn-ea"/>
                <a:ea typeface="+mn-ea"/>
              </a:rPr>
              <a:t>元，按</a:t>
            </a:r>
            <a:r>
              <a:rPr lang="en-US" altLang="zh-CN" dirty="0" smtClean="0">
                <a:latin typeface="+mn-ea"/>
                <a:ea typeface="+mn-ea"/>
              </a:rPr>
              <a:t>8</a:t>
            </a:r>
            <a:r>
              <a:rPr lang="zh-CN" altLang="en-US" dirty="0" smtClean="0">
                <a:latin typeface="+mn-ea"/>
                <a:ea typeface="+mn-ea"/>
              </a:rPr>
              <a:t>折优惠出售，用式子表示现价；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altLang="zh-CN" dirty="0" smtClean="0">
                <a:latin typeface="+mn-ea"/>
                <a:ea typeface="+mn-ea"/>
              </a:rPr>
              <a:t>2</a:t>
            </a:r>
            <a:r>
              <a:rPr lang="zh-CN" altLang="en-US" dirty="0" smtClean="0">
                <a:latin typeface="+mn-ea"/>
                <a:ea typeface="+mn-ea"/>
              </a:rPr>
              <a:t>）某产品前年的产量是</a:t>
            </a:r>
            <a:r>
              <a:rPr lang="en-US" altLang="zh-CN" dirty="0" smtClean="0">
                <a:latin typeface="+mn-ea"/>
                <a:ea typeface="+mn-ea"/>
              </a:rPr>
              <a:t>n</a:t>
            </a:r>
            <a:r>
              <a:rPr lang="zh-CN" altLang="en-US" dirty="0" smtClean="0">
                <a:latin typeface="+mn-ea"/>
                <a:ea typeface="+mn-ea"/>
              </a:rPr>
              <a:t>件，去年的产量是前年产量的</a:t>
            </a:r>
            <a:r>
              <a:rPr lang="en-US" altLang="zh-CN" dirty="0" smtClean="0">
                <a:latin typeface="+mn-ea"/>
                <a:ea typeface="+mn-ea"/>
              </a:rPr>
              <a:t>m</a:t>
            </a:r>
            <a:r>
              <a:rPr lang="zh-CN" altLang="en-US" dirty="0" smtClean="0">
                <a:latin typeface="+mn-ea"/>
                <a:ea typeface="+mn-ea"/>
              </a:rPr>
              <a:t>倍，用式子表示去年的产量；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altLang="zh-CN" dirty="0" smtClean="0">
                <a:latin typeface="+mn-ea"/>
                <a:ea typeface="+mn-ea"/>
              </a:rPr>
              <a:t>3</a:t>
            </a:r>
            <a:r>
              <a:rPr lang="zh-CN" altLang="en-US" dirty="0" smtClean="0">
                <a:latin typeface="+mn-ea"/>
                <a:ea typeface="+mn-ea"/>
              </a:rPr>
              <a:t>）一个长方体包装盒的长和宽都是</a:t>
            </a:r>
            <a:r>
              <a:rPr lang="en-US" altLang="zh-CN" dirty="0" smtClean="0">
                <a:latin typeface="+mn-ea"/>
                <a:ea typeface="+mn-ea"/>
              </a:rPr>
              <a:t>a cm</a:t>
            </a:r>
            <a:r>
              <a:rPr lang="zh-CN" altLang="en-US" dirty="0" smtClean="0">
                <a:latin typeface="+mn-ea"/>
                <a:ea typeface="+mn-ea"/>
              </a:rPr>
              <a:t>，高是</a:t>
            </a:r>
            <a:r>
              <a:rPr lang="en-US" altLang="zh-CN" dirty="0" smtClean="0">
                <a:latin typeface="+mn-ea"/>
                <a:ea typeface="+mn-ea"/>
              </a:rPr>
              <a:t>h cm</a:t>
            </a:r>
            <a:r>
              <a:rPr lang="zh-CN" altLang="en-US" dirty="0" smtClean="0">
                <a:latin typeface="+mn-ea"/>
                <a:ea typeface="+mn-ea"/>
              </a:rPr>
              <a:t>，用式子表示它的体积；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altLang="zh-CN" dirty="0" smtClean="0">
                <a:latin typeface="+mn-ea"/>
                <a:ea typeface="+mn-ea"/>
              </a:rPr>
              <a:t>4</a:t>
            </a:r>
            <a:r>
              <a:rPr lang="zh-CN" altLang="en-US" dirty="0" smtClean="0">
                <a:latin typeface="+mn-ea"/>
                <a:ea typeface="+mn-ea"/>
              </a:rPr>
              <a:t>）用式子表示数</a:t>
            </a:r>
            <a:r>
              <a:rPr lang="en-US" altLang="zh-CN" dirty="0" smtClean="0">
                <a:latin typeface="+mn-ea"/>
                <a:ea typeface="+mn-ea"/>
              </a:rPr>
              <a:t>n</a:t>
            </a:r>
            <a:r>
              <a:rPr lang="zh-CN" altLang="en-US" dirty="0" smtClean="0">
                <a:latin typeface="+mn-ea"/>
                <a:ea typeface="+mn-ea"/>
              </a:rPr>
              <a:t>的相反数</a:t>
            </a:r>
            <a:r>
              <a:rPr lang="en-US" altLang="zh-CN" dirty="0" smtClean="0">
                <a:latin typeface="+mn-ea"/>
                <a:ea typeface="+mn-ea"/>
              </a:rPr>
              <a:t>.</a:t>
            </a:r>
            <a:endParaRPr lang="zh-CN" altLang="en-US" dirty="0" smtClean="0">
              <a:latin typeface="+mn-ea"/>
              <a:ea typeface="+mn-ea"/>
            </a:endParaRPr>
          </a:p>
        </p:txBody>
      </p:sp>
      <p:grpSp>
        <p:nvGrpSpPr>
          <p:cNvPr id="3" name="Group 122"/>
          <p:cNvGrpSpPr/>
          <p:nvPr/>
        </p:nvGrpSpPr>
        <p:grpSpPr bwMode="auto">
          <a:xfrm>
            <a:off x="900114" y="4192189"/>
            <a:ext cx="8569325" cy="646509"/>
            <a:chOff x="22" y="3430"/>
            <a:chExt cx="5398" cy="543"/>
          </a:xfrm>
        </p:grpSpPr>
        <p:sp>
          <p:nvSpPr>
            <p:cNvPr id="1036" name="Text Box 118"/>
            <p:cNvSpPr txBox="1">
              <a:spLocks noChangeArrowheads="1"/>
            </p:cNvSpPr>
            <p:nvPr/>
          </p:nvSpPr>
          <p:spPr bwMode="auto">
            <a:xfrm>
              <a:off x="22" y="3430"/>
              <a:ext cx="5398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答案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: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（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）    元；（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2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）  件；（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）  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cm</a:t>
              </a:r>
              <a:r>
                <a:rPr lang="en-US" altLang="zh-CN" sz="2400" b="1" baseline="30000" dirty="0" smtClean="0">
                  <a:solidFill>
                    <a:srgbClr val="FF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 ；（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4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）   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.</a:t>
              </a:r>
            </a:p>
          </p:txBody>
        </p:sp>
        <p:graphicFrame>
          <p:nvGraphicFramePr>
            <p:cNvPr id="18437" name="Object 110"/>
            <p:cNvGraphicFramePr>
              <a:graphicFrameLocks noChangeAspect="1"/>
            </p:cNvGraphicFramePr>
            <p:nvPr/>
          </p:nvGraphicFramePr>
          <p:xfrm>
            <a:off x="996" y="3580"/>
            <a:ext cx="446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8" r:id="rId3" imgW="343535" imgH="203200" progId="Equation.DSMT4">
                    <p:embed/>
                  </p:oleObj>
                </mc:Choice>
                <mc:Fallback>
                  <p:oleObj r:id="rId3" imgW="343535" imgH="203200" progId="Equation.DSMT4">
                    <p:embed/>
                    <p:pic>
                      <p:nvPicPr>
                        <p:cNvPr id="0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6" y="3580"/>
                          <a:ext cx="446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112"/>
            <p:cNvGraphicFramePr>
              <a:graphicFrameLocks noChangeAspect="1"/>
            </p:cNvGraphicFramePr>
            <p:nvPr/>
          </p:nvGraphicFramePr>
          <p:xfrm>
            <a:off x="2186" y="3591"/>
            <a:ext cx="298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9" r:id="rId5" imgW="241935" imgH="139700" progId="Equation.3">
                    <p:embed/>
                  </p:oleObj>
                </mc:Choice>
                <mc:Fallback>
                  <p:oleObj r:id="rId5" imgW="241935" imgH="139700" progId="Equation.3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6" y="3591"/>
                          <a:ext cx="298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114"/>
            <p:cNvGraphicFramePr>
              <a:graphicFrameLocks noChangeAspect="1"/>
            </p:cNvGraphicFramePr>
            <p:nvPr/>
          </p:nvGraphicFramePr>
          <p:xfrm>
            <a:off x="3280" y="3521"/>
            <a:ext cx="325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0" r:id="rId7" imgW="254635" imgH="191135" progId="Equation.DSMT4">
                    <p:embed/>
                  </p:oleObj>
                </mc:Choice>
                <mc:Fallback>
                  <p:oleObj r:id="rId7" imgW="254635" imgH="191135" progId="Equation.DSMT4">
                    <p:embed/>
                    <p:pic>
                      <p:nvPicPr>
                        <p:cNvPr id="0" name="Object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0" y="3521"/>
                          <a:ext cx="325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116"/>
            <p:cNvGraphicFramePr>
              <a:graphicFrameLocks noChangeAspect="1"/>
            </p:cNvGraphicFramePr>
            <p:nvPr/>
          </p:nvGraphicFramePr>
          <p:xfrm>
            <a:off x="4501" y="3580"/>
            <a:ext cx="314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1" r:id="rId9" imgW="216535" imgH="140335" progId="Equation.3">
                    <p:embed/>
                  </p:oleObj>
                </mc:Choice>
                <mc:Fallback>
                  <p:oleObj r:id="rId9" imgW="216535" imgH="140335" progId="Equation.3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1" y="3580"/>
                          <a:ext cx="314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439864" y="1027510"/>
            <a:ext cx="4515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latin typeface="+mn-ea"/>
                <a:ea typeface="+mn-ea"/>
                <a:sym typeface="Arial" panose="020B0604020202020204" pitchFamily="34" charset="0"/>
              </a:rPr>
              <a:t>用含有字母的式子表示下列数量</a:t>
            </a:r>
          </a:p>
        </p:txBody>
      </p:sp>
      <p:sp>
        <p:nvSpPr>
          <p:cNvPr id="39021" name="Text Box 109"/>
          <p:cNvSpPr txBox="1">
            <a:spLocks noChangeArrowheads="1"/>
          </p:cNvSpPr>
          <p:nvPr/>
        </p:nvSpPr>
        <p:spPr bwMode="auto">
          <a:xfrm>
            <a:off x="755651" y="1006079"/>
            <a:ext cx="936625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sz="2400" b="1" dirty="0" smtClean="0">
                <a:solidFill>
                  <a:srgbClr val="00B0F0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5703888" y="3651648"/>
            <a:ext cx="2036762" cy="411956"/>
          </a:xfrm>
          <a:prstGeom prst="wedgeRoundRectCallout">
            <a:avLst>
              <a:gd name="adj1" fmla="val -61250"/>
              <a:gd name="adj2" fmla="val 118287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b="1" noProof="1">
                <a:latin typeface="+mn-ea"/>
                <a:ea typeface="+mn-ea"/>
                <a:cs typeface="+mn-ea"/>
              </a:rPr>
              <a:t>注意带单位！</a:t>
            </a:r>
            <a:endParaRPr lang="zh-CN" altLang="en-US" sz="2400" b="1" noProof="1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08" grpId="0" bldLvl="0" animBg="1"/>
      <p:bldP spid="9" grpId="0"/>
      <p:bldP spid="39021" grpId="0" bldLvl="0"/>
      <p:bldP spid="1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50825" y="897732"/>
            <a:ext cx="8713788" cy="321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① 数与字母、字母与字母相乘时省略乘号，数与字母相乘时数字在前；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② 出现多个字母时，字母按照</a:t>
            </a:r>
            <a:r>
              <a:rPr lang="en-US" altLang="zh-CN" sz="2000" b="1" dirty="0" smtClean="0">
                <a:latin typeface="+mn-ea"/>
                <a:ea typeface="+mn-ea"/>
              </a:rPr>
              <a:t>26</a:t>
            </a:r>
            <a:r>
              <a:rPr lang="zh-CN" altLang="en-US" sz="2000" b="1" dirty="0" smtClean="0">
                <a:latin typeface="+mn-ea"/>
                <a:ea typeface="+mn-ea"/>
              </a:rPr>
              <a:t>个字母顺序排列；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③ 相同字母相乘时应写成幂的形式；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④ </a:t>
            </a:r>
            <a:r>
              <a:rPr lang="en-US" altLang="zh-CN" sz="2000" b="1" dirty="0" smtClean="0">
                <a:latin typeface="+mn-ea"/>
                <a:ea typeface="+mn-ea"/>
              </a:rPr>
              <a:t>1</a:t>
            </a:r>
            <a:r>
              <a:rPr lang="zh-CN" altLang="en-US" sz="2000" b="1" dirty="0" smtClean="0">
                <a:latin typeface="+mn-ea"/>
                <a:ea typeface="+mn-ea"/>
              </a:rPr>
              <a:t>或</a:t>
            </a:r>
            <a:r>
              <a:rPr lang="en-US" altLang="zh-CN" sz="2000" b="1" dirty="0" smtClean="0">
                <a:latin typeface="+mn-ea"/>
                <a:ea typeface="+mn-ea"/>
              </a:rPr>
              <a:t>-1</a:t>
            </a:r>
            <a:r>
              <a:rPr lang="zh-CN" altLang="en-US" sz="2000" b="1" dirty="0" smtClean="0">
                <a:latin typeface="+mn-ea"/>
                <a:ea typeface="+mn-ea"/>
              </a:rPr>
              <a:t>与字母相乘时，</a:t>
            </a:r>
            <a:r>
              <a:rPr lang="en-US" altLang="zh-CN" sz="2000" b="1" dirty="0" smtClean="0">
                <a:latin typeface="+mn-ea"/>
                <a:ea typeface="+mn-ea"/>
              </a:rPr>
              <a:t>1</a:t>
            </a:r>
            <a:r>
              <a:rPr lang="zh-CN" altLang="en-US" sz="2000" b="1" dirty="0" smtClean="0">
                <a:latin typeface="+mn-ea"/>
                <a:ea typeface="+mn-ea"/>
              </a:rPr>
              <a:t>通常省略不写；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⑤ 式子中出现除法运算时，一般按分数形式来写，带分数与字母相乘时，把带分数化成假分数</a:t>
            </a:r>
            <a:r>
              <a:rPr lang="en-US" altLang="zh-CN" sz="2000" b="1" dirty="0" smtClean="0">
                <a:latin typeface="+mn-ea"/>
                <a:ea typeface="+mn-ea"/>
              </a:rPr>
              <a:t>. </a:t>
            </a:r>
            <a:endParaRPr lang="zh-CN" altLang="en-US" sz="2000" b="1" dirty="0" smtClean="0">
              <a:latin typeface="+mn-ea"/>
              <a:ea typeface="+mn-ea"/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227014" y="519113"/>
            <a:ext cx="229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列式注意事项</a:t>
            </a:r>
          </a:p>
        </p:txBody>
      </p:sp>
      <p:sp>
        <p:nvSpPr>
          <p:cNvPr id="8196" name="文本框 3"/>
          <p:cNvSpPr txBox="1">
            <a:spLocks noChangeArrowheads="1"/>
          </p:cNvSpPr>
          <p:nvPr/>
        </p:nvSpPr>
        <p:spPr bwMode="auto">
          <a:xfrm>
            <a:off x="2500313" y="1383506"/>
            <a:ext cx="1211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100×t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00563" y="1383506"/>
            <a:ext cx="874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100t</a:t>
            </a:r>
          </a:p>
        </p:txBody>
      </p:sp>
      <p:cxnSp>
        <p:nvCxnSpPr>
          <p:cNvPr id="8" name="直接箭头连接符 7"/>
          <p:cNvCxnSpPr>
            <a:cxnSpLocks noChangeShapeType="1"/>
          </p:cNvCxnSpPr>
          <p:nvPr/>
        </p:nvCxnSpPr>
        <p:spPr bwMode="auto">
          <a:xfrm>
            <a:off x="3600451" y="1568054"/>
            <a:ext cx="925513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061201" y="1846660"/>
            <a:ext cx="671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0000FF"/>
                </a:solidFill>
                <a:latin typeface="+mn-ea"/>
                <a:ea typeface="+mn-ea"/>
              </a:rPr>
              <a:t>n</a:t>
            </a:r>
            <a:r>
              <a:rPr lang="en-US" altLang="zh-CN" sz="2400" b="1" smtClean="0">
                <a:solidFill>
                  <a:srgbClr val="0000FF"/>
                </a:solidFill>
                <a:latin typeface="+mn-ea"/>
                <a:ea typeface="+mn-ea"/>
                <a:sym typeface="Arial" panose="020B0604020202020204" pitchFamily="34" charset="0"/>
              </a:rPr>
              <a:t>m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324850" y="1815703"/>
            <a:ext cx="81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mn</a:t>
            </a:r>
          </a:p>
        </p:txBody>
      </p:sp>
      <p:cxnSp>
        <p:nvCxnSpPr>
          <p:cNvPr id="11" name="直接箭头连接符 10"/>
          <p:cNvCxnSpPr>
            <a:cxnSpLocks noChangeShapeType="1"/>
          </p:cNvCxnSpPr>
          <p:nvPr/>
        </p:nvCxnSpPr>
        <p:spPr bwMode="auto">
          <a:xfrm>
            <a:off x="7667626" y="2031206"/>
            <a:ext cx="67627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362575" y="2333625"/>
            <a:ext cx="671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0000FF"/>
                </a:solidFill>
                <a:latin typeface="+mn-ea"/>
                <a:ea typeface="+mn-ea"/>
              </a:rPr>
              <a:t>nn</a:t>
            </a:r>
            <a:endParaRPr lang="en-US" altLang="zh-CN" sz="2400" b="1" smtClean="0">
              <a:solidFill>
                <a:srgbClr val="0000FF"/>
              </a:solidFill>
              <a:latin typeface="+mn-ea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842125" y="2333625"/>
            <a:ext cx="81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  <a:r>
              <a:rPr lang="en-US" altLang="zh-CN" sz="2400" b="1" baseline="3000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</a:p>
        </p:txBody>
      </p:sp>
      <p:cxnSp>
        <p:nvCxnSpPr>
          <p:cNvPr id="14" name="直接箭头连接符 13"/>
          <p:cNvCxnSpPr>
            <a:cxnSpLocks noChangeShapeType="1"/>
          </p:cNvCxnSpPr>
          <p:nvPr/>
        </p:nvCxnSpPr>
        <p:spPr bwMode="auto">
          <a:xfrm>
            <a:off x="5940425" y="2518172"/>
            <a:ext cx="9271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938838" y="2767013"/>
            <a:ext cx="671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0000FF"/>
                </a:solidFill>
                <a:latin typeface="+mn-ea"/>
                <a:ea typeface="+mn-ea"/>
              </a:rPr>
              <a:t>1n</a:t>
            </a:r>
            <a:endParaRPr lang="en-US" altLang="zh-CN" sz="2400" b="1" smtClean="0">
              <a:solidFill>
                <a:srgbClr val="0000FF"/>
              </a:solidFill>
              <a:latin typeface="+mn-ea"/>
              <a:ea typeface="+mn-ea"/>
              <a:sym typeface="宋体" panose="02010600030101010101" pitchFamily="2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7418388" y="2767013"/>
            <a:ext cx="81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  <a:endParaRPr lang="en-US" altLang="zh-CN" sz="2400" b="1" baseline="3000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cxnSp>
        <p:nvCxnSpPr>
          <p:cNvPr id="17" name="直接箭头连接符 16"/>
          <p:cNvCxnSpPr>
            <a:cxnSpLocks noChangeShapeType="1"/>
          </p:cNvCxnSpPr>
          <p:nvPr/>
        </p:nvCxnSpPr>
        <p:spPr bwMode="auto">
          <a:xfrm>
            <a:off x="6516688" y="2950369"/>
            <a:ext cx="9271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8" name="文本框 17"/>
          <p:cNvSpPr txBox="1">
            <a:spLocks noChangeArrowheads="1"/>
          </p:cNvSpPr>
          <p:nvPr/>
        </p:nvSpPr>
        <p:spPr bwMode="auto">
          <a:xfrm>
            <a:off x="5195888" y="3737372"/>
            <a:ext cx="1116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0000FF"/>
                </a:solidFill>
                <a:latin typeface="+mn-ea"/>
                <a:ea typeface="+mn-ea"/>
              </a:rPr>
              <a:t>n÷3</a:t>
            </a:r>
            <a:endParaRPr lang="en-US" altLang="zh-CN" sz="2400" b="1" smtClean="0">
              <a:solidFill>
                <a:srgbClr val="0000FF"/>
              </a:solidFill>
              <a:latin typeface="+mn-ea"/>
              <a:ea typeface="+mn-ea"/>
              <a:sym typeface="宋体" panose="02010600030101010101" pitchFamily="2" charset="-122"/>
            </a:endParaRPr>
          </a:p>
        </p:txBody>
      </p:sp>
      <p:cxnSp>
        <p:nvCxnSpPr>
          <p:cNvPr id="20" name="直接箭头连接符 19"/>
          <p:cNvCxnSpPr>
            <a:cxnSpLocks noChangeShapeType="1"/>
          </p:cNvCxnSpPr>
          <p:nvPr/>
        </p:nvCxnSpPr>
        <p:spPr bwMode="auto">
          <a:xfrm>
            <a:off x="6227763" y="3921919"/>
            <a:ext cx="9271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组合 21"/>
          <p:cNvGrpSpPr/>
          <p:nvPr/>
        </p:nvGrpSpPr>
        <p:grpSpPr bwMode="auto">
          <a:xfrm>
            <a:off x="7199313" y="3602831"/>
            <a:ext cx="404812" cy="831057"/>
            <a:chOff x="9336" y="8236"/>
            <a:chExt cx="637" cy="1745"/>
          </a:xfrm>
        </p:grpSpPr>
        <p:sp>
          <p:nvSpPr>
            <p:cNvPr id="13341" name="文本框 18"/>
            <p:cNvSpPr txBox="1">
              <a:spLocks noChangeArrowheads="1"/>
            </p:cNvSpPr>
            <p:nvPr/>
          </p:nvSpPr>
          <p:spPr bwMode="auto">
            <a:xfrm>
              <a:off x="9336" y="8236"/>
              <a:ext cx="637" cy="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n</a:t>
              </a:r>
            </a:p>
            <a:p>
              <a:pPr eaLnBrk="1" hangingPunct="1">
                <a:defRPr/>
              </a:pPr>
              <a:r>
                <a:rPr lang="en-US" altLang="zh-CN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3</a:t>
              </a:r>
            </a:p>
          </p:txBody>
        </p:sp>
        <p:cxnSp>
          <p:nvCxnSpPr>
            <p:cNvPr id="19475" name="直接连接符 20"/>
            <p:cNvCxnSpPr>
              <a:cxnSpLocks noChangeShapeType="1"/>
            </p:cNvCxnSpPr>
            <p:nvPr/>
          </p:nvCxnSpPr>
          <p:spPr bwMode="auto">
            <a:xfrm>
              <a:off x="9388" y="8891"/>
              <a:ext cx="4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组合 27"/>
          <p:cNvGrpSpPr/>
          <p:nvPr/>
        </p:nvGrpSpPr>
        <p:grpSpPr bwMode="auto">
          <a:xfrm>
            <a:off x="5354639" y="4074317"/>
            <a:ext cx="1209675" cy="831065"/>
            <a:chOff x="5299" y="9114"/>
            <a:chExt cx="1905" cy="1743"/>
          </a:xfrm>
        </p:grpSpPr>
        <p:grpSp>
          <p:nvGrpSpPr>
            <p:cNvPr id="19477" name="组合 22"/>
            <p:cNvGrpSpPr/>
            <p:nvPr/>
          </p:nvGrpSpPr>
          <p:grpSpPr bwMode="auto">
            <a:xfrm>
              <a:off x="5689" y="9114"/>
              <a:ext cx="642" cy="1743"/>
              <a:chOff x="8088" y="8236"/>
              <a:chExt cx="642" cy="1743"/>
            </a:xfrm>
          </p:grpSpPr>
          <p:sp>
            <p:nvSpPr>
              <p:cNvPr id="13339" name="文本框 23"/>
              <p:cNvSpPr txBox="1">
                <a:spLocks noChangeArrowheads="1"/>
              </p:cNvSpPr>
              <p:nvPr/>
            </p:nvSpPr>
            <p:spPr bwMode="auto">
              <a:xfrm>
                <a:off x="8093" y="8236"/>
                <a:ext cx="637" cy="1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400" b="1" smtClean="0">
                    <a:solidFill>
                      <a:srgbClr val="0000FF"/>
                    </a:solidFill>
                    <a:latin typeface="+mn-ea"/>
                    <a:ea typeface="+mn-ea"/>
                  </a:rPr>
                  <a:t>1</a:t>
                </a:r>
              </a:p>
              <a:p>
                <a:pPr eaLnBrk="1" hangingPunct="1">
                  <a:defRPr/>
                </a:pPr>
                <a:r>
                  <a:rPr lang="en-US" altLang="zh-CN" sz="2400" b="1" smtClean="0">
                    <a:solidFill>
                      <a:srgbClr val="0000FF"/>
                    </a:solidFill>
                    <a:latin typeface="+mn-ea"/>
                    <a:ea typeface="+mn-ea"/>
                  </a:rPr>
                  <a:t>3</a:t>
                </a:r>
              </a:p>
            </p:txBody>
          </p:sp>
          <p:cxnSp>
            <p:nvCxnSpPr>
              <p:cNvPr id="19479" name="直接连接符 24"/>
              <p:cNvCxnSpPr>
                <a:cxnSpLocks noChangeShapeType="1"/>
              </p:cNvCxnSpPr>
              <p:nvPr/>
            </p:nvCxnSpPr>
            <p:spPr bwMode="auto">
              <a:xfrm>
                <a:off x="8088" y="8891"/>
                <a:ext cx="4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338" name="文本框 25"/>
            <p:cNvSpPr txBox="1">
              <a:spLocks noChangeArrowheads="1"/>
            </p:cNvSpPr>
            <p:nvPr/>
          </p:nvSpPr>
          <p:spPr bwMode="auto">
            <a:xfrm>
              <a:off x="5299" y="9424"/>
              <a:ext cx="1905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1  n</a:t>
              </a:r>
            </a:p>
          </p:txBody>
        </p:sp>
      </p:grpSp>
      <p:cxnSp>
        <p:nvCxnSpPr>
          <p:cNvPr id="27" name="直接箭头连接符 26"/>
          <p:cNvCxnSpPr>
            <a:cxnSpLocks noChangeShapeType="1"/>
          </p:cNvCxnSpPr>
          <p:nvPr/>
        </p:nvCxnSpPr>
        <p:spPr bwMode="auto">
          <a:xfrm>
            <a:off x="6211888" y="4411266"/>
            <a:ext cx="925512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" name="组合 28"/>
          <p:cNvGrpSpPr/>
          <p:nvPr/>
        </p:nvGrpSpPr>
        <p:grpSpPr bwMode="auto">
          <a:xfrm>
            <a:off x="7180264" y="4129087"/>
            <a:ext cx="657225" cy="831057"/>
            <a:chOff x="9331" y="8236"/>
            <a:chExt cx="642" cy="1745"/>
          </a:xfrm>
        </p:grpSpPr>
        <p:sp>
          <p:nvSpPr>
            <p:cNvPr id="13335" name="文本框 29"/>
            <p:cNvSpPr txBox="1">
              <a:spLocks noChangeArrowheads="1"/>
            </p:cNvSpPr>
            <p:nvPr/>
          </p:nvSpPr>
          <p:spPr bwMode="auto">
            <a:xfrm>
              <a:off x="9336" y="8236"/>
              <a:ext cx="637" cy="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4n</a:t>
              </a:r>
            </a:p>
            <a:p>
              <a:pPr eaLnBrk="1" hangingPunct="1">
                <a:defRPr/>
              </a:pPr>
              <a:r>
                <a:rPr lang="en-US" altLang="zh-CN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 3</a:t>
              </a:r>
            </a:p>
          </p:txBody>
        </p:sp>
        <p:cxnSp>
          <p:nvCxnSpPr>
            <p:cNvPr id="19484" name="直接连接符 30"/>
            <p:cNvCxnSpPr>
              <a:cxnSpLocks noChangeShapeType="1"/>
            </p:cNvCxnSpPr>
            <p:nvPr/>
          </p:nvCxnSpPr>
          <p:spPr bwMode="auto">
            <a:xfrm>
              <a:off x="9331" y="8891"/>
              <a:ext cx="4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6" grpId="1"/>
      <p:bldP spid="5" grpId="0"/>
      <p:bldP spid="5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  <p:bldP spid="82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3"/>
          <p:cNvSpPr>
            <a:spLocks noGrp="1" noChangeArrowheads="1"/>
          </p:cNvSpPr>
          <p:nvPr/>
        </p:nvSpPr>
        <p:spPr bwMode="auto">
          <a:xfrm>
            <a:off x="971550" y="1491854"/>
            <a:ext cx="6840538" cy="4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defRPr/>
            </a:pPr>
            <a:r>
              <a:rPr lang="zh-CN" altLang="en-US" sz="2400" b="1">
                <a:latin typeface="+mn-ea"/>
                <a:ea typeface="+mn-ea"/>
              </a:rPr>
              <a:t>判断下列式子书写是否规范，不规范的请改正</a:t>
            </a:r>
            <a:r>
              <a:rPr lang="en-US" altLang="zh-CN" sz="2400" b="1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20482" name="Object 9"/>
          <p:cNvGraphicFramePr>
            <a:graphicFrameLocks noGrp="1" noChangeAspect="1"/>
          </p:cNvGraphicFramePr>
          <p:nvPr/>
        </p:nvGraphicFramePr>
        <p:xfrm>
          <a:off x="1244600" y="2215754"/>
          <a:ext cx="966788" cy="377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r:id="rId3" imgW="317500" imgH="165100" progId="Equation.3">
                  <p:embed/>
                </p:oleObj>
              </mc:Choice>
              <mc:Fallback>
                <p:oleObj r:id="rId3" imgW="317500" imgH="16510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215754"/>
                        <a:ext cx="966788" cy="377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1"/>
          <p:cNvGraphicFramePr>
            <a:graphicFrameLocks noGrp="1" noChangeAspect="1"/>
          </p:cNvGraphicFramePr>
          <p:nvPr/>
        </p:nvGraphicFramePr>
        <p:xfrm>
          <a:off x="2557464" y="1972866"/>
          <a:ext cx="1216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r:id="rId5" imgW="419735" imgH="394335" progId="Equation.3">
                  <p:embed/>
                </p:oleObj>
              </mc:Choice>
              <mc:Fallback>
                <p:oleObj r:id="rId5" imgW="419735" imgH="394335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4" y="1972866"/>
                        <a:ext cx="12160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13"/>
          <p:cNvGraphicFramePr>
            <a:graphicFrameLocks noChangeAspect="1"/>
          </p:cNvGraphicFramePr>
          <p:nvPr/>
        </p:nvGraphicFramePr>
        <p:xfrm>
          <a:off x="5421314" y="2215753"/>
          <a:ext cx="5746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r:id="rId7" imgW="177800" imgH="165100" progId="Equation.3">
                  <p:embed/>
                </p:oleObj>
              </mc:Choice>
              <mc:Fallback>
                <p:oleObj r:id="rId7" imgW="177800" imgH="165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314" y="2215753"/>
                        <a:ext cx="5746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4"/>
          <p:cNvGraphicFramePr>
            <a:graphicFrameLocks noChangeAspect="1"/>
          </p:cNvGraphicFramePr>
          <p:nvPr/>
        </p:nvGraphicFramePr>
        <p:xfrm>
          <a:off x="4124326" y="2215754"/>
          <a:ext cx="792163" cy="348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r:id="rId9" imgW="267335" imgH="165100" progId="Equation.3">
                  <p:embed/>
                </p:oleObj>
              </mc:Choice>
              <mc:Fallback>
                <p:oleObj r:id="rId9" imgW="267335" imgH="165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6" y="2215754"/>
                        <a:ext cx="792163" cy="348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15"/>
          <p:cNvGraphicFramePr>
            <a:graphicFrameLocks noChangeAspect="1"/>
          </p:cNvGraphicFramePr>
          <p:nvPr/>
        </p:nvGraphicFramePr>
        <p:xfrm>
          <a:off x="6357938" y="2215753"/>
          <a:ext cx="10080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r:id="rId11" imgW="342900" imgH="165100" progId="Equation.3">
                  <p:embed/>
                </p:oleObj>
              </mc:Choice>
              <mc:Fallback>
                <p:oleObj r:id="rId11" imgW="342900" imgH="165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2215753"/>
                        <a:ext cx="100806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圆角矩形 31"/>
          <p:cNvSpPr>
            <a:spLocks noChangeArrowheads="1"/>
          </p:cNvSpPr>
          <p:nvPr/>
        </p:nvSpPr>
        <p:spPr bwMode="auto">
          <a:xfrm>
            <a:off x="250825" y="681038"/>
            <a:ext cx="1368425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noFill/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800" b="1">
                <a:solidFill>
                  <a:schemeClr val="accent5"/>
                </a:solidFill>
                <a:latin typeface="+mn-ea"/>
                <a:ea typeface="+mn-ea"/>
              </a:rPr>
              <a:t>做一做</a:t>
            </a:r>
          </a:p>
        </p:txBody>
      </p:sp>
      <p:cxnSp>
        <p:nvCxnSpPr>
          <p:cNvPr id="20" name="直接箭头连接符 19"/>
          <p:cNvCxnSpPr>
            <a:cxnSpLocks noChangeShapeType="1"/>
          </p:cNvCxnSpPr>
          <p:nvPr/>
        </p:nvCxnSpPr>
        <p:spPr bwMode="auto">
          <a:xfrm>
            <a:off x="1711325" y="2601516"/>
            <a:ext cx="0" cy="702469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" name="Object 7"/>
          <p:cNvGraphicFramePr>
            <a:graphicFrameLocks noGrp="1" noChangeAspect="1"/>
          </p:cNvGraphicFramePr>
          <p:nvPr/>
        </p:nvGraphicFramePr>
        <p:xfrm>
          <a:off x="1420813" y="3333750"/>
          <a:ext cx="582612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r:id="rId13" imgW="191135" imgH="165100" progId="Equation.3">
                  <p:embed/>
                </p:oleObj>
              </mc:Choice>
              <mc:Fallback>
                <p:oleObj r:id="rId13" imgW="191135" imgH="1651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3333750"/>
                        <a:ext cx="582612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Grp="1" noChangeAspect="1"/>
          </p:cNvGraphicFramePr>
          <p:nvPr/>
        </p:nvGraphicFramePr>
        <p:xfrm>
          <a:off x="2597150" y="3089672"/>
          <a:ext cx="11049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r:id="rId15" imgW="381635" imgH="394335" progId="Equation.3">
                  <p:embed/>
                </p:oleObj>
              </mc:Choice>
              <mc:Fallback>
                <p:oleObj r:id="rId15" imgW="381635" imgH="394335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3089672"/>
                        <a:ext cx="11049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直接箭头连接符 14"/>
          <p:cNvCxnSpPr>
            <a:cxnSpLocks noChangeShapeType="1"/>
          </p:cNvCxnSpPr>
          <p:nvPr/>
        </p:nvCxnSpPr>
        <p:spPr bwMode="auto">
          <a:xfrm>
            <a:off x="3292475" y="2626519"/>
            <a:ext cx="0" cy="67508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箭头连接符 15"/>
          <p:cNvCxnSpPr>
            <a:cxnSpLocks noChangeShapeType="1"/>
          </p:cNvCxnSpPr>
          <p:nvPr/>
        </p:nvCxnSpPr>
        <p:spPr bwMode="auto">
          <a:xfrm>
            <a:off x="4641850" y="2588419"/>
            <a:ext cx="0" cy="702469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270376" y="3381375"/>
          <a:ext cx="644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r:id="rId17" imgW="216535" imgH="140335" progId="Equation.3">
                  <p:embed/>
                </p:oleObj>
              </mc:Choice>
              <mc:Fallback>
                <p:oleObj r:id="rId17" imgW="216535" imgH="14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6" y="3381375"/>
                        <a:ext cx="6445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接箭头连接符 18"/>
          <p:cNvCxnSpPr>
            <a:cxnSpLocks noChangeShapeType="1"/>
          </p:cNvCxnSpPr>
          <p:nvPr/>
        </p:nvCxnSpPr>
        <p:spPr bwMode="auto">
          <a:xfrm>
            <a:off x="5772150" y="2576513"/>
            <a:ext cx="0" cy="702469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1" name="Object 10"/>
          <p:cNvGraphicFramePr>
            <a:graphicFrameLocks noChangeAspect="1"/>
          </p:cNvGraphicFramePr>
          <p:nvPr/>
        </p:nvGraphicFramePr>
        <p:xfrm>
          <a:off x="5440364" y="3330179"/>
          <a:ext cx="568325" cy="37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r:id="rId19" imgW="191135" imgH="177800" progId="Equation.3">
                  <p:embed/>
                </p:oleObj>
              </mc:Choice>
              <mc:Fallback>
                <p:oleObj r:id="rId19" imgW="191135" imgH="177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4" y="3330179"/>
                        <a:ext cx="568325" cy="373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直接箭头连接符 22"/>
          <p:cNvCxnSpPr>
            <a:cxnSpLocks noChangeShapeType="1"/>
          </p:cNvCxnSpPr>
          <p:nvPr/>
        </p:nvCxnSpPr>
        <p:spPr bwMode="auto">
          <a:xfrm>
            <a:off x="6921500" y="2576513"/>
            <a:ext cx="0" cy="59412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6678614" y="3046810"/>
          <a:ext cx="530225" cy="832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r:id="rId21" imgW="177800" imgH="394335" progId="Equation.3">
                  <p:embed/>
                </p:oleObj>
              </mc:Choice>
              <mc:Fallback>
                <p:oleObj r:id="rId21" imgW="177800" imgH="3943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4" y="3046810"/>
                        <a:ext cx="530225" cy="832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文本框 6151"/>
          <p:cNvSpPr txBox="1"/>
          <p:nvPr/>
        </p:nvSpPr>
        <p:spPr bwMode="auto">
          <a:xfrm>
            <a:off x="179388" y="559594"/>
            <a:ext cx="5594801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二、用含字母的式子表示数量关系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539751" y="1221582"/>
            <a:ext cx="8291513" cy="94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</a:t>
            </a:r>
            <a:r>
              <a:rPr lang="en-US" altLang="zh-CN" sz="2000" dirty="0" smtClean="0">
                <a:latin typeface="+mn-ea"/>
                <a:ea typeface="+mn-ea"/>
              </a:rPr>
              <a:t>1</a:t>
            </a:r>
            <a:r>
              <a:rPr lang="zh-CN" altLang="en-US" sz="2000" dirty="0" smtClean="0">
                <a:latin typeface="+mn-ea"/>
                <a:ea typeface="+mn-ea"/>
              </a:rPr>
              <a:t>）一条河的水流速度是</a:t>
            </a:r>
            <a:r>
              <a:rPr lang="en-US" altLang="zh-CN" sz="2000" dirty="0" smtClean="0">
                <a:latin typeface="+mn-ea"/>
                <a:ea typeface="+mn-ea"/>
              </a:rPr>
              <a:t>2.5 km/h</a:t>
            </a:r>
            <a:r>
              <a:rPr lang="zh-CN" altLang="en-US" sz="2000" dirty="0" smtClean="0">
                <a:latin typeface="+mn-ea"/>
                <a:ea typeface="+mn-ea"/>
              </a:rPr>
              <a:t>，船在静水中的速度是 </a:t>
            </a:r>
            <a:r>
              <a:rPr lang="en-US" altLang="zh-CN" sz="2000" dirty="0" smtClean="0">
                <a:latin typeface="+mn-ea"/>
                <a:ea typeface="+mn-ea"/>
              </a:rPr>
              <a:t>v km/h</a:t>
            </a:r>
            <a:r>
              <a:rPr lang="zh-CN" altLang="en-US" sz="2000" dirty="0" smtClean="0">
                <a:latin typeface="+mn-ea"/>
                <a:ea typeface="+mn-ea"/>
              </a:rPr>
              <a:t>，用式子表示船在这条河中顺水行驶和逆水行驶时的速度； </a:t>
            </a:r>
          </a:p>
        </p:txBody>
      </p:sp>
      <p:sp>
        <p:nvSpPr>
          <p:cNvPr id="3078" name="Text Box 38"/>
          <p:cNvSpPr txBox="1">
            <a:spLocks noChangeArrowheads="1"/>
          </p:cNvSpPr>
          <p:nvPr/>
        </p:nvSpPr>
        <p:spPr bwMode="auto">
          <a:xfrm>
            <a:off x="539751" y="1296591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smtClean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sz="2400" smtClean="0">
                <a:solidFill>
                  <a:srgbClr val="00B0F0"/>
                </a:solidFill>
                <a:latin typeface="+mn-ea"/>
                <a:ea typeface="+mn-ea"/>
              </a:rPr>
              <a:t>2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61939" y="2655094"/>
            <a:ext cx="8353425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</a:rPr>
              <a:t>分析：顺水行驶时，船的速度</a:t>
            </a:r>
            <a:r>
              <a:rPr lang="en-US" altLang="zh-CN" sz="2400" dirty="0" smtClean="0">
                <a:solidFill>
                  <a:srgbClr val="0000FF"/>
                </a:solidFill>
                <a:latin typeface="+mn-ea"/>
                <a:ea typeface="+mn-ea"/>
              </a:rPr>
              <a:t>=</a:t>
            </a: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</a:rPr>
              <a:t>船在静水中的速度</a:t>
            </a:r>
            <a:r>
              <a:rPr lang="en-US" altLang="zh-CN" sz="2400" dirty="0" smtClean="0">
                <a:solidFill>
                  <a:srgbClr val="0000FF"/>
                </a:solidFill>
                <a:latin typeface="+mn-ea"/>
                <a:ea typeface="+mn-ea"/>
              </a:rPr>
              <a:t>+</a:t>
            </a: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</a:rPr>
              <a:t>水流速度；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  <a:sym typeface="Arial" panose="020B0604020202020204" pitchFamily="34" charset="0"/>
              </a:rPr>
              <a:t>      逆水行驶时，船的速度</a:t>
            </a:r>
            <a:r>
              <a:rPr lang="en-US" altLang="zh-CN" sz="2400" dirty="0" smtClean="0">
                <a:solidFill>
                  <a:srgbClr val="0000FF"/>
                </a:solidFill>
                <a:latin typeface="+mn-ea"/>
                <a:ea typeface="+mn-ea"/>
                <a:sym typeface="Arial" panose="020B0604020202020204" pitchFamily="34" charset="0"/>
              </a:rPr>
              <a:t>=</a:t>
            </a: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  <a:sym typeface="Arial" panose="020B0604020202020204" pitchFamily="34" charset="0"/>
              </a:rPr>
              <a:t>船在静水中的速度</a:t>
            </a:r>
            <a:r>
              <a:rPr lang="en-US" altLang="zh-CN" sz="2400" dirty="0" smtClean="0">
                <a:solidFill>
                  <a:srgbClr val="0000FF"/>
                </a:solidFill>
                <a:latin typeface="+mn-ea"/>
                <a:ea typeface="+mn-ea"/>
                <a:sym typeface="Arial" panose="020B0604020202020204" pitchFamily="34" charset="0"/>
              </a:rPr>
              <a:t>-</a:t>
            </a:r>
            <a:r>
              <a:rPr lang="zh-CN" altLang="en-US" sz="2400" dirty="0" smtClean="0">
                <a:solidFill>
                  <a:srgbClr val="0000FF"/>
                </a:solidFill>
                <a:latin typeface="+mn-ea"/>
                <a:ea typeface="+mn-ea"/>
                <a:sym typeface="Arial" panose="020B0604020202020204" pitchFamily="34" charset="0"/>
              </a:rPr>
              <a:t>水流速度</a:t>
            </a:r>
            <a:r>
              <a:rPr lang="en-US" altLang="zh-CN" sz="2400" dirty="0" smtClean="0">
                <a:solidFill>
                  <a:srgbClr val="0000FF"/>
                </a:solidFill>
                <a:latin typeface="+mn-ea"/>
                <a:ea typeface="+mn-ea"/>
                <a:sym typeface="Arial" panose="020B0604020202020204" pitchFamily="34" charset="0"/>
              </a:rPr>
              <a:t>.</a:t>
            </a:r>
          </a:p>
        </p:txBody>
      </p:sp>
      <p:grpSp>
        <p:nvGrpSpPr>
          <p:cNvPr id="21509" name="组合 10254"/>
          <p:cNvGrpSpPr/>
          <p:nvPr/>
        </p:nvGrpSpPr>
        <p:grpSpPr bwMode="auto">
          <a:xfrm>
            <a:off x="539750" y="3650456"/>
            <a:ext cx="7843838" cy="1113235"/>
            <a:chOff x="295" y="2795"/>
            <a:chExt cx="4941" cy="935"/>
          </a:xfrm>
        </p:grpSpPr>
        <p:sp>
          <p:nvSpPr>
            <p:cNvPr id="3081" name="Text Box 4"/>
            <p:cNvSpPr txBox="1">
              <a:spLocks noChangeArrowheads="1"/>
            </p:cNvSpPr>
            <p:nvPr/>
          </p:nvSpPr>
          <p:spPr bwMode="auto">
            <a:xfrm>
              <a:off x="295" y="2795"/>
              <a:ext cx="4941" cy="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 解：（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1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）船在这条河中顺水行驶的速度是        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km/h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，逆水行驶的速度是        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km/h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+mn-ea"/>
                  <a:ea typeface="+mn-ea"/>
                </a:rPr>
                <a:t>．</a:t>
              </a:r>
            </a:p>
          </p:txBody>
        </p:sp>
        <p:graphicFrame>
          <p:nvGraphicFramePr>
            <p:cNvPr id="21511" name="Object 15"/>
            <p:cNvGraphicFramePr>
              <a:graphicFrameLocks noChangeAspect="1"/>
            </p:cNvGraphicFramePr>
            <p:nvPr/>
          </p:nvGraphicFramePr>
          <p:xfrm>
            <a:off x="4015" y="2898"/>
            <a:ext cx="751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1" r:id="rId3" imgW="546100" imgH="203200" progId="Equation.3">
                    <p:embed/>
                  </p:oleObj>
                </mc:Choice>
                <mc:Fallback>
                  <p:oleObj r:id="rId3" imgW="546100" imgH="2032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5" y="2898"/>
                          <a:ext cx="751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2" name="Object 16"/>
            <p:cNvGraphicFramePr>
              <a:graphicFrameLocks noChangeAspect="1"/>
            </p:cNvGraphicFramePr>
            <p:nvPr/>
          </p:nvGraphicFramePr>
          <p:xfrm>
            <a:off x="1973" y="3401"/>
            <a:ext cx="705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2" r:id="rId5" imgW="546100" imgH="203200" progId="Equation.3">
                    <p:embed/>
                  </p:oleObj>
                </mc:Choice>
                <mc:Fallback>
                  <p:oleObj r:id="rId5" imgW="546100" imgH="2032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3401"/>
                          <a:ext cx="705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文本框 2"/>
          <p:cNvSpPr txBox="1">
            <a:spLocks noChangeArrowheads="1"/>
          </p:cNvSpPr>
          <p:nvPr/>
        </p:nvSpPr>
        <p:spPr bwMode="auto">
          <a:xfrm>
            <a:off x="426845" y="627534"/>
            <a:ext cx="8224837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6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（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）买一个篮球需要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x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元，买一个排球需要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y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元，买一个足球需要 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z 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元，用式子表示买 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3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个篮球、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5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个排球、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2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个足球共需要的钱数；</a:t>
            </a:r>
            <a:endParaRPr lang="zh-CN" altLang="en-US" sz="2400" dirty="0" smtClean="0">
              <a:latin typeface="+mn-ea"/>
              <a:ea typeface="+mn-ea"/>
            </a:endParaRPr>
          </a:p>
        </p:txBody>
      </p:sp>
      <p:grpSp>
        <p:nvGrpSpPr>
          <p:cNvPr id="2" name="Group 18"/>
          <p:cNvGrpSpPr/>
          <p:nvPr/>
        </p:nvGrpSpPr>
        <p:grpSpPr bwMode="auto">
          <a:xfrm>
            <a:off x="681039" y="2424113"/>
            <a:ext cx="8353425" cy="1015603"/>
            <a:chOff x="158" y="1448"/>
            <a:chExt cx="5262" cy="853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58" y="1448"/>
              <a:ext cx="5262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    解：买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个篮球、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5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个排球、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2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个足球共需要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                     元．</a:t>
              </a:r>
            </a:p>
          </p:txBody>
        </p:sp>
        <p:graphicFrame>
          <p:nvGraphicFramePr>
            <p:cNvPr id="22532" name="Object 14"/>
            <p:cNvGraphicFramePr>
              <a:graphicFrameLocks noChangeAspect="1"/>
            </p:cNvGraphicFramePr>
            <p:nvPr/>
          </p:nvGraphicFramePr>
          <p:xfrm>
            <a:off x="1003" y="1795"/>
            <a:ext cx="1229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8" r:id="rId4" imgW="889635" imgH="203200" progId="Equation.3">
                    <p:embed/>
                  </p:oleObj>
                </mc:Choice>
                <mc:Fallback>
                  <p:oleObj r:id="rId4" imgW="889635" imgH="203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3" y="1795"/>
                          <a:ext cx="1229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1323"/>
  <p:tag name="KSO_WM_TAG_VERSION" val="1.0"/>
  <p:tag name="KSO_WM_TEMPLATE_THUMBS_INDEX" val="1、2、3、4、5、7、8、11、12、13、15、17、19、21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w="9525">
          <a:solidFill>
            <a:schemeClr val="bg1"/>
          </a:solidFill>
        </a:ln>
      </a:spPr>
      <a:bodyPr wrap="none" anchor="t">
        <a:spAutoFit/>
      </a:bodyPr>
      <a:lstStyle>
        <a:defPPr algn="ctr">
          <a:defRPr lang="zh-CN" altLang="en-US" sz="4000" b="1" dirty="0">
            <a:solidFill>
              <a:schemeClr val="bg1"/>
            </a:solidFill>
            <a:latin typeface="Arial" panose="020B0604020202020204" pitchFamily="34" charset="0"/>
            <a:ea typeface="黑体" panose="02010609060101010101" charset="-122"/>
            <a:sym typeface="Calibri" panose="020F050202020403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主题57</Template>
  <TotalTime>0</TotalTime>
  <Words>1095</Words>
  <Application>Microsoft Office PowerPoint</Application>
  <PresentationFormat>全屏显示(16:9)</PresentationFormat>
  <Paragraphs>87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Calibri</vt:lpstr>
      <vt:lpstr>Calibri Light</vt:lpstr>
      <vt:lpstr>Comic Sans MS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2023-01-16T22:25:14Z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5875E8743D7648CCAEB16FE1FD04D864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