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69" r:id="rId2"/>
    <p:sldId id="470" r:id="rId3"/>
    <p:sldId id="472" r:id="rId4"/>
    <p:sldId id="47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1" r:id="rId13"/>
    <p:sldId id="482" r:id="rId14"/>
    <p:sldId id="483" r:id="rId15"/>
    <p:sldId id="484" r:id="rId16"/>
    <p:sldId id="485" r:id="rId17"/>
    <p:sldId id="486" r:id="rId18"/>
    <p:sldId id="487" r:id="rId19"/>
    <p:sldId id="488" r:id="rId20"/>
    <p:sldId id="489" r:id="rId21"/>
    <p:sldId id="490" r:id="rId22"/>
    <p:sldId id="491" r:id="rId23"/>
    <p:sldId id="492" r:id="rId24"/>
    <p:sldId id="493" r:id="rId2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4" cy="21602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AECFDDF-372D-4D17-80C5-53D46E72881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E26CB01-B746-493A-80EB-A9A3F0656C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37DBF61-4039-4B38-BE7A-873ADB47291A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EE8CD1B-014C-4AE7-8515-36E187447949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44F455C-0ABC-47A3-8F9A-0FCFF0B7002F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904C247-4C5F-44DB-9645-0F37922C9284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D22048-ADB7-4BEE-8D1F-6907EAC69C38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EDCF808-2BD6-43B9-97C9-FC2E7E4376C0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976B760-59A8-4ECA-B77D-5BEDF61EF6F1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44FE1E-7AFE-4EA1-A530-72B532BDB350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4DC543F-EA1E-428C-A2DF-33D9B115849A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91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91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2857DC6-1DA5-4D07-81D4-64420B0EAB2D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12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A59875-5A44-46ED-920F-710E33B3B30E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7A9D91-A9DF-4780-8324-53C6545B8BEE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32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32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87DFEAA-F056-4EA9-9C11-BCE3DA5397BC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528585B-500B-4BC4-BBAE-79FBA6ACECD7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73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73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C2AE208-AED6-4129-A9A5-4EF42D59CD42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A45CFD9-CDC9-4FDB-AB27-6FF8BFA946C6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C0B2DCF-FD10-47AE-87AD-89A9813033B8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6896040-D5A2-4F2B-B2B8-D0AAF693E931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49C1CD8-446F-4A36-A522-60A2F77723FC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4F1E6C1-6DD3-46BC-9149-07D56F8EA1F7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B31405B-65CB-4D91-9790-B33A2FCF9E65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BBED529-01C9-449C-AE92-DC096C20A76E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E1750-3D59-4BE0-9275-FEB28E444B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动作按钮: 后退或前一项 11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3" name="动作按钮: 前进或下一项 12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结束 13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2192B-B6B5-4439-BC8C-61858832BE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3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grpSp>
          <p:nvGrpSpPr>
            <p:cNvPr id="4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5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动作按钮: 后退或前一项 6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grpSp>
        <p:nvGrpSpPr>
          <p:cNvPr id="10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11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sp>
          <p:nvSpPr>
            <p:cNvPr id="12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</p:grpSp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E4400-09C9-4F46-A17A-FE5254A7A6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8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4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sp>
            <p:nvSpPr>
              <p:cNvPr id="15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</p:grpSp>
        <p:grpSp>
          <p:nvGrpSpPr>
            <p:cNvPr id="9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/>
              </a:p>
            </p:txBody>
          </p:sp>
          <p:grpSp>
            <p:nvGrpSpPr>
              <p:cNvPr id="11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2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 noProof="1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841AF2DC-BF61-4F5D-9093-A6823378F51D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5076D-3B95-42F6-BE61-FB170BEC4B1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8778D-99D4-4171-8935-74193371E5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42F9B27-9129-4B16-8B0A-457FFB207B4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1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662B751D-D884-4B3C-948E-EE34C5A8ACE5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86604" y="1491630"/>
            <a:ext cx="5744393" cy="7209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200" b="1" kern="100" dirty="0">
                <a:latin typeface="+mn-lt"/>
                <a:ea typeface="+mn-ea"/>
                <a:cs typeface="+mn-ea"/>
                <a:sym typeface="+mn-lt"/>
              </a:rPr>
              <a:t>Unit </a:t>
            </a:r>
            <a:r>
              <a:rPr lang="en-US" altLang="zh-CN" sz="3200" b="1" kern="100" dirty="0" smtClean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en-US" altLang="zh-CN" sz="3200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200" kern="100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200" b="1" kern="100" dirty="0" smtClean="0">
                <a:latin typeface="+mn-lt"/>
                <a:ea typeface="+mn-ea"/>
                <a:cs typeface="+mn-ea"/>
                <a:sym typeface="+mn-lt"/>
              </a:rPr>
              <a:t>The Value of Money</a:t>
            </a:r>
            <a:endParaRPr lang="zh-CN" altLang="zh-CN" sz="32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11"/>
          <p:cNvSpPr>
            <a:spLocks noChangeArrowheads="1"/>
          </p:cNvSpPr>
          <p:nvPr/>
        </p:nvSpPr>
        <p:spPr bwMode="auto">
          <a:xfrm>
            <a:off x="448203" y="3003798"/>
            <a:ext cx="8428435" cy="52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tabLst>
                <a:tab pos="2025015" algn="l"/>
              </a:tabLst>
            </a:pPr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Section Ⅰ　Listening and Speaking</a:t>
            </a:r>
            <a:endParaRPr lang="zh-CN" altLang="zh-CN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191931"/>
            <a:ext cx="9144000" cy="4070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3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Speaking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—Finish Ex.5 on Page 50 by following the example.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21482" y="1329928"/>
            <a:ext cx="8428435" cy="12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What kind of person do you think Chen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Liyan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is?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think she must be an honest person because...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bet she’s really determined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too.You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can tell this by how...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651" name="Picture 4" descr="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465535"/>
            <a:ext cx="56697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411956"/>
            <a:ext cx="8428434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>
                <a:latin typeface="+mn-lt"/>
                <a:ea typeface="+mn-ea"/>
                <a:cs typeface="+mn-ea"/>
                <a:sym typeface="+mn-lt"/>
              </a:rPr>
              <a:t>Pronunciation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370285" y="822723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①I understand.↘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②Beijing is the capital of China.↘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③There is a book on the desk.↘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④What do you want to eat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？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↘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⑤How much is a hamburger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？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↘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⑥A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bought this dress for 500 dollars.↘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500 dollars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！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↘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⑦A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Am I going to have a birthday party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？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↗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Yes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，↘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 are.↘ / No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↘ you can’t.↘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747713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语言知识积累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67917" y="1270397"/>
            <a:ext cx="8345090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表示推测的常用表达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1.I think that...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2.I bet that...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3.I dare say that...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4.I believe that...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5.I suppose that...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文化知识习得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48854" y="1133475"/>
            <a:ext cx="834509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《百万英镑》的内容简介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《百万英镑》是美国作家马克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吐温创作的中短篇小说，发表于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1893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年。讲述了一个穷困潦倒的办事员美国小伙子亨利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亚当斯在伦敦的一次奇遇。 伦敦的两位富翁兄弟打赌，把一张无法兑现的百万大钞借给亨利，看他在一个月内如何收场。一个月的期限到了，亨利不仅没有饿死或被捕，反倒成了富翁，并且赢得了一位漂亮小姐的芳心。文章以其略带夸张的艺术手法再现大师小说中讽刺与幽默，揭露了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世纪初英国社会的拜金主义思想。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251222" y="519113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学习策略形成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842" name="矩形 11"/>
          <p:cNvSpPr>
            <a:spLocks noChangeArrowheads="1"/>
          </p:cNvSpPr>
          <p:nvPr/>
        </p:nvSpPr>
        <p:spPr bwMode="auto">
          <a:xfrm>
            <a:off x="359569" y="962025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学会用不同的句式表达推测。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学会用语调突出表达的内容。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语调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(intonation)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即说话的腔调，就是一句话里声调高低抑扬轻重的配置和变化。英语的基本语调包括升调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(↗)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和降调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(↘)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降调：其基本含义是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结束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肯定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。常见的一般陈述句、命令祈使句和特殊问句都用降调。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升调：其基本含义是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没有结束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不肯定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”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。常见的一般疑问句用降调。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base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基础；基地 </a:t>
            </a:r>
            <a:r>
              <a:rPr lang="en-US" altLang="zh-CN" b="1" i="1" kern="100" dirty="0" err="1">
                <a:latin typeface="+mn-lt"/>
                <a:ea typeface="+mn-ea"/>
                <a:cs typeface="+mn-ea"/>
                <a:sym typeface="+mn-lt"/>
              </a:rPr>
              <a:t>vt</a:t>
            </a:r>
            <a:r>
              <a:rPr lang="en-US" altLang="zh-CN" b="1" kern="100" dirty="0" err="1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以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为基础；基础设在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basis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根据；基础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400050" y="1319212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合作探究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体会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basis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的用法和意义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Many pictures have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been based on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simple geometric designs.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许多画都是基于简单的几何图案。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 hope the trade between us will further develop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on the basis of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equality and mutual benefit.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我希望我们之间的贸易将在平等互利的基础上进一步发展。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自主发现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①________________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以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为基础；以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为根据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②________________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在……的基础上；根据……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7891" name="Picture 2" descr="Step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2" y="465535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67979" y="3845719"/>
            <a:ext cx="15041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be based on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0113" y="4267201"/>
            <a:ext cx="176740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on the basis of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375047" y="1017985"/>
            <a:ext cx="8180784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巩固内化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　同义句转换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The film </a:t>
            </a:r>
            <a:r>
              <a:rPr lang="en-US" altLang="zh-CN" i="1" dirty="0">
                <a:latin typeface="+mn-lt"/>
                <a:ea typeface="+mn-ea"/>
                <a:cs typeface="+mn-ea"/>
                <a:sym typeface="+mn-lt"/>
              </a:rPr>
              <a:t>True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i="1" dirty="0">
                <a:latin typeface="+mn-lt"/>
                <a:ea typeface="+mn-ea"/>
                <a:cs typeface="+mn-ea"/>
                <a:sym typeface="+mn-lt"/>
              </a:rPr>
              <a:t>Story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which  is on the basis of a true story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attracts fans’ attention all over the country.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→The film </a:t>
            </a:r>
            <a:r>
              <a:rPr lang="en-US" altLang="zh-CN" i="1" dirty="0">
                <a:latin typeface="+mn-lt"/>
                <a:ea typeface="+mn-ea"/>
                <a:cs typeface="+mn-ea"/>
                <a:sym typeface="+mn-lt"/>
              </a:rPr>
              <a:t>True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i="1" dirty="0">
                <a:latin typeface="+mn-lt"/>
                <a:ea typeface="+mn-ea"/>
                <a:cs typeface="+mn-ea"/>
                <a:sym typeface="+mn-lt"/>
              </a:rPr>
              <a:t>Story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which  ________________________ a true story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attracts fans’ attention all over the country.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71962" y="2333626"/>
            <a:ext cx="139358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is based on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2.apologise 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apologize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vi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道歉；谢罪　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apology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道歉，致歉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423863" y="1157287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合作探究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体会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apologise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的用法和意义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 must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apologize to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her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for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having kept her waiting.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让她等了这么久，你应该为此向她表示歉意。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made/offered an apology to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the public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for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the team’s performance.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他就队伍的表现公开道歉。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You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owe him an apology for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what you said.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你要为你所说的话向他道歉。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1"/>
          <p:cNvSpPr>
            <a:spLocks noChangeArrowheads="1"/>
          </p:cNvSpPr>
          <p:nvPr/>
        </p:nvSpPr>
        <p:spPr bwMode="auto">
          <a:xfrm>
            <a:off x="388144" y="1109662"/>
            <a:ext cx="818078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自主发现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①____________________________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为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做了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某事向某人道歉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②make/offer an apology to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sb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for (doing) 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sth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  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③________________ 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应向某人道歉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1767" y="1563292"/>
            <a:ext cx="35076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apologize to </a:t>
            </a:r>
            <a:r>
              <a:rPr lang="en-US" altLang="zh-CN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sb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for (doing) </a:t>
            </a:r>
            <a:r>
              <a:rPr lang="en-US" altLang="zh-CN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sth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98232" y="1999060"/>
            <a:ext cx="260071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为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做了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某事向某人道歉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4135" y="2386013"/>
            <a:ext cx="223240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owe </a:t>
            </a:r>
            <a:r>
              <a:rPr lang="en-US" altLang="zh-CN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sb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an apology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375047" y="981075"/>
            <a:ext cx="8180784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巩固内化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一句多译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补全句子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他因迟到向客人道歉。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→He  ________________ the guests  ____________ being late.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→He ____________________________ the guests  ____________ being late.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②I really __________________________ having lost your letter.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丢了你的信我该向你道歉。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3963" y="1815704"/>
            <a:ext cx="16658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 err="1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apologised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to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60069" y="1846660"/>
            <a:ext cx="4542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for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47775" y="2257426"/>
            <a:ext cx="32707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made/offered an apology to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84057" y="2278857"/>
            <a:ext cx="4542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for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76401" y="2668192"/>
            <a:ext cx="28419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owe you an apology for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4"/>
          <p:cNvSpPr>
            <a:spLocks noChangeArrowheads="1"/>
          </p:cNvSpPr>
          <p:nvPr/>
        </p:nvSpPr>
        <p:spPr bwMode="auto">
          <a:xfrm>
            <a:off x="2453314" y="426313"/>
            <a:ext cx="4524315" cy="43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主题语境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人与社会之文学、艺术与体育</a:t>
            </a:r>
          </a:p>
        </p:txBody>
      </p:sp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357188" y="1006078"/>
            <a:ext cx="842962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【语境概说】 本单元的主题语境为人与社会的文学、艺术与体育。本单元主要涉及小说、戏剧、诗歌、传记、文学简史、经典演讲、文学名著等。该主题与学生学习和生活密切相关，在此主题意义引领下，引导学生理解戏剧语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人物语言和舞台说明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进而分析人物的性格特点和戏剧冲突等，有助于刺激学生发散思维，提高思维缜密程度、思维广度和思维深度，培养创新思维和批判思维等思维品质；同时，扩大学生的视野，极大丰富学生的文化常识，提高文学欣赏水平；并通过语篇学习和戏剧表演等方式，帮助学生建立正确的人生观和价值观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4.in return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作为报答；作为回应；反过来，作为交换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414338" y="1113235"/>
            <a:ext cx="8428435" cy="292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When we help someone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should we expect to get something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in return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？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51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当我们帮助别人时，我们是否应该期望得到回报？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合作探究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体会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in return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的用法和意义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①This poem describes the painful feelings of a man in love with someone who does not love him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in return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这首诗描述了一个男人爱上了一个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并不爱他的人的痛苦。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64794" y="3218260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反过来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388144" y="981075"/>
            <a:ext cx="8180785" cy="292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②He helped me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and I hoped that I would do something for him 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in return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他帮助了我，我希望为他做点什么来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____________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他。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③The girls called out their names </a:t>
            </a:r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in turn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那些女孩儿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____________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报出自己的名字。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自主发现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]</a:t>
            </a:r>
            <a:endParaRPr lang="zh-CN" altLang="zh-CN" sz="8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④________________</a:t>
            </a:r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　　逐一；依次</a:t>
            </a:r>
          </a:p>
        </p:txBody>
      </p:sp>
      <p:sp>
        <p:nvSpPr>
          <p:cNvPr id="4" name="矩形 3"/>
          <p:cNvSpPr/>
          <p:nvPr/>
        </p:nvSpPr>
        <p:spPr>
          <a:xfrm>
            <a:off x="4413647" y="1459707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报答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71663" y="2293144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逐一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2298" y="3109913"/>
            <a:ext cx="8706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in turn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388144" y="1109662"/>
            <a:ext cx="8180785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巩固内化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补全句子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①He gave her some roses ________________ for her kindness.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②He is always helping others without expecting anything ________________.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③The teacher told us to come in ________________.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71851" y="1569244"/>
            <a:ext cx="11558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in return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30528" y="1989535"/>
            <a:ext cx="10869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in return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24300" y="2384823"/>
            <a:ext cx="8706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in turn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4.judge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v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判断；评价；评判 </a:t>
            </a:r>
            <a:r>
              <a:rPr lang="en-US" altLang="zh-CN" b="1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法官；审判员；裁判员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699" name="矩形 11"/>
          <p:cNvSpPr>
            <a:spLocks noChangeArrowheads="1"/>
          </p:cNvSpPr>
          <p:nvPr/>
        </p:nvSpPr>
        <p:spPr bwMode="auto">
          <a:xfrm>
            <a:off x="414338" y="1168003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Should we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judge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people based on how much money they have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？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教材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en-US" altLang="zh-CN" kern="100" baseline="-25000" dirty="0">
                <a:latin typeface="+mn-lt"/>
                <a:ea typeface="+mn-ea"/>
                <a:cs typeface="+mn-ea"/>
                <a:sym typeface="+mn-lt"/>
              </a:rPr>
              <a:t>51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我们应该根据人们有多少钱来评判他们吗？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合作探究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体会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judge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的用法和意义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A man should be </a:t>
            </a: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judged by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his deeds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not his words.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判断一个人应根据他的行动，而不是他的言词。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+mn-lt"/>
                <a:ea typeface="+mn-ea"/>
                <a:cs typeface="+mn-ea"/>
                <a:sym typeface="+mn-lt"/>
              </a:rPr>
              <a:t>Judging by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his accent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he must be from the South.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从他的口音判断，他一定是南方人。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矩形 11"/>
          <p:cNvSpPr>
            <a:spLocks noChangeArrowheads="1"/>
          </p:cNvSpPr>
          <p:nvPr/>
        </p:nvSpPr>
        <p:spPr bwMode="auto">
          <a:xfrm>
            <a:off x="388144" y="782241"/>
            <a:ext cx="8180785" cy="292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自主发现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]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①judge...by...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　 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________________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②________________   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根据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判断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巩固内化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　补全句子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①It is only shallow people who _____________ (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根据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做出判断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) appearances.</a:t>
            </a:r>
            <a:endParaRPr lang="zh-CN" altLang="zh-CN" sz="80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②___________________________ (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从他说的情况来看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they ought to succeed.</a:t>
            </a:r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15753" y="1222773"/>
            <a:ext cx="14369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根据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判断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1766" y="1629967"/>
            <a:ext cx="195463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judging by/from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00450" y="2463404"/>
            <a:ext cx="11067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judge by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6066" y="2894410"/>
            <a:ext cx="30815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Judging from what he said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YR3-5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406" y="465516"/>
            <a:ext cx="8573690" cy="143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353497" y="2247715"/>
            <a:ext cx="8430971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Not possession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but use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is the only riches.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致富之道不在于所有，而在于使用。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He is richest who is content with least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for content is the wealth of nature.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少量即可满足的人是最富有者，因为满足是自然的财富。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When wealth is centralized the people are dispersed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；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when wealth is distributed the people are brought together.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财聚则民散，财散则民聚。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27410" y="2268141"/>
            <a:ext cx="8428434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1.Translate the following words and phrases.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5363" name="Picture 4" descr="听说一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935" y="1176338"/>
            <a:ext cx="8709422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860948"/>
            <a:ext cx="563046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425053" y="2728912"/>
            <a:ext cx="8261747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①basis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__________________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　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②on the basis of 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③loan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	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④take out a loan   	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87228" y="2765823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基础；根据；基点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0319" y="3198019"/>
            <a:ext cx="16677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的基础上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44378" y="3608785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贷款；借款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05101" y="4031457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取得贷款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375047" y="997744"/>
            <a:ext cx="818078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apologise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vi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____________ 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⑥ignore </a:t>
            </a:r>
            <a:r>
              <a:rPr lang="en-US" altLang="zh-CN" i="1" kern="100" dirty="0" err="1">
                <a:latin typeface="+mn-lt"/>
                <a:ea typeface="+mn-ea"/>
                <a:cs typeface="+mn-ea"/>
                <a:sym typeface="+mn-lt"/>
              </a:rPr>
              <a:t>vt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  		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⑦in return   		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⑧plastic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	____________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	adj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		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⑨judge </a:t>
            </a:r>
            <a:r>
              <a:rPr lang="en-US" altLang="zh-CN" i="1" kern="100" dirty="0" err="1">
                <a:latin typeface="+mn-lt"/>
                <a:ea typeface="+mn-ea"/>
                <a:cs typeface="+mn-ea"/>
                <a:sym typeface="+mn-lt"/>
              </a:rPr>
              <a:t>vt</a:t>
            </a:r>
            <a:r>
              <a:rPr lang="en-US" altLang="zh-CN" kern="100" dirty="0" err="1"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&amp; </a:t>
            </a: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vi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  	__________________ 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kern="100" dirty="0">
                <a:latin typeface="+mn-lt"/>
                <a:ea typeface="+mn-ea"/>
                <a:cs typeface="+mn-ea"/>
                <a:sym typeface="+mn-lt"/>
              </a:rPr>
              <a:t>	     n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.		______________________ 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9363" y="1059657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道歉；谢罪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83682" y="1469232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忽视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4119" y="1881188"/>
            <a:ext cx="22159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作为回报；作为回应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9363" y="2257426"/>
            <a:ext cx="9464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1"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塑料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3663" y="2700338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塑料制的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09838" y="3100388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评价；评判；判断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9363" y="3531394"/>
            <a:ext cx="244682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法官；审判员；裁判员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2.Brainstorming</a:t>
            </a: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What do you think money can’t buy? 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3240882"/>
            <a:ext cx="8428435" cy="4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>
                <a:latin typeface="+mn-lt"/>
                <a:ea typeface="+mn-ea"/>
                <a:cs typeface="+mn-ea"/>
                <a:sym typeface="+mn-lt"/>
              </a:rPr>
              <a:t>________________________________________________________________________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459" name="Picture 4" descr="YR3-3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0010" y="1275160"/>
            <a:ext cx="459581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75072" y="3227785"/>
            <a:ext cx="769018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happiness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love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friendship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respect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dream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courage</a:t>
            </a:r>
            <a:r>
              <a:rPr lang="zh-CN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belief etc.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415528" y="1147763"/>
            <a:ext cx="8099822" cy="16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3.Look at the picture on Page 49 and tell your classmates what they are doing?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	__________________________________________________________________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4.Finish Ex.1 on Page 50.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6275" y="1935734"/>
            <a:ext cx="55513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They are looking at the million pound bank note.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415528" y="890587"/>
            <a:ext cx="8099822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5.Try to translate the sentence in various ways.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+mn-lt"/>
                <a:ea typeface="+mn-ea"/>
                <a:cs typeface="+mn-ea"/>
                <a:sym typeface="+mn-lt"/>
              </a:rPr>
              <a:t>我相信他什么都知道。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①_____________________________________________________________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②_____________________________________________________________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③_____________________________________________________________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④_____________________________________________________________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⑤_____________________________________________________________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4154" y="1749029"/>
            <a:ext cx="37721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 think that he knows everything.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2248" y="2170510"/>
            <a:ext cx="35797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 bet that he knows everything.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2962" y="2580085"/>
            <a:ext cx="413273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 dare say that he knows everything.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2248" y="2992042"/>
            <a:ext cx="34853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 believe he knows everything.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2248" y="3413523"/>
            <a:ext cx="36326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I suppose he knows everything.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1291828"/>
            <a:ext cx="8428434" cy="84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1.Finish Ex.2 &amp; Ex.3 on Page 50.</a:t>
            </a:r>
            <a:endParaRPr lang="zh-CN" altLang="zh-CN" sz="800" kern="100" dirty="0">
              <a:latin typeface="+mn-lt"/>
              <a:ea typeface="+mn-ea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+mn-lt"/>
                <a:ea typeface="+mn-ea"/>
                <a:cs typeface="+mn-ea"/>
                <a:sym typeface="+mn-lt"/>
              </a:rPr>
              <a:t>2.Finish Ex.4 on Page 50.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602" name="Picture 4" descr="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859631"/>
            <a:ext cx="567094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q2czhr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Microsoft Office PowerPoint</Application>
  <PresentationFormat>全屏显示(16:9)</PresentationFormat>
  <Paragraphs>187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华文中宋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2023-01-16T22:25:27Z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2B5B968B4BE2439785ECEEA391ACE999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