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6" r:id="rId2"/>
    <p:sldId id="264" r:id="rId3"/>
    <p:sldId id="263" r:id="rId4"/>
    <p:sldId id="261" r:id="rId5"/>
    <p:sldId id="360" r:id="rId6"/>
    <p:sldId id="361" r:id="rId7"/>
    <p:sldId id="362" r:id="rId8"/>
    <p:sldId id="363" r:id="rId9"/>
    <p:sldId id="275" r:id="rId10"/>
    <p:sldId id="355" r:id="rId11"/>
    <p:sldId id="348" r:id="rId12"/>
    <p:sldId id="359" r:id="rId13"/>
    <p:sldId id="286" r:id="rId14"/>
    <p:sldId id="364" r:id="rId15"/>
    <p:sldId id="293" r:id="rId16"/>
    <p:sldId id="358" r:id="rId17"/>
    <p:sldId id="350" r:id="rId18"/>
    <p:sldId id="365" r:id="rId19"/>
    <p:sldId id="357" r:id="rId20"/>
    <p:sldId id="288" r:id="rId21"/>
    <p:sldId id="290" r:id="rId22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F8DCA6"/>
    <a:srgbClr val="00493A"/>
    <a:srgbClr val="F599C1"/>
    <a:srgbClr val="FF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4660"/>
  </p:normalViewPr>
  <p:slideViewPr>
    <p:cSldViewPr showGuides="1">
      <p:cViewPr>
        <p:scale>
          <a:sx n="100" d="100"/>
          <a:sy n="100" d="100"/>
        </p:scale>
        <p:origin x="-354" y="-804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691" y="1329612"/>
            <a:ext cx="9164691" cy="77823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确定位置（一）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651870"/>
            <a:ext cx="9144000" cy="40703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描述简单的路线图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14944" y="1239444"/>
            <a:ext cx="85116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参观斑马场后，同学们想去猴山，说一说他们的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行走路线。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73290" y="1826362"/>
            <a:ext cx="4594979" cy="3201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454027" y="727617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5955" y="1291114"/>
            <a:ext cx="7692579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描述路线图时，要先按行走路线确定每一个观测点，然后以每一个参照物为观测点，测量好到下一个目标的方向（角度）和距离，再描述到下一个目标行走的方向和路程。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85994" y="844154"/>
            <a:ext cx="8138096" cy="40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3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在“夺宝”游戏中，需要找到三把钥匙才能打开宝箱。下图是一张藏宝图，以宝箱为观测点。你能找到钥匙的位置，并填在图中吗？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P66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4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⑴①号</a:t>
            </a:r>
            <a:r>
              <a:rPr lang="zh-CN" altLang="en-US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钥匙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的位置是北偏</a:t>
            </a:r>
            <a:r>
              <a:rPr lang="zh-CN" altLang="en-US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3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3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距离宝箱</a:t>
            </a:r>
            <a:r>
              <a:rPr lang="en-US" altLang="zh-CN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3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⑵②号钥匙的位置是北</a:t>
            </a:r>
            <a:r>
              <a:rPr lang="zh-CN" altLang="en-US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偏西</a:t>
            </a:r>
            <a:r>
              <a:rPr lang="en-US" altLang="zh-CN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75°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3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3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距离宝</a:t>
            </a:r>
            <a:r>
              <a:rPr lang="zh-CN" altLang="en-US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</a:t>
            </a:r>
            <a:r>
              <a:rPr lang="en-US" altLang="zh-CN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3cm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3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⑶③号钥匙的位置是南偏</a:t>
            </a:r>
            <a:r>
              <a:rPr lang="zh-CN" altLang="en-US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3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3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距离宝</a:t>
            </a:r>
            <a:r>
              <a:rPr lang="zh-CN" altLang="en-US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箱</a:t>
            </a:r>
            <a:r>
              <a:rPr lang="en-US" altLang="zh-CN" sz="23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2cm</a:t>
            </a:r>
            <a:r>
              <a:rPr lang="zh-CN" altLang="en-US" sz="23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4889" y="1761660"/>
            <a:ext cx="3543117" cy="299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113413" y="2422802"/>
            <a:ext cx="554108" cy="39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983042" y="2531697"/>
            <a:ext cx="554108" cy="39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343600" y="4122968"/>
            <a:ext cx="554108" cy="39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158751" y="769144"/>
            <a:ext cx="8715708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判断：甲地在乙地的东偏北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900m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处，也可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以说乙地在甲地的西偏南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方向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900m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处。 （  ）         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2800" y="1669391"/>
            <a:ext cx="1867134" cy="350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3091" y="2050740"/>
            <a:ext cx="8055722" cy="2228153"/>
            <a:chOff x="1044575" y="2734319"/>
            <a:chExt cx="10478033" cy="2970871"/>
          </a:xfrm>
        </p:grpSpPr>
        <p:sp>
          <p:nvSpPr>
            <p:cNvPr id="16404" name="文本框 20"/>
            <p:cNvSpPr txBox="1"/>
            <p:nvPr/>
          </p:nvSpPr>
          <p:spPr>
            <a:xfrm>
              <a:off x="1044575" y="2734319"/>
              <a:ext cx="10478033" cy="23391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spc="-229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错因分析：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</a:rPr>
                <a:t>甲、乙两地的位置关系如下图：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</a:rPr>
                <a:t>甲地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在乙地东偏北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30°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方向</a:t>
              </a:r>
              <a:endPara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900m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处，也可以说乙地在甲</a:t>
              </a:r>
              <a:endPara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地的西偏南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30°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方向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900m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处。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70911" y="3429000"/>
              <a:ext cx="4123809" cy="227619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2800" y="3850321"/>
            <a:ext cx="1808558" cy="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734" y="519522"/>
            <a:ext cx="8288533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以人民广场为观测点，火车站和文化活动中心在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什么位置？分别距离人民广场多远？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71047" y="1423587"/>
            <a:ext cx="7798408" cy="1338828"/>
            <a:chOff x="1564069" y="2034714"/>
            <a:chExt cx="10143346" cy="17851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26295" y="2132856"/>
              <a:ext cx="1800000" cy="49523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564069" y="2034714"/>
              <a:ext cx="10143346" cy="178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火车站在人民广场西偏北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方向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1200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米的位置；文化活动中心在人民广场东偏南 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60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方向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500米的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位置。</a:t>
              </a:r>
            </a:p>
          </p:txBody>
        </p:sp>
      </p:grpSp>
      <p:sp>
        <p:nvSpPr>
          <p:cNvPr id="7" name="文本框 20"/>
          <p:cNvSpPr txBox="1"/>
          <p:nvPr/>
        </p:nvSpPr>
        <p:spPr>
          <a:xfrm>
            <a:off x="1227498" y="2720658"/>
            <a:ext cx="8055722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此题错在对角度的描述有误。</a:t>
            </a:r>
            <a:endParaRPr lang="zh-CN" altLang="en-US" sz="27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18887" y="3308234"/>
            <a:ext cx="7639845" cy="1338828"/>
            <a:chOff x="1626295" y="4569549"/>
            <a:chExt cx="9937104" cy="178510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630238" y="4649437"/>
              <a:ext cx="1914286" cy="51428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626295" y="4569549"/>
              <a:ext cx="9937104" cy="178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   火车站在人民广场北偏西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方向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1200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米的位置；文化活动中心在人民广场南偏东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60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方向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500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米的位置。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774633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填一填。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52305" y="1329612"/>
            <a:ext cx="4887152" cy="287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以雷达站为观测点。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潜水艇的位置是北偏东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距离雷达站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巡洋舰的位置是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距离雷达站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护卫舰的位置是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距离雷达站</a:t>
            </a:r>
            <a:r>
              <a:rPr lang="zh-CN" altLang="en-US" sz="26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583" y="1455420"/>
            <a:ext cx="3184045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885027" y="2088990"/>
            <a:ext cx="92413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522722" y="2506857"/>
            <a:ext cx="559884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7619867" y="2506857"/>
            <a:ext cx="122202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878289" y="2902677"/>
            <a:ext cx="80837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522722" y="3298497"/>
            <a:ext cx="55988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619866" y="3238713"/>
            <a:ext cx="117755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5857830" y="3667832"/>
            <a:ext cx="89484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630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8466" y="720310"/>
            <a:ext cx="8747069" cy="293465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判断题。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）只要知道方向或距离就可以确定物体的位置。      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  ）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）红红家在东偏北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°方向，距离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200m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处。   （  ）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）东偏南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°还可以说成南偏东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°。       （  ）</a:t>
            </a:r>
          </a:p>
        </p:txBody>
      </p:sp>
      <p:sp>
        <p:nvSpPr>
          <p:cNvPr id="2" name="矩形 1"/>
          <p:cNvSpPr/>
          <p:nvPr/>
        </p:nvSpPr>
        <p:spPr>
          <a:xfrm>
            <a:off x="8251667" y="1909558"/>
            <a:ext cx="49691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5" name="矩形 4"/>
          <p:cNvSpPr/>
          <p:nvPr/>
        </p:nvSpPr>
        <p:spPr>
          <a:xfrm>
            <a:off x="8227372" y="3117466"/>
            <a:ext cx="49691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8245114" y="2484070"/>
            <a:ext cx="49691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观察下图。</a:t>
            </a:r>
            <a:r>
              <a:rPr lang="zh-CN" altLang="en-US" sz="27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41355" y="894191"/>
            <a:ext cx="7528646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从希望小学出门后，怎么走可以到达养鱼塘？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36107" y="1473835"/>
            <a:ext cx="4676963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9"/>
          <p:cNvGrpSpPr/>
          <p:nvPr/>
        </p:nvGrpSpPr>
        <p:grpSpPr bwMode="auto">
          <a:xfrm>
            <a:off x="4270765" y="1551225"/>
            <a:ext cx="1936937" cy="1433512"/>
            <a:chOff x="1202" y="568"/>
            <a:chExt cx="1587" cy="1204"/>
          </a:xfrm>
        </p:grpSpPr>
        <p:grpSp>
          <p:nvGrpSpPr>
            <p:cNvPr id="7" name="Group 60"/>
            <p:cNvGrpSpPr/>
            <p:nvPr/>
          </p:nvGrpSpPr>
          <p:grpSpPr bwMode="auto">
            <a:xfrm>
              <a:off x="1428" y="754"/>
              <a:ext cx="908" cy="771"/>
              <a:chOff x="361" y="527"/>
              <a:chExt cx="499" cy="454"/>
            </a:xfrm>
          </p:grpSpPr>
          <p:sp>
            <p:nvSpPr>
              <p:cNvPr id="12" name="Line 61"/>
              <p:cNvSpPr>
                <a:spLocks noChangeShapeType="1"/>
              </p:cNvSpPr>
              <p:nvPr/>
            </p:nvSpPr>
            <p:spPr bwMode="auto">
              <a:xfrm>
                <a:off x="361" y="754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62"/>
              <p:cNvSpPr>
                <a:spLocks noChangeShapeType="1"/>
              </p:cNvSpPr>
              <p:nvPr/>
            </p:nvSpPr>
            <p:spPr bwMode="auto">
              <a:xfrm flipV="1">
                <a:off x="612" y="527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Text Box 63"/>
            <p:cNvSpPr txBox="1">
              <a:spLocks noChangeArrowheads="1"/>
            </p:cNvSpPr>
            <p:nvPr/>
          </p:nvSpPr>
          <p:spPr bwMode="auto">
            <a:xfrm>
              <a:off x="1746" y="568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北</a:t>
              </a: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2290" y="1022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东</a:t>
              </a: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auto">
            <a:xfrm>
              <a:off x="1756" y="1475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南</a:t>
              </a:r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1202" y="1022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西</a:t>
              </a:r>
            </a:p>
          </p:txBody>
        </p:sp>
      </p:grp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807439" y="3614584"/>
            <a:ext cx="7882342" cy="10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答：先向西走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到达广播站，再从广播站向西偏南</a:t>
            </a:r>
            <a:endParaRPr lang="en-US" altLang="zh-CN" sz="2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45°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方向走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300m,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就到达养鱼塘了。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049814" y="305370"/>
            <a:ext cx="4676963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59"/>
          <p:cNvGrpSpPr/>
          <p:nvPr/>
        </p:nvGrpSpPr>
        <p:grpSpPr bwMode="auto">
          <a:xfrm>
            <a:off x="3105548" y="1438845"/>
            <a:ext cx="1936937" cy="1433512"/>
            <a:chOff x="1202" y="568"/>
            <a:chExt cx="1587" cy="1204"/>
          </a:xfrm>
        </p:grpSpPr>
        <p:grpSp>
          <p:nvGrpSpPr>
            <p:cNvPr id="16" name="Group 60"/>
            <p:cNvGrpSpPr/>
            <p:nvPr/>
          </p:nvGrpSpPr>
          <p:grpSpPr bwMode="auto">
            <a:xfrm>
              <a:off x="1428" y="754"/>
              <a:ext cx="908" cy="771"/>
              <a:chOff x="361" y="527"/>
              <a:chExt cx="499" cy="454"/>
            </a:xfrm>
          </p:grpSpPr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>
                <a:off x="361" y="754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62"/>
              <p:cNvSpPr>
                <a:spLocks noChangeShapeType="1"/>
              </p:cNvSpPr>
              <p:nvPr/>
            </p:nvSpPr>
            <p:spPr bwMode="auto">
              <a:xfrm flipV="1">
                <a:off x="612" y="527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Text Box 63"/>
            <p:cNvSpPr txBox="1">
              <a:spLocks noChangeArrowheads="1"/>
            </p:cNvSpPr>
            <p:nvPr/>
          </p:nvSpPr>
          <p:spPr bwMode="auto">
            <a:xfrm>
              <a:off x="1746" y="568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北</a:t>
              </a:r>
            </a:p>
          </p:txBody>
        </p:sp>
        <p:sp>
          <p:nvSpPr>
            <p:cNvPr id="18" name="Text Box 64"/>
            <p:cNvSpPr txBox="1">
              <a:spLocks noChangeArrowheads="1"/>
            </p:cNvSpPr>
            <p:nvPr/>
          </p:nvSpPr>
          <p:spPr bwMode="auto">
            <a:xfrm>
              <a:off x="2290" y="1022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东</a:t>
              </a:r>
            </a:p>
          </p:txBody>
        </p:sp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>
              <a:off x="1756" y="1475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南</a:t>
              </a:r>
            </a:p>
          </p:txBody>
        </p:sp>
        <p:sp>
          <p:nvSpPr>
            <p:cNvPr id="20" name="Text Box 66"/>
            <p:cNvSpPr txBox="1">
              <a:spLocks noChangeArrowheads="1"/>
            </p:cNvSpPr>
            <p:nvPr/>
          </p:nvSpPr>
          <p:spPr bwMode="auto">
            <a:xfrm>
              <a:off x="1202" y="1022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西</a:t>
              </a:r>
            </a:p>
          </p:txBody>
        </p:sp>
      </p:grpSp>
      <p:grpSp>
        <p:nvGrpSpPr>
          <p:cNvPr id="23" name="Group 59"/>
          <p:cNvGrpSpPr/>
          <p:nvPr/>
        </p:nvGrpSpPr>
        <p:grpSpPr bwMode="auto">
          <a:xfrm>
            <a:off x="4184472" y="382760"/>
            <a:ext cx="1936937" cy="1433512"/>
            <a:chOff x="1202" y="568"/>
            <a:chExt cx="1587" cy="1204"/>
          </a:xfrm>
        </p:grpSpPr>
        <p:grpSp>
          <p:nvGrpSpPr>
            <p:cNvPr id="24" name="Group 60"/>
            <p:cNvGrpSpPr/>
            <p:nvPr/>
          </p:nvGrpSpPr>
          <p:grpSpPr bwMode="auto">
            <a:xfrm>
              <a:off x="1428" y="754"/>
              <a:ext cx="908" cy="771"/>
              <a:chOff x="361" y="527"/>
              <a:chExt cx="499" cy="454"/>
            </a:xfrm>
          </p:grpSpPr>
          <p:sp>
            <p:nvSpPr>
              <p:cNvPr id="29" name="Line 61"/>
              <p:cNvSpPr>
                <a:spLocks noChangeShapeType="1"/>
              </p:cNvSpPr>
              <p:nvPr/>
            </p:nvSpPr>
            <p:spPr bwMode="auto">
              <a:xfrm>
                <a:off x="361" y="754"/>
                <a:ext cx="4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62"/>
              <p:cNvSpPr>
                <a:spLocks noChangeShapeType="1"/>
              </p:cNvSpPr>
              <p:nvPr/>
            </p:nvSpPr>
            <p:spPr bwMode="auto">
              <a:xfrm flipV="1">
                <a:off x="612" y="527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Text Box 63"/>
            <p:cNvSpPr txBox="1">
              <a:spLocks noChangeArrowheads="1"/>
            </p:cNvSpPr>
            <p:nvPr/>
          </p:nvSpPr>
          <p:spPr bwMode="auto">
            <a:xfrm>
              <a:off x="1746" y="568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北</a:t>
              </a:r>
            </a:p>
          </p:txBody>
        </p:sp>
        <p:sp>
          <p:nvSpPr>
            <p:cNvPr id="26" name="Text Box 64"/>
            <p:cNvSpPr txBox="1">
              <a:spLocks noChangeArrowheads="1"/>
            </p:cNvSpPr>
            <p:nvPr/>
          </p:nvSpPr>
          <p:spPr bwMode="auto">
            <a:xfrm>
              <a:off x="2290" y="1022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东</a:t>
              </a:r>
            </a:p>
          </p:txBody>
        </p:sp>
        <p:sp>
          <p:nvSpPr>
            <p:cNvPr id="27" name="Text Box 65"/>
            <p:cNvSpPr txBox="1">
              <a:spLocks noChangeArrowheads="1"/>
            </p:cNvSpPr>
            <p:nvPr/>
          </p:nvSpPr>
          <p:spPr bwMode="auto">
            <a:xfrm>
              <a:off x="1756" y="1475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南</a:t>
              </a:r>
            </a:p>
          </p:txBody>
        </p:sp>
        <p:sp>
          <p:nvSpPr>
            <p:cNvPr id="28" name="Text Box 66"/>
            <p:cNvSpPr txBox="1">
              <a:spLocks noChangeArrowheads="1"/>
            </p:cNvSpPr>
            <p:nvPr/>
          </p:nvSpPr>
          <p:spPr bwMode="auto">
            <a:xfrm>
              <a:off x="1202" y="1022"/>
              <a:ext cx="49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700" b="1">
                  <a:solidFill>
                    <a:srgbClr val="0000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西</a:t>
              </a:r>
            </a:p>
          </p:txBody>
        </p:sp>
      </p:grp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672758" y="2682682"/>
            <a:ext cx="6532126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广播站在养鱼塘的什么方向上？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171969" y="3198223"/>
            <a:ext cx="705387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答：广播站在养鱼塘东偏北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45°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的方向上。</a:t>
            </a: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672741" y="3759518"/>
            <a:ext cx="7202914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357505" indent="-3575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(3)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说一说从乐乐家到希望小学的行走路线。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605" y="536150"/>
            <a:ext cx="8471922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奇思看妙想在北偏东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50°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的方向上，妙想看奇思在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什么方向上？和同伴试着表演一下，再进行交流。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133387" y="1699627"/>
            <a:ext cx="3489414" cy="14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133" y="3275493"/>
            <a:ext cx="7972012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0" hangingPunct="0">
              <a:lnSpc>
                <a:spcPct val="12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答：妙想看奇思在西偏南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40°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的方向上。（或妙想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0" eaLnBrk="0" hangingPunct="0">
              <a:lnSpc>
                <a:spcPct val="12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看奇思在南偏西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50°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的方向上）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437625"/>
            <a:ext cx="8138095" cy="173021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根据方向和距离确定物体的位置。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描述简单的路线图。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007648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716" y="1582102"/>
            <a:ext cx="7856615" cy="256127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描述路线图时，要先按行走路线确定每一个观测点，然后以每一个参照物为观测点，测量好到下一个目标的方向（角度）和距离，再描述到下一个目标行走的方向和路程。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58"/>
          <p:cNvGrpSpPr/>
          <p:nvPr/>
        </p:nvGrpSpPr>
        <p:grpSpPr bwMode="auto">
          <a:xfrm>
            <a:off x="2772370" y="1293270"/>
            <a:ext cx="3599260" cy="3311128"/>
            <a:chOff x="2688" y="615"/>
            <a:chExt cx="1248" cy="1257"/>
          </a:xfrm>
        </p:grpSpPr>
        <p:sp>
          <p:nvSpPr>
            <p:cNvPr id="6" name="Oval 59"/>
            <p:cNvSpPr>
              <a:spLocks noChangeArrowheads="1"/>
            </p:cNvSpPr>
            <p:nvPr/>
          </p:nvSpPr>
          <p:spPr bwMode="auto">
            <a:xfrm>
              <a:off x="2688" y="615"/>
              <a:ext cx="1248" cy="125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Arc 60"/>
            <p:cNvSpPr>
              <a:spLocks noChangeArrowheads="1"/>
            </p:cNvSpPr>
            <p:nvPr/>
          </p:nvSpPr>
          <p:spPr bwMode="auto">
            <a:xfrm>
              <a:off x="3312" y="624"/>
              <a:ext cx="624" cy="624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660066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641777" y="2968478"/>
            <a:ext cx="40423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572611" y="1132534"/>
            <a:ext cx="7323" cy="3348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378551" y="792370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370618" y="4415981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南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143812" y="2751785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西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739001" y="2732735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179328" y="4434979"/>
            <a:ext cx="120341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斑马场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267887" y="2062413"/>
            <a:ext cx="138526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狮虎山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710839" y="2302220"/>
            <a:ext cx="10374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大象馆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943234" y="832139"/>
            <a:ext cx="119121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熊猫馆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2985274" y="1112474"/>
            <a:ext cx="142066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长颈鹿馆 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4745921" y="2951810"/>
            <a:ext cx="16049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喷泉广场</a:t>
            </a: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V="1">
            <a:off x="4599461" y="1239691"/>
            <a:ext cx="663953" cy="172759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 flipV="1">
            <a:off x="4578713" y="1887391"/>
            <a:ext cx="1385270" cy="108227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4579933" y="2968478"/>
            <a:ext cx="1770948" cy="1457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H="1">
            <a:off x="2918830" y="2968478"/>
            <a:ext cx="1661103" cy="102512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flipH="1" flipV="1">
            <a:off x="2641777" y="2157663"/>
            <a:ext cx="1882014" cy="7572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Oval 42"/>
          <p:cNvSpPr>
            <a:spLocks noChangeArrowheads="1"/>
          </p:cNvSpPr>
          <p:nvPr/>
        </p:nvSpPr>
        <p:spPr bwMode="auto">
          <a:xfrm>
            <a:off x="2641777" y="2123135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5234123" y="1121819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Oval 44"/>
          <p:cNvSpPr>
            <a:spLocks noChangeArrowheads="1"/>
          </p:cNvSpPr>
          <p:nvPr/>
        </p:nvSpPr>
        <p:spPr bwMode="auto">
          <a:xfrm>
            <a:off x="5923706" y="1818335"/>
            <a:ext cx="111066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Oval 45"/>
          <p:cNvSpPr>
            <a:spLocks noChangeArrowheads="1"/>
          </p:cNvSpPr>
          <p:nvPr/>
        </p:nvSpPr>
        <p:spPr bwMode="auto">
          <a:xfrm>
            <a:off x="6267887" y="4344856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" name="Oval 46"/>
          <p:cNvSpPr>
            <a:spLocks noChangeArrowheads="1"/>
          </p:cNvSpPr>
          <p:nvPr/>
        </p:nvSpPr>
        <p:spPr bwMode="auto">
          <a:xfrm>
            <a:off x="2863908" y="3940029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3527861" y="2481513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1" name="图片 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4162" y="1600451"/>
            <a:ext cx="889746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27861" y="1456384"/>
            <a:ext cx="443042" cy="9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580" y="728896"/>
            <a:ext cx="80797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84893" y="1317082"/>
            <a:ext cx="59072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4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96374" y="3760245"/>
            <a:ext cx="912935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4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16789" y="3775723"/>
            <a:ext cx="62733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6432973" y="3367829"/>
            <a:ext cx="83116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猴山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根据方向和距离确定物体的位置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99982" y="1275204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）熊猫馆在喷泉广场的什么方向？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28884" y="2355726"/>
            <a:ext cx="7502462" cy="2285241"/>
          </a:xfrm>
          <a:prstGeom prst="rect">
            <a:avLst/>
          </a:prstGeom>
          <a:solidFill>
            <a:srgbClr val="F8DCA6"/>
          </a:solidFill>
          <a:ln w="28575">
            <a:solidFill>
              <a:srgbClr val="FF66FF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668" tIns="34834" rIns="69668" bIns="34834">
            <a:spAutoFit/>
          </a:bodyPr>
          <a:lstStyle/>
          <a:p>
            <a:pPr marL="391795" indent="-391795" eaLnBrk="0">
              <a:buFont typeface="+mj-ea"/>
              <a:buAutoNum type="circleNumDbPlain"/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找一找和熊猫馆有关的角在哪了？和狮虎山有关的角呢？</a:t>
            </a:r>
          </a:p>
          <a:p>
            <a:pPr marL="391795" indent="-391795" eaLnBrk="0">
              <a:buFont typeface="+mj-ea"/>
              <a:buAutoNum type="circleNumDbPlain"/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任选熊猫馆的一个角和狮虎山的一个角量一量它们度数，标在图上。</a:t>
            </a:r>
          </a:p>
          <a:p>
            <a:pPr marL="391795" indent="-391795" eaLnBrk="0">
              <a:buFont typeface="+mj-ea"/>
              <a:buAutoNum type="circleNumDbPlain"/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请每位小导游在小组内再来介绍它们的准确方向。用不同方法交流它们的区别。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9252" y="1856644"/>
            <a:ext cx="1921725" cy="48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图片1"/>
          <p:cNvPicPr preferRelativeResize="0">
            <a:picLocks noChangeArrowheads="1"/>
          </p:cNvPicPr>
          <p:nvPr/>
        </p:nvPicPr>
        <p:blipFill>
          <a:blip r:embed="rId4" cstate="email">
            <a:clrChange>
              <a:clrFrom>
                <a:srgbClr val="DFDEE4"/>
              </a:clrFrom>
              <a:clrTo>
                <a:srgbClr val="DFDE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040" y="1132917"/>
            <a:ext cx="1581770" cy="28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191411" y="2572382"/>
            <a:ext cx="40423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4129568" y="736439"/>
            <a:ext cx="0" cy="35635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295556" y="2555714"/>
            <a:ext cx="12180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喷泉广场</a:t>
            </a: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flipV="1">
            <a:off x="4149096" y="843595"/>
            <a:ext cx="663953" cy="172759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flipV="1">
            <a:off x="4128347" y="1491295"/>
            <a:ext cx="1385270" cy="108227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4129568" y="2572382"/>
            <a:ext cx="1770948" cy="1457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>
            <a:off x="2468465" y="2572382"/>
            <a:ext cx="1661103" cy="102512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 flipV="1">
            <a:off x="2191411" y="1761567"/>
            <a:ext cx="1882014" cy="7572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191411" y="1727039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4783757" y="725723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5473340" y="1422239"/>
            <a:ext cx="111066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5845594" y="3976129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2413542" y="3543933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3077495" y="2085417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17" name="Group 36"/>
          <p:cNvGrpSpPr/>
          <p:nvPr/>
        </p:nvGrpSpPr>
        <p:grpSpPr bwMode="auto">
          <a:xfrm>
            <a:off x="4073425" y="1599643"/>
            <a:ext cx="997150" cy="584597"/>
            <a:chOff x="3606" y="3158"/>
            <a:chExt cx="817" cy="491"/>
          </a:xfrm>
        </p:grpSpPr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3606" y="3339"/>
              <a:ext cx="6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3742" y="3158"/>
              <a:ext cx="6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。</a:t>
              </a:r>
            </a:p>
          </p:txBody>
        </p:sp>
      </p:grpSp>
      <p:sp>
        <p:nvSpPr>
          <p:cNvPr id="20" name="Arc 39"/>
          <p:cNvSpPr>
            <a:spLocks noChangeArrowheads="1"/>
          </p:cNvSpPr>
          <p:nvPr/>
        </p:nvSpPr>
        <p:spPr bwMode="auto">
          <a:xfrm rot="2058902" flipH="1">
            <a:off x="4121024" y="2142567"/>
            <a:ext cx="229454" cy="159544"/>
          </a:xfrm>
          <a:custGeom>
            <a:avLst/>
            <a:gdLst>
              <a:gd name="T0" fmla="*/ 5690 w 18433"/>
              <a:gd name="T1" fmla="*/ 0 h 20837"/>
              <a:gd name="T2" fmla="*/ 18432 w 18433"/>
              <a:gd name="T3" fmla="*/ 9577 h 20837"/>
              <a:gd name="T4" fmla="*/ 5690 w 18433"/>
              <a:gd name="T5" fmla="*/ 0 h 20837"/>
              <a:gd name="T6" fmla="*/ 18432 w 18433"/>
              <a:gd name="T7" fmla="*/ 9577 h 20837"/>
              <a:gd name="T8" fmla="*/ 0 w 18433"/>
              <a:gd name="T9" fmla="*/ 20837 h 20837"/>
              <a:gd name="T10" fmla="*/ 5690 w 18433"/>
              <a:gd name="T11" fmla="*/ 0 h 20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33" h="20837" fill="none">
                <a:moveTo>
                  <a:pt x="5690" y="0"/>
                </a:moveTo>
                <a:cubicBezTo>
                  <a:pt x="11003" y="1451"/>
                  <a:pt x="15561" y="4877"/>
                  <a:pt x="18432" y="9577"/>
                </a:cubicBezTo>
              </a:path>
              <a:path w="18433" h="20837" stroke="0">
                <a:moveTo>
                  <a:pt x="5690" y="0"/>
                </a:moveTo>
                <a:cubicBezTo>
                  <a:pt x="11003" y="1451"/>
                  <a:pt x="15561" y="4877"/>
                  <a:pt x="18432" y="9577"/>
                </a:cubicBezTo>
                <a:lnTo>
                  <a:pt x="0" y="20837"/>
                </a:lnTo>
                <a:lnTo>
                  <a:pt x="569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Arc 29"/>
          <p:cNvSpPr>
            <a:spLocks noChangeArrowheads="1"/>
          </p:cNvSpPr>
          <p:nvPr/>
        </p:nvSpPr>
        <p:spPr bwMode="auto">
          <a:xfrm rot="5045966" flipH="1">
            <a:off x="4251804" y="939085"/>
            <a:ext cx="160735" cy="612692"/>
          </a:xfrm>
          <a:custGeom>
            <a:avLst/>
            <a:gdLst>
              <a:gd name="T0" fmla="*/ 4824 w 21093"/>
              <a:gd name="T1" fmla="*/ -1 h 21054"/>
              <a:gd name="T2" fmla="*/ 21093 w 21093"/>
              <a:gd name="T3" fmla="*/ 16402 h 21054"/>
              <a:gd name="T4" fmla="*/ 4824 w 21093"/>
              <a:gd name="T5" fmla="*/ -1 h 21054"/>
              <a:gd name="T6" fmla="*/ 21093 w 21093"/>
              <a:gd name="T7" fmla="*/ 16402 h 21054"/>
              <a:gd name="T8" fmla="*/ 0 w 21093"/>
              <a:gd name="T9" fmla="*/ 21054 h 21054"/>
              <a:gd name="T10" fmla="*/ 4824 w 21093"/>
              <a:gd name="T11" fmla="*/ -1 h 2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93" h="21054" fill="none">
                <a:moveTo>
                  <a:pt x="4824" y="-1"/>
                </a:moveTo>
                <a:cubicBezTo>
                  <a:pt x="12961" y="1864"/>
                  <a:pt x="19295" y="8250"/>
                  <a:pt x="21093" y="16402"/>
                </a:cubicBezTo>
              </a:path>
              <a:path w="21093" h="21054" stroke="0">
                <a:moveTo>
                  <a:pt x="4824" y="-1"/>
                </a:moveTo>
                <a:cubicBezTo>
                  <a:pt x="12961" y="1864"/>
                  <a:pt x="19295" y="8250"/>
                  <a:pt x="21093" y="16402"/>
                </a:cubicBezTo>
                <a:lnTo>
                  <a:pt x="0" y="21054"/>
                </a:lnTo>
                <a:lnTo>
                  <a:pt x="4824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Arc 26"/>
          <p:cNvSpPr>
            <a:spLocks noChangeArrowheads="1"/>
          </p:cNvSpPr>
          <p:nvPr/>
        </p:nvSpPr>
        <p:spPr bwMode="auto">
          <a:xfrm rot="1800000">
            <a:off x="4225987" y="2228292"/>
            <a:ext cx="358828" cy="270272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rc 26"/>
          <p:cNvSpPr>
            <a:spLocks noChangeArrowheads="1"/>
          </p:cNvSpPr>
          <p:nvPr/>
        </p:nvSpPr>
        <p:spPr bwMode="auto">
          <a:xfrm rot="3475015">
            <a:off x="4350846" y="2397147"/>
            <a:ext cx="223838" cy="114727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rc 43"/>
          <p:cNvSpPr>
            <a:spLocks noChangeArrowheads="1"/>
          </p:cNvSpPr>
          <p:nvPr/>
        </p:nvSpPr>
        <p:spPr bwMode="auto">
          <a:xfrm>
            <a:off x="4149096" y="2184239"/>
            <a:ext cx="277054" cy="161925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Oval 45"/>
          <p:cNvSpPr>
            <a:spLocks noChangeArrowheads="1"/>
          </p:cNvSpPr>
          <p:nvPr/>
        </p:nvSpPr>
        <p:spPr bwMode="auto">
          <a:xfrm>
            <a:off x="4073425" y="2517614"/>
            <a:ext cx="111065" cy="108347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rot="16200000">
            <a:off x="3211596" y="1643696"/>
            <a:ext cx="1835944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917201" y="464976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693446" y="2409267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西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288636" y="2390217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693446" y="4138055"/>
            <a:ext cx="11623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斑马场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817521" y="1719895"/>
            <a:ext cx="122538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狮虎山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083195" y="1869914"/>
            <a:ext cx="103742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大象馆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550371" y="519361"/>
            <a:ext cx="10517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熊猫馆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468465" y="788826"/>
            <a:ext cx="12180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长颈鹿馆 </a:t>
            </a:r>
          </a:p>
        </p:txBody>
      </p:sp>
      <p:pic>
        <p:nvPicPr>
          <p:cNvPr id="35" name="图片 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3796" y="1240074"/>
            <a:ext cx="889746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7495" y="1113867"/>
            <a:ext cx="443042" cy="9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6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76434" y="439973"/>
            <a:ext cx="80797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6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34527" y="974563"/>
            <a:ext cx="590723" cy="7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6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46009" y="3417726"/>
            <a:ext cx="912935" cy="7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6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66423" y="3651089"/>
            <a:ext cx="62733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593761" y="3995180"/>
            <a:ext cx="8311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猴山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907437" y="4227351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图片1"/>
          <p:cNvPicPr preferRelativeResize="0">
            <a:picLocks noChangeArrowheads="1"/>
          </p:cNvPicPr>
          <p:nvPr/>
        </p:nvPicPr>
        <p:blipFill>
          <a:blip r:embed="rId4" cstate="email">
            <a:clrChange>
              <a:clrFrom>
                <a:srgbClr val="DFDEE4"/>
              </a:clrFrom>
              <a:clrTo>
                <a:srgbClr val="DFDE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0442" y="951570"/>
            <a:ext cx="3330750" cy="1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496537" y="2680358"/>
            <a:ext cx="40423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4434694" y="844414"/>
            <a:ext cx="0" cy="35635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V="1">
            <a:off x="4463986" y="951571"/>
            <a:ext cx="589502" cy="172759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4433473" y="1545693"/>
            <a:ext cx="1329127" cy="113585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4434694" y="2680358"/>
            <a:ext cx="1770948" cy="1457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2773591" y="2680357"/>
            <a:ext cx="1661103" cy="102512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 flipV="1">
            <a:off x="2496537" y="1869542"/>
            <a:ext cx="1882014" cy="7572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2496537" y="1835014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5016874" y="843223"/>
            <a:ext cx="111066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5707678" y="1492114"/>
            <a:ext cx="111066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6150720" y="4084105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2718669" y="3651908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3382622" y="2193392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17" name="Group 37"/>
          <p:cNvGrpSpPr/>
          <p:nvPr/>
        </p:nvGrpSpPr>
        <p:grpSpPr bwMode="auto">
          <a:xfrm>
            <a:off x="4378551" y="1707618"/>
            <a:ext cx="997150" cy="584597"/>
            <a:chOff x="3606" y="3158"/>
            <a:chExt cx="817" cy="491"/>
          </a:xfrm>
        </p:grpSpPr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3606" y="3339"/>
              <a:ext cx="6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3742" y="3158"/>
              <a:ext cx="6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。</a:t>
              </a:r>
            </a:p>
          </p:txBody>
        </p:sp>
      </p:grpSp>
      <p:sp>
        <p:nvSpPr>
          <p:cNvPr id="20" name="Arc 40"/>
          <p:cNvSpPr>
            <a:spLocks noChangeArrowheads="1"/>
          </p:cNvSpPr>
          <p:nvPr/>
        </p:nvSpPr>
        <p:spPr bwMode="auto">
          <a:xfrm rot="2058902" flipH="1">
            <a:off x="4426150" y="2250543"/>
            <a:ext cx="229454" cy="159544"/>
          </a:xfrm>
          <a:custGeom>
            <a:avLst/>
            <a:gdLst>
              <a:gd name="T0" fmla="*/ 5690 w 18433"/>
              <a:gd name="T1" fmla="*/ 0 h 20837"/>
              <a:gd name="T2" fmla="*/ 18432 w 18433"/>
              <a:gd name="T3" fmla="*/ 9577 h 20837"/>
              <a:gd name="T4" fmla="*/ 5690 w 18433"/>
              <a:gd name="T5" fmla="*/ 0 h 20837"/>
              <a:gd name="T6" fmla="*/ 18432 w 18433"/>
              <a:gd name="T7" fmla="*/ 9577 h 20837"/>
              <a:gd name="T8" fmla="*/ 0 w 18433"/>
              <a:gd name="T9" fmla="*/ 20837 h 20837"/>
              <a:gd name="T10" fmla="*/ 5690 w 18433"/>
              <a:gd name="T11" fmla="*/ 0 h 20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33" h="20837" fill="none">
                <a:moveTo>
                  <a:pt x="5690" y="0"/>
                </a:moveTo>
                <a:cubicBezTo>
                  <a:pt x="11003" y="1451"/>
                  <a:pt x="15561" y="4877"/>
                  <a:pt x="18432" y="9577"/>
                </a:cubicBezTo>
              </a:path>
              <a:path w="18433" h="20837" stroke="0">
                <a:moveTo>
                  <a:pt x="5690" y="0"/>
                </a:moveTo>
                <a:cubicBezTo>
                  <a:pt x="11003" y="1451"/>
                  <a:pt x="15561" y="4877"/>
                  <a:pt x="18432" y="9577"/>
                </a:cubicBezTo>
                <a:lnTo>
                  <a:pt x="0" y="20837"/>
                </a:lnTo>
                <a:lnTo>
                  <a:pt x="569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444458" y="2680358"/>
            <a:ext cx="2102924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Arc 31"/>
          <p:cNvSpPr>
            <a:spLocks noChangeArrowheads="1"/>
          </p:cNvSpPr>
          <p:nvPr/>
        </p:nvSpPr>
        <p:spPr bwMode="auto">
          <a:xfrm rot="15470519" flipV="1">
            <a:off x="4327233" y="1219647"/>
            <a:ext cx="1697831" cy="1492673"/>
          </a:xfrm>
          <a:custGeom>
            <a:avLst/>
            <a:gdLst>
              <a:gd name="T0" fmla="*/ -1 w 18799"/>
              <a:gd name="T1" fmla="*/ 0 h 21600"/>
              <a:gd name="T2" fmla="*/ 18799 w 18799"/>
              <a:gd name="T3" fmla="*/ 10962 h 21600"/>
              <a:gd name="T4" fmla="*/ -1 w 18799"/>
              <a:gd name="T5" fmla="*/ 0 h 21600"/>
              <a:gd name="T6" fmla="*/ 18799 w 18799"/>
              <a:gd name="T7" fmla="*/ 10962 h 21600"/>
              <a:gd name="T8" fmla="*/ 0 w 18799"/>
              <a:gd name="T9" fmla="*/ 21600 h 21600"/>
              <a:gd name="T10" fmla="*/ -1 w 18799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99" h="21600" fill="none">
                <a:moveTo>
                  <a:pt x="-1" y="0"/>
                </a:moveTo>
                <a:cubicBezTo>
                  <a:pt x="7783" y="0"/>
                  <a:pt x="14965" y="4188"/>
                  <a:pt x="18799" y="10962"/>
                </a:cubicBezTo>
              </a:path>
              <a:path w="18799" h="21600" stroke="0">
                <a:moveTo>
                  <a:pt x="-1" y="0"/>
                </a:moveTo>
                <a:cubicBezTo>
                  <a:pt x="7783" y="0"/>
                  <a:pt x="14965" y="4188"/>
                  <a:pt x="18799" y="1096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rc 26"/>
          <p:cNvSpPr>
            <a:spLocks noChangeArrowheads="1"/>
          </p:cNvSpPr>
          <p:nvPr/>
        </p:nvSpPr>
        <p:spPr bwMode="auto">
          <a:xfrm rot="1800000">
            <a:off x="4531114" y="2336267"/>
            <a:ext cx="358828" cy="270272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4739820" y="2174343"/>
            <a:ext cx="74694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70°</a:t>
            </a:r>
          </a:p>
        </p:txBody>
      </p:sp>
      <p:sp>
        <p:nvSpPr>
          <p:cNvPr id="25" name="Oval 50"/>
          <p:cNvSpPr>
            <a:spLocks noChangeArrowheads="1"/>
          </p:cNvSpPr>
          <p:nvPr/>
        </p:nvSpPr>
        <p:spPr bwMode="auto">
          <a:xfrm>
            <a:off x="4378551" y="2625589"/>
            <a:ext cx="111065" cy="108347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600683" y="2644639"/>
            <a:ext cx="12180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喷泉广场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222327" y="553902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4212563" y="4423433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南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998573" y="2498193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西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593762" y="2479143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161917" y="4264192"/>
            <a:ext cx="9129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斑马场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028987" y="1773687"/>
            <a:ext cx="11924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狮虎山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519188" y="1993368"/>
            <a:ext cx="10233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大象馆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780024" y="443880"/>
            <a:ext cx="96352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熊猫馆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773591" y="877752"/>
            <a:ext cx="12180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长颈鹿馆 </a:t>
            </a:r>
          </a:p>
        </p:txBody>
      </p:sp>
      <p:pic>
        <p:nvPicPr>
          <p:cNvPr id="36" name="图片 1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922" y="1328998"/>
            <a:ext cx="889746" cy="6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1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82621" y="1203982"/>
            <a:ext cx="44304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1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81561" y="253864"/>
            <a:ext cx="80797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39654" y="1063489"/>
            <a:ext cx="590723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1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51135" y="3507842"/>
            <a:ext cx="91293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1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71549" y="3740014"/>
            <a:ext cx="62733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953811" y="3976949"/>
            <a:ext cx="8311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猴山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316164" y="438398"/>
            <a:ext cx="8511672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）熊猫馆大象馆和长颈鹿馆都在喷泉广场的北偏西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60°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的方向上，如何区分它们的位置呢？</a:t>
            </a:r>
          </a:p>
          <a:p>
            <a:pPr eaLnBrk="0" hangingPunct="0"/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552" y="1383618"/>
            <a:ext cx="4594979" cy="3201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6"/>
          <p:cNvSpPr txBox="1">
            <a:spLocks noChangeArrowheads="1"/>
          </p:cNvSpPr>
          <p:nvPr/>
        </p:nvSpPr>
        <p:spPr bwMode="auto">
          <a:xfrm rot="1220439">
            <a:off x="3481075" y="2067208"/>
            <a:ext cx="121806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500</a:t>
            </a:r>
            <a:r>
              <a:rPr lang="en-US" altLang="zh-CN" sz="2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图片 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5257" y="978098"/>
            <a:ext cx="44304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 bwMode="auto">
          <a:xfrm>
            <a:off x="3907246" y="1869285"/>
            <a:ext cx="997150" cy="631032"/>
            <a:chOff x="3606" y="3158"/>
            <a:chExt cx="817" cy="53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606" y="3339"/>
              <a:ext cx="68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42" y="3158"/>
              <a:ext cx="68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。</a:t>
              </a:r>
            </a:p>
          </p:txBody>
        </p:sp>
      </p:grp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468275" y="2571750"/>
            <a:ext cx="40423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406432" y="735806"/>
            <a:ext cx="0" cy="35635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 rot="1310435">
            <a:off x="2754932" y="2098383"/>
            <a:ext cx="121806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r>
              <a:rPr lang="en-US" altLang="zh-CN" sz="2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V="1">
            <a:off x="4425960" y="734617"/>
            <a:ext cx="644425" cy="181094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4405211" y="1437085"/>
            <a:ext cx="1329127" cy="113585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4406431" y="2571750"/>
            <a:ext cx="1770948" cy="1457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>
            <a:off x="2745328" y="2571750"/>
            <a:ext cx="1661103" cy="102512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H="1" flipV="1">
            <a:off x="2468275" y="1760935"/>
            <a:ext cx="1882014" cy="7572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2468275" y="1726407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Oval 33"/>
          <p:cNvSpPr>
            <a:spLocks noChangeArrowheads="1"/>
          </p:cNvSpPr>
          <p:nvPr/>
        </p:nvSpPr>
        <p:spPr bwMode="auto">
          <a:xfrm>
            <a:off x="5004478" y="734616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5679415" y="1383507"/>
            <a:ext cx="111066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6122457" y="3975497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2690406" y="3543301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Arc 37"/>
          <p:cNvSpPr>
            <a:spLocks noChangeArrowheads="1"/>
          </p:cNvSpPr>
          <p:nvPr/>
        </p:nvSpPr>
        <p:spPr bwMode="auto">
          <a:xfrm flipH="1">
            <a:off x="4148906" y="2301479"/>
            <a:ext cx="277054" cy="161925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668" tIns="34834" rIns="69668" bIns="34834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3354359" y="2084785"/>
            <a:ext cx="111065" cy="10834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Oval 52"/>
          <p:cNvSpPr>
            <a:spLocks noChangeArrowheads="1"/>
          </p:cNvSpPr>
          <p:nvPr/>
        </p:nvSpPr>
        <p:spPr bwMode="auto">
          <a:xfrm>
            <a:off x="4350289" y="2516982"/>
            <a:ext cx="111065" cy="108347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</a:ln>
        </p:spPr>
        <p:txBody>
          <a:bodyPr wrap="none" lIns="69668" tIns="34834" rIns="69668" bIns="34834" anchor="ctr"/>
          <a:lstStyle/>
          <a:p>
            <a:pPr eaLnBrk="0" hangingPunct="0"/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517497" y="2667000"/>
            <a:ext cx="16049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喷泉广场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174293" y="398111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北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200167" y="4352975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南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025843" y="2325733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西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10577" y="2364954"/>
            <a:ext cx="3868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东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970310" y="4250531"/>
            <a:ext cx="116229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斑马场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882629" y="1833459"/>
            <a:ext cx="13291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狮虎山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416813" y="1927827"/>
            <a:ext cx="116191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大象馆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780493" y="516526"/>
            <a:ext cx="13291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熊猫馆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45328" y="621702"/>
            <a:ext cx="149145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长颈鹿馆 </a:t>
            </a:r>
          </a:p>
        </p:txBody>
      </p:sp>
      <p:pic>
        <p:nvPicPr>
          <p:cNvPr id="33" name="图片 1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2191" y="1279922"/>
            <a:ext cx="889745" cy="6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8375" y="390525"/>
            <a:ext cx="80797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56469" y="1087041"/>
            <a:ext cx="59072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1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67950" y="3530204"/>
            <a:ext cx="914156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1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88364" y="3763567"/>
            <a:ext cx="628558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178601" y="4518422"/>
            <a:ext cx="83116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猴山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2" grpId="0" animBg="1"/>
      <p:bldP spid="22" grpId="1" animBg="1"/>
      <p:bldP spid="22" grpId="2" animBg="1"/>
      <p:bldP spid="2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75290" y="315784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7162" y="878968"/>
            <a:ext cx="8181653" cy="380809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根据方向和距离确定物体位置的方法：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）找准观测点，确定好方向并用量角器测量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出被测点的方位角度；</a:t>
            </a:r>
          </a:p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）明确被测量物体和观测点之间的实际距离；</a:t>
            </a:r>
          </a:p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）根据方向（角度）和距离准确判断或描述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被测物体的位置。</a:t>
            </a:r>
            <a:endParaRPr lang="zh-CN" altLang="en-US" sz="27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全屏显示(16:9)</PresentationFormat>
  <Paragraphs>152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BC5DF8DFDC7B4C8DB87E595BA10B63BB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