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8" r:id="rId3"/>
    <p:sldId id="299" r:id="rId4"/>
    <p:sldId id="315" r:id="rId5"/>
    <p:sldId id="316" r:id="rId6"/>
    <p:sldId id="317" r:id="rId7"/>
    <p:sldId id="318" r:id="rId8"/>
    <p:sldId id="319" r:id="rId9"/>
    <p:sldId id="300" r:id="rId10"/>
    <p:sldId id="301" r:id="rId11"/>
    <p:sldId id="320" r:id="rId12"/>
    <p:sldId id="302" r:id="rId13"/>
    <p:sldId id="321" r:id="rId14"/>
    <p:sldId id="322" r:id="rId15"/>
    <p:sldId id="323" r:id="rId16"/>
    <p:sldId id="30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271" r:id="rId29"/>
    <p:sldId id="272" r:id="rId30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258" autoAdjust="0"/>
  </p:normalViewPr>
  <p:slideViewPr>
    <p:cSldViewPr>
      <p:cViewPr>
        <p:scale>
          <a:sx n="120" d="100"/>
          <a:sy n="120" d="100"/>
        </p:scale>
        <p:origin x="-1560" y="-6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5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267B8-AAEE-45AD-A132-6A4DF4ED64C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FCAE2-E162-4813-98DE-49FA1D196F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CC7E-FA7E-44C1-A34F-0B0A1C8A134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7753-D6AA-43BB-A75B-B2ED8C3173C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7161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785" y="2914650"/>
            <a:ext cx="6400443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731992"/>
            <a:ext cx="9144000" cy="41150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241176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79512" y="92980"/>
            <a:ext cx="182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认识</a:t>
            </a:r>
            <a:r>
              <a:rPr lang="en-US" altLang="zh-CN" sz="1200" dirty="0">
                <a:latin typeface="黑体" panose="02010609060101010101" pitchFamily="49" charset="-122"/>
                <a:ea typeface="黑体" panose="02010609060101010101" pitchFamily="49" charset="-122"/>
              </a:rPr>
              <a:t>1-5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slide" Target="slide9.xml"/><Relationship Id="rId7" Type="http://schemas.openxmlformats.org/officeDocument/2006/relationships/slide" Target="slide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4.emf"/><Relationship Id="rId9" Type="http://schemas.openxmlformats.org/officeDocument/2006/relationships/slide" Target="slide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3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31.png"/><Relationship Id="rId1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12" Type="http://schemas.openxmlformats.org/officeDocument/2006/relationships/image" Target="../media/image23.png"/><Relationship Id="rId17" Type="http://schemas.openxmlformats.org/officeDocument/2006/relationships/image" Target="../media/image29.png"/><Relationship Id="rId2" Type="http://schemas.openxmlformats.org/officeDocument/2006/relationships/image" Target="../media/image30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image" Target="../media/image27.png"/><Relationship Id="rId10" Type="http://schemas.openxmlformats.org/officeDocument/2006/relationships/image" Target="../media/image20.png"/><Relationship Id="rId19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19.png"/><Relationship Id="rId1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" y="476240"/>
            <a:ext cx="48672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1"/>
          <p:cNvGrpSpPr/>
          <p:nvPr/>
        </p:nvGrpSpPr>
        <p:grpSpPr>
          <a:xfrm>
            <a:off x="0" y="0"/>
            <a:ext cx="3491880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2185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苏教版  数学  一</a:t>
                </a:r>
                <a:r>
                  <a:rPr kumimoji="1" lang="zh-CN" altLang="en-US" sz="1200">
                    <a:latin typeface="黑体" panose="02010609060101010101" pitchFamily="49" charset="-122"/>
                    <a:ea typeface="黑体" panose="02010609060101010101" pitchFamily="49" charset="-122"/>
                  </a:rPr>
                  <a:t>年级  上册</a:t>
                </a:r>
                <a:endParaRPr kumimoji="1" lang="zh-CN" altLang="en-US" sz="12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/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/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rId3" action="ppaction://hlinksldjump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/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/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1435155"/>
            <a:ext cx="9144000" cy="1084912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altLang="zh-CN" sz="66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1-5</a:t>
            </a:r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的认识</a:t>
            </a: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8" y="4457280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5" action="ppaction://hlinksldjump"/>
          </p:cNvPr>
          <p:cNvSpPr/>
          <p:nvPr/>
        </p:nvSpPr>
        <p:spPr>
          <a:xfrm>
            <a:off x="1209945" y="2952109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课前导入</a:t>
            </a:r>
          </a:p>
        </p:txBody>
      </p:sp>
      <p:sp>
        <p:nvSpPr>
          <p:cNvPr id="17" name="圆角矩形 16">
            <a:hlinkClick r:id="rId6" action="ppaction://hlinksldjump"/>
          </p:cNvPr>
          <p:cNvSpPr/>
          <p:nvPr/>
        </p:nvSpPr>
        <p:spPr>
          <a:xfrm>
            <a:off x="3624893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7" action="ppaction://hlinksldjump"/>
          </p:cNvPr>
          <p:cNvSpPr/>
          <p:nvPr/>
        </p:nvSpPr>
        <p:spPr>
          <a:xfrm>
            <a:off x="2247861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8" action="ppaction://hlinksldjump"/>
          </p:cNvPr>
          <p:cNvSpPr/>
          <p:nvPr/>
        </p:nvSpPr>
        <p:spPr>
          <a:xfrm>
            <a:off x="5073757" y="36490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1474779" y="500048"/>
            <a:ext cx="3341299" cy="6232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认识</a:t>
            </a:r>
            <a:r>
              <a:rPr lang="en-US" altLang="zh-CN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10</a:t>
            </a:r>
            <a:r>
              <a:rPr lang="zh-CN" altLang="en-US" sz="3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以内的数</a:t>
            </a:r>
          </a:p>
        </p:txBody>
      </p:sp>
      <p:sp>
        <p:nvSpPr>
          <p:cNvPr id="21" name="圆角矩形 20">
            <a:hlinkClick r:id="rId9" action="ppaction://hlinksldjump"/>
          </p:cNvPr>
          <p:cNvSpPr/>
          <p:nvPr/>
        </p:nvSpPr>
        <p:spPr>
          <a:xfrm>
            <a:off x="6048388" y="2932252"/>
            <a:ext cx="1667986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51" y="4413689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矩形 22"/>
          <p:cNvSpPr/>
          <p:nvPr/>
        </p:nvSpPr>
        <p:spPr>
          <a:xfrm>
            <a:off x="3074244" y="4397498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00188"/>
            <a:ext cx="8040688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1388" y="21812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3825" y="21859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2181225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8863" y="21907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2195513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9450" y="2190750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2185988"/>
            <a:ext cx="438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1000116"/>
            <a:ext cx="2042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看数涂色。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4725" y="1743075"/>
            <a:ext cx="21145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6" y="2571750"/>
            <a:ext cx="35718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76413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组合 32"/>
          <p:cNvGrpSpPr/>
          <p:nvPr/>
        </p:nvGrpSpPr>
        <p:grpSpPr bwMode="auto">
          <a:xfrm>
            <a:off x="4357690" y="2571750"/>
            <a:ext cx="300037" cy="595312"/>
            <a:chOff x="6329349" y="1643055"/>
            <a:chExt cx="300051" cy="595320"/>
          </a:xfrm>
        </p:grpSpPr>
        <p:cxnSp>
          <p:nvCxnSpPr>
            <p:cNvPr id="21" name="直接连接符 20"/>
            <p:cNvCxnSpPr/>
            <p:nvPr/>
          </p:nvCxnSpPr>
          <p:spPr>
            <a:xfrm rot="5400000">
              <a:off x="6200763" y="1781166"/>
              <a:ext cx="438156" cy="1619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6329349" y="2081211"/>
              <a:ext cx="300051" cy="47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rot="5400000">
              <a:off x="6324593" y="1933568"/>
              <a:ext cx="438156" cy="17145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92" y="1528763"/>
            <a:ext cx="187642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6" y="2786064"/>
            <a:ext cx="3476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4" y="1071552"/>
            <a:ext cx="19145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直接连接符 16"/>
          <p:cNvCxnSpPr/>
          <p:nvPr/>
        </p:nvCxnSpPr>
        <p:spPr>
          <a:xfrm rot="5400000">
            <a:off x="4129088" y="2986094"/>
            <a:ext cx="585788" cy="15716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1867" y="1457325"/>
            <a:ext cx="220027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762256"/>
            <a:ext cx="357188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863020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71542" y="79158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00" y="857250"/>
            <a:ext cx="38115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25" y="3357565"/>
            <a:ext cx="6034088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81417" y="4071938"/>
            <a:ext cx="3190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2054" y="4062414"/>
            <a:ext cx="33337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788" y="4043365"/>
            <a:ext cx="32385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8"/>
          <p:cNvGrpSpPr/>
          <p:nvPr/>
        </p:nvGrpSpPr>
        <p:grpSpPr bwMode="auto">
          <a:xfrm>
            <a:off x="7715254" y="4086225"/>
            <a:ext cx="271463" cy="552450"/>
            <a:chOff x="6329349" y="1643055"/>
            <a:chExt cx="300051" cy="595320"/>
          </a:xfrm>
        </p:grpSpPr>
        <p:cxnSp>
          <p:nvCxnSpPr>
            <p:cNvPr id="10" name="直接连接符 9"/>
            <p:cNvCxnSpPr/>
            <p:nvPr/>
          </p:nvCxnSpPr>
          <p:spPr>
            <a:xfrm rot="5400000">
              <a:off x="6200748" y="1780430"/>
              <a:ext cx="437937" cy="16318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6329349" y="2080992"/>
              <a:ext cx="300051" cy="51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rot="5400000">
              <a:off x="6324453" y="1933427"/>
              <a:ext cx="437937" cy="17195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0" y="71436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42" y="642926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数一数，写一写。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1214438"/>
            <a:ext cx="59451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55504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1542" y="584067"/>
            <a:ext cx="2970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读一读，排一排。</a:t>
            </a:r>
          </a:p>
        </p:txBody>
      </p:sp>
    </p:spTree>
  </p:cSld>
  <p:clrMapOvr>
    <a:masterClrMapping/>
  </p:clrMapOvr>
  <p:transition>
    <p:pull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1071563"/>
            <a:ext cx="81549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9354" y="1263650"/>
            <a:ext cx="10715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06775" y="1839913"/>
            <a:ext cx="2171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5113" y="1903413"/>
            <a:ext cx="2171700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1542" y="571488"/>
            <a:ext cx="2970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补画出缺少的花。</a:t>
            </a: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75" y="1214439"/>
            <a:ext cx="4071938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29" y="2928938"/>
            <a:ext cx="2219325" cy="127635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86379" y="2928939"/>
            <a:ext cx="2100263" cy="126206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1538" y="571488"/>
            <a:ext cx="48269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7.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把星星分成两堆，可以怎样分？</a:t>
            </a: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课前导入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3"/>
            <a:ext cx="366860" cy="456339"/>
          </a:xfrm>
          <a:prstGeom prst="rect">
            <a:avLst/>
          </a:prstGeom>
        </p:spPr>
      </p:pic>
      <p:sp>
        <p:nvSpPr>
          <p:cNvPr id="22" name="AutoShape 3"/>
          <p:cNvSpPr/>
          <p:nvPr/>
        </p:nvSpPr>
        <p:spPr>
          <a:xfrm>
            <a:off x="2714612" y="571486"/>
            <a:ext cx="5143536" cy="533400"/>
          </a:xfrm>
          <a:prstGeom prst="wedgeRoundRectCallout">
            <a:avLst>
              <a:gd name="adj1" fmla="val 45707"/>
              <a:gd name="adj2" fmla="val 109106"/>
              <a:gd name="adj3" fmla="val 16667"/>
            </a:avLst>
          </a:prstGeom>
          <a:solidFill>
            <a:srgbClr val="FFF3CD"/>
          </a:solidFill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latinLnBrk="1">
              <a:spcBef>
                <a:spcPct val="50000"/>
              </a:spcBef>
              <a:defRPr/>
            </a:pPr>
            <a:r>
              <a:rPr lang="zh-CN" altLang="en-US" sz="2600" b="1" dirty="0">
                <a:latin typeface="楷体" panose="02010609060101010101" pitchFamily="49" charset="-122"/>
                <a:ea typeface="楷体" panose="02010609060101010101" pitchFamily="49" charset="-122"/>
              </a:rPr>
              <a:t>仔细观察图，图上画的是什么？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7452320" y="1159374"/>
            <a:ext cx="882898" cy="12652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4405" y="2714628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庆祝教师节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8482" y="1428742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214317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13"/>
          <p:cNvGrpSpPr/>
          <p:nvPr/>
        </p:nvGrpSpPr>
        <p:grpSpPr bwMode="auto">
          <a:xfrm>
            <a:off x="500038" y="1142992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1350"/>
                <a:gd name="adj2" fmla="val 90811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我前面没有同学，后面有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1000139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1857395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2714651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其他小朋友可以怎样说？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3500469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个同学，后面没有同学。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63" y="1654175"/>
            <a:ext cx="54292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429388" y="2812325"/>
            <a:ext cx="2225856" cy="830997"/>
            <a:chOff x="6380325" y="-1752233"/>
            <a:chExt cx="3246605" cy="830429"/>
          </a:xfrm>
          <a:solidFill>
            <a:srgbClr val="FFFFCC"/>
          </a:solidFill>
          <a:effectLst/>
        </p:grpSpPr>
        <p:sp>
          <p:nvSpPr>
            <p:cNvPr id="6" name="圆角矩形标注 5"/>
            <p:cNvSpPr/>
            <p:nvPr/>
          </p:nvSpPr>
          <p:spPr>
            <a:xfrm>
              <a:off x="6588722" y="-1752233"/>
              <a:ext cx="2829811" cy="785280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7" name="TextBox 14"/>
            <p:cNvSpPr txBox="1">
              <a:spLocks noChangeArrowheads="1"/>
            </p:cNvSpPr>
            <p:nvPr/>
          </p:nvSpPr>
          <p:spPr bwMode="auto">
            <a:xfrm>
              <a:off x="6380325" y="-1752233"/>
              <a:ext cx="3246605" cy="8304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>
                <a:buFont typeface="Arial" panose="020B0604020202020204" pitchFamily="34" charset="0"/>
                <a:buNone/>
                <a:defRPr/>
              </a:pP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一共有多少 个小朋友？</a:t>
              </a:r>
              <a:endParaRPr lang="zh-CN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3" name="组合 13"/>
          <p:cNvGrpSpPr/>
          <p:nvPr/>
        </p:nvGrpSpPr>
        <p:grpSpPr bwMode="auto">
          <a:xfrm>
            <a:off x="214317" y="1214440"/>
            <a:ext cx="4929187" cy="461665"/>
            <a:chOff x="1142974" y="785754"/>
            <a:chExt cx="4929263" cy="461070"/>
          </a:xfrm>
        </p:grpSpPr>
        <p:sp>
          <p:nvSpPr>
            <p:cNvPr id="9" name="圆角矩形标注 8"/>
            <p:cNvSpPr/>
            <p:nvPr/>
          </p:nvSpPr>
          <p:spPr>
            <a:xfrm>
              <a:off x="1142974" y="785754"/>
              <a:ext cx="4857825" cy="429658"/>
            </a:xfrm>
            <a:prstGeom prst="wedgeRoundRectCallout">
              <a:avLst>
                <a:gd name="adj1" fmla="val -3292"/>
                <a:gd name="adj2" fmla="val 82790"/>
                <a:gd name="adj3" fmla="val 1666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accent4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dirty="0">
                <a:solidFill>
                  <a:prstClr val="black"/>
                </a:solidFill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12298" name="TextBox 14"/>
            <p:cNvSpPr txBox="1">
              <a:spLocks noChangeArrowheads="1"/>
            </p:cNvSpPr>
            <p:nvPr/>
          </p:nvSpPr>
          <p:spPr bwMode="auto">
            <a:xfrm>
              <a:off x="1142974" y="785754"/>
              <a:ext cx="4929263" cy="4610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我前面有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个同学，后面有</a:t>
              </a:r>
              <a:r>
                <a:rPr lang="en-US" altLang="zh-CN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个同学。</a:t>
              </a:r>
            </a:p>
          </p:txBody>
        </p:sp>
      </p:grp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3786196"/>
            <a:ext cx="3534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1+</a:t>
            </a:r>
            <a:r>
              <a:rPr lang="en-US" altLang="zh-CN" sz="4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en-US" altLang="zh-CN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+4=6</a:t>
            </a:r>
            <a:r>
              <a:rPr lang="zh-CN" altLang="en-US" sz="40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（个）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071563"/>
            <a:ext cx="82232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直接连接符 4"/>
          <p:cNvCxnSpPr/>
          <p:nvPr/>
        </p:nvCxnSpPr>
        <p:spPr>
          <a:xfrm rot="5400000">
            <a:off x="1071565" y="1538290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" name="组合 32"/>
          <p:cNvGrpSpPr/>
          <p:nvPr/>
        </p:nvGrpSpPr>
        <p:grpSpPr bwMode="auto">
          <a:xfrm>
            <a:off x="5915025" y="2300288"/>
            <a:ext cx="319088" cy="657225"/>
            <a:chOff x="6338861" y="1643054"/>
            <a:chExt cx="319116" cy="599671"/>
          </a:xfrm>
        </p:grpSpPr>
        <p:cxnSp>
          <p:nvCxnSpPr>
            <p:cNvPr id="7" name="直接连接符 6"/>
            <p:cNvCxnSpPr/>
            <p:nvPr/>
          </p:nvCxnSpPr>
          <p:spPr>
            <a:xfrm rot="5400000">
              <a:off x="6227085" y="1769119"/>
              <a:ext cx="399781" cy="1476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 flipV="1">
              <a:off x="6338861" y="2037041"/>
              <a:ext cx="300064" cy="579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 rot="5400000">
              <a:off x="6310891" y="1895640"/>
              <a:ext cx="508417" cy="1857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1200152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30317" y="2281240"/>
            <a:ext cx="427037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309938"/>
            <a:ext cx="3762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直接连接符 14"/>
          <p:cNvCxnSpPr/>
          <p:nvPr/>
        </p:nvCxnSpPr>
        <p:spPr>
          <a:xfrm rot="5400000">
            <a:off x="1771652" y="1533527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2466977" y="1533527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3167065" y="1528765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7963" y="1204913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48525" y="1204913"/>
            <a:ext cx="3810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39088" y="1195389"/>
            <a:ext cx="381000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7" y="2262188"/>
            <a:ext cx="427037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30491" y="2257426"/>
            <a:ext cx="427037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700" y="2257425"/>
            <a:ext cx="4270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32"/>
          <p:cNvGrpSpPr/>
          <p:nvPr/>
        </p:nvGrpSpPr>
        <p:grpSpPr bwMode="auto">
          <a:xfrm>
            <a:off x="6596063" y="2295527"/>
            <a:ext cx="328612" cy="657225"/>
            <a:chOff x="6338861" y="1643054"/>
            <a:chExt cx="328666" cy="599671"/>
          </a:xfrm>
        </p:grpSpPr>
        <p:cxnSp>
          <p:nvCxnSpPr>
            <p:cNvPr id="28" name="直接连接符 27"/>
            <p:cNvCxnSpPr/>
            <p:nvPr/>
          </p:nvCxnSpPr>
          <p:spPr>
            <a:xfrm rot="5400000">
              <a:off x="6227091" y="1769113"/>
              <a:ext cx="399781" cy="14766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6338861" y="2038490"/>
              <a:ext cx="328666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rot="5400000">
              <a:off x="6310909" y="1895633"/>
              <a:ext cx="508416" cy="185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" name="组合 32"/>
          <p:cNvGrpSpPr/>
          <p:nvPr/>
        </p:nvGrpSpPr>
        <p:grpSpPr bwMode="auto">
          <a:xfrm>
            <a:off x="7286625" y="2300288"/>
            <a:ext cx="338138" cy="657225"/>
            <a:chOff x="6338861" y="1643054"/>
            <a:chExt cx="338192" cy="599671"/>
          </a:xfrm>
        </p:grpSpPr>
        <p:cxnSp>
          <p:nvCxnSpPr>
            <p:cNvPr id="32" name="直接连接符 31"/>
            <p:cNvCxnSpPr/>
            <p:nvPr/>
          </p:nvCxnSpPr>
          <p:spPr>
            <a:xfrm rot="5400000">
              <a:off x="6227092" y="1769114"/>
              <a:ext cx="399781" cy="14766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V="1">
              <a:off x="6338861" y="2038489"/>
              <a:ext cx="338192" cy="43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6310907" y="1895633"/>
              <a:ext cx="508417" cy="18576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组合 32"/>
          <p:cNvGrpSpPr/>
          <p:nvPr/>
        </p:nvGrpSpPr>
        <p:grpSpPr bwMode="auto">
          <a:xfrm>
            <a:off x="7967663" y="2295527"/>
            <a:ext cx="347662" cy="657225"/>
            <a:chOff x="6338861" y="1643054"/>
            <a:chExt cx="347728" cy="599671"/>
          </a:xfrm>
        </p:grpSpPr>
        <p:cxnSp>
          <p:nvCxnSpPr>
            <p:cNvPr id="36" name="直接连接符 35"/>
            <p:cNvCxnSpPr/>
            <p:nvPr/>
          </p:nvCxnSpPr>
          <p:spPr>
            <a:xfrm rot="5400000">
              <a:off x="6227093" y="1769111"/>
              <a:ext cx="399781" cy="1476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 flipV="1">
              <a:off x="6338861" y="2038490"/>
              <a:ext cx="347728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 rot="5400000">
              <a:off x="6310915" y="1895630"/>
              <a:ext cx="508416" cy="18577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334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90717" y="3314700"/>
            <a:ext cx="42862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5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5567" y="3324225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6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4" y="3319463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直接连接符 44"/>
          <p:cNvCxnSpPr/>
          <p:nvPr/>
        </p:nvCxnSpPr>
        <p:spPr>
          <a:xfrm rot="5400000">
            <a:off x="5038727" y="3595690"/>
            <a:ext cx="676275" cy="12382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81688" y="3295652"/>
            <a:ext cx="381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50" y="3305175"/>
            <a:ext cx="4270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组合 32"/>
          <p:cNvGrpSpPr/>
          <p:nvPr/>
        </p:nvGrpSpPr>
        <p:grpSpPr bwMode="auto">
          <a:xfrm>
            <a:off x="7281863" y="3357563"/>
            <a:ext cx="347662" cy="657225"/>
            <a:chOff x="6343624" y="1643054"/>
            <a:chExt cx="347728" cy="599671"/>
          </a:xfrm>
        </p:grpSpPr>
        <p:cxnSp>
          <p:nvCxnSpPr>
            <p:cNvPr id="49" name="直接连接符 48"/>
            <p:cNvCxnSpPr/>
            <p:nvPr/>
          </p:nvCxnSpPr>
          <p:spPr>
            <a:xfrm rot="5400000">
              <a:off x="6227093" y="1769111"/>
              <a:ext cx="399781" cy="14766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V="1">
              <a:off x="6343624" y="2025453"/>
              <a:ext cx="347728" cy="434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5400000">
              <a:off x="6310913" y="1895630"/>
              <a:ext cx="508417" cy="18577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341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43854" y="3314700"/>
            <a:ext cx="4095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20" y="642925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1071542" y="57148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en-US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2400" b="1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5969" y="1751774"/>
            <a:ext cx="7500895" cy="2620176"/>
          </a:xfrm>
          <a:prstGeom prst="rect">
            <a:avLst/>
          </a:prstGeom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783817" y="1059584"/>
            <a:ext cx="5187959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3879" y="2067696"/>
            <a:ext cx="6789750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我们一起认识了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个数。</a:t>
            </a:r>
          </a:p>
        </p:txBody>
      </p:sp>
      <p:sp>
        <p:nvSpPr>
          <p:cNvPr id="7" name="矩形 6"/>
          <p:cNvSpPr/>
          <p:nvPr/>
        </p:nvSpPr>
        <p:spPr>
          <a:xfrm>
            <a:off x="1142976" y="2774534"/>
            <a:ext cx="664373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学会了怎样书写这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个数。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</a:p>
        </p:txBody>
      </p:sp>
      <p:sp>
        <p:nvSpPr>
          <p:cNvPr id="9" name="矩形 8"/>
          <p:cNvSpPr/>
          <p:nvPr/>
        </p:nvSpPr>
        <p:spPr>
          <a:xfrm>
            <a:off x="1125387" y="3424886"/>
            <a:ext cx="7056784" cy="50013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会在生活中找这些数。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92" y="1059582"/>
            <a:ext cx="5437285" cy="4130864"/>
          </a:xfrm>
          <a:prstGeom prst="rect">
            <a:avLst/>
          </a:prstGeom>
        </p:spPr>
      </p:pic>
      <p:sp>
        <p:nvSpPr>
          <p:cNvPr id="3" name="矩形 4"/>
          <p:cNvSpPr>
            <a:spLocks noChangeArrowheads="1"/>
          </p:cNvSpPr>
          <p:nvPr/>
        </p:nvSpPr>
        <p:spPr bwMode="auto">
          <a:xfrm>
            <a:off x="2123728" y="1601239"/>
            <a:ext cx="4824536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CN" altLang="en-US" sz="32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7" y="494144"/>
            <a:ext cx="366861" cy="456339"/>
          </a:xfrm>
          <a:prstGeom prst="rect">
            <a:avLst/>
          </a:prstGeom>
        </p:spPr>
      </p:pic>
      <p:sp>
        <p:nvSpPr>
          <p:cNvPr id="8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5FD2F5"/>
              </a:clrFrom>
              <a:clrTo>
                <a:srgbClr val="5FD2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6" y="2371727"/>
            <a:ext cx="36671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092" y="2468565"/>
            <a:ext cx="2547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2476501"/>
            <a:ext cx="2533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F047B"/>
              </a:clrFrom>
              <a:clrTo>
                <a:srgbClr val="DF04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6563" y="2462213"/>
            <a:ext cx="7858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4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966709"/>
              <a:ext cx="2917562" cy="736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还可以表示什么？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628" y="307181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个苹果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53884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把椅子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5901" y="403891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1142976" y="2928942"/>
            <a:ext cx="2924968" cy="1659034"/>
          </a:xfrm>
          <a:prstGeom prst="wedgeEllipseCallout">
            <a:avLst>
              <a:gd name="adj1" fmla="val -53889"/>
              <a:gd name="adj2" fmla="val 2892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“1”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像粉笔，是在日字格中从右上角附近起，斜线到左下角附近。不是简单地连接起来。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876" y="2428874"/>
            <a:ext cx="37909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81BD"/>
              </a:clrFrom>
              <a:clrTo>
                <a:srgbClr val="EF81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667" y="2500312"/>
            <a:ext cx="2524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7C0DE"/>
              </a:clrFrom>
              <a:clrTo>
                <a:srgbClr val="F7C0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2500314"/>
            <a:ext cx="252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79838" y="2525708"/>
            <a:ext cx="25193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4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966709"/>
              <a:ext cx="2917562" cy="736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还可以表示什么？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628" y="307181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个盒子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53884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件衣服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5901" y="403891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1142976" y="2928942"/>
            <a:ext cx="3143272" cy="1659034"/>
          </a:xfrm>
          <a:prstGeom prst="wedgeEllipseCallout">
            <a:avLst>
              <a:gd name="adj1" fmla="val -54417"/>
              <a:gd name="adj2" fmla="val 27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“2”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像小鸭，起笔碰左线，再向上、向右碰线，略成半圆，斜线到左下角，碰线一横。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3" y="2500312"/>
            <a:ext cx="378621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2509840"/>
            <a:ext cx="250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79838" y="2511427"/>
            <a:ext cx="25003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079" y="2497139"/>
            <a:ext cx="25003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4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966709"/>
              <a:ext cx="2917562" cy="736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还可以表示什么？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628" y="307181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个杯子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53884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块蛋糕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5901" y="403891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1142976" y="2928940"/>
            <a:ext cx="3429024" cy="1785950"/>
          </a:xfrm>
          <a:prstGeom prst="wedgeEllipseCallout">
            <a:avLst>
              <a:gd name="adj1" fmla="val -53594"/>
              <a:gd name="adj2" fmla="val 429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"3"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像耳朵，起笔不碰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线，向上碰线，再向下碰线，略成半圆向中间弯，在虚线以上转向右下方碰线，向下碰底线，最后，弯向上碰线。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6" y="2500314"/>
            <a:ext cx="3895725" cy="35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EF81BD"/>
              </a:clrFrom>
              <a:clrTo>
                <a:srgbClr val="EF81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663" y="2500312"/>
            <a:ext cx="2519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667" y="2500314"/>
            <a:ext cx="2509849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86188" y="2500314"/>
            <a:ext cx="25146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4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966709"/>
              <a:ext cx="2917562" cy="736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还可以表示什么？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628" y="307181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瓶果汁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538847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本书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5901" y="403891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1142976" y="2928940"/>
            <a:ext cx="3429024" cy="1785950"/>
          </a:xfrm>
          <a:prstGeom prst="wedgeEllipseCallout">
            <a:avLst>
              <a:gd name="adj1" fmla="val -53594"/>
              <a:gd name="adj2" fmla="val 429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“4”</a:t>
            </a:r>
            <a:r>
              <a:rPr lang="zh-CN" altLang="en-US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像小旗，从上线的中间起笔，向左斜线到下格，碰左线再折右碰线。第二笔从右上角附近下去，到下面的当中碰线。</a:t>
            </a:r>
            <a:endParaRPr lang="zh-CN" altLang="en-US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95555"/>
            <a:ext cx="3714776" cy="5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4300" y="2500314"/>
            <a:ext cx="2533650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810012" y="2495552"/>
            <a:ext cx="25479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95728" y="2500312"/>
            <a:ext cx="25622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4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966709"/>
              <a:ext cx="2917562" cy="736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还可以表示什么？</a:t>
              </a:r>
              <a:endParaRPr lang="zh-CN" altLang="zh-CN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5000628" y="3071818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台电脑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00628" y="3538847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根跳绳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25901" y="4038913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形标注 17"/>
          <p:cNvSpPr/>
          <p:nvPr/>
        </p:nvSpPr>
        <p:spPr>
          <a:xfrm>
            <a:off x="928662" y="2928940"/>
            <a:ext cx="3786214" cy="1785950"/>
          </a:xfrm>
          <a:prstGeom prst="wedgeEllipseCallout">
            <a:avLst>
              <a:gd name="adj1" fmla="val -46940"/>
              <a:gd name="adj2" fmla="val 318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“5”</a:t>
            </a:r>
            <a:r>
              <a:rPr lang="zh-CN" altLang="en-US" sz="16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像钩子，从上线不到一半的地方起笔，向左下到中格角，再向上超过中线画一个大半圆碰右线，下线到左线为止。最后，在上面画一横线。</a:t>
            </a:r>
            <a:endParaRPr lang="zh-CN" altLang="en-US" sz="16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29" y="2357439"/>
            <a:ext cx="364331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48092" y="2468565"/>
            <a:ext cx="2547937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2476501"/>
            <a:ext cx="253365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DF047B"/>
              </a:clrFrom>
              <a:clrTo>
                <a:srgbClr val="DF047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16563" y="2462213"/>
            <a:ext cx="7858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EF81BD"/>
              </a:clrFrom>
              <a:clrTo>
                <a:srgbClr val="EF81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667" y="2928938"/>
            <a:ext cx="2524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7C0DE"/>
              </a:clrFrom>
              <a:clrTo>
                <a:srgbClr val="F7C0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1900" y="2928939"/>
            <a:ext cx="2528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79838" y="2949577"/>
            <a:ext cx="2519362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786188" y="3381376"/>
            <a:ext cx="25003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779838" y="3382963"/>
            <a:ext cx="25003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5079" y="3368675"/>
            <a:ext cx="250031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EF81BD"/>
              </a:clrFrom>
              <a:clrTo>
                <a:srgbClr val="EF81B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6663" y="3833813"/>
            <a:ext cx="251936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3776667" y="3833815"/>
            <a:ext cx="25098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786188" y="3800477"/>
            <a:ext cx="25146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2375" y="4262438"/>
            <a:ext cx="25336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3771900" y="4262438"/>
            <a:ext cx="2547938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8729" y="4271965"/>
            <a:ext cx="25622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8"/>
          <p:cNvGrpSpPr/>
          <p:nvPr/>
        </p:nvGrpSpPr>
        <p:grpSpPr bwMode="auto">
          <a:xfrm>
            <a:off x="6572264" y="2786065"/>
            <a:ext cx="2000264" cy="861018"/>
            <a:chOff x="6588728" y="-1966709"/>
            <a:chExt cx="2917562" cy="763149"/>
          </a:xfrm>
          <a:solidFill>
            <a:srgbClr val="FFFFCC"/>
          </a:solidFill>
          <a:effectLst/>
        </p:grpSpPr>
        <p:sp>
          <p:nvSpPr>
            <p:cNvPr id="21" name="圆角矩形标注 20"/>
            <p:cNvSpPr/>
            <p:nvPr/>
          </p:nvSpPr>
          <p:spPr>
            <a:xfrm>
              <a:off x="6588729" y="-1966709"/>
              <a:ext cx="2829813" cy="763149"/>
            </a:xfrm>
            <a:prstGeom prst="wedgeRoundRectCallout">
              <a:avLst>
                <a:gd name="adj1" fmla="val 37215"/>
                <a:gd name="adj2" fmla="val 68873"/>
                <a:gd name="adj3" fmla="val 16667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endParaRPr lang="zh-CN" altLang="en-US" sz="2400" dirty="0">
                <a:latin typeface="楷体_GB2312" pitchFamily="49" charset="-122"/>
                <a:ea typeface="楷体_GB2312" pitchFamily="49" charset="-122"/>
              </a:endParaRPr>
            </a:p>
          </p:txBody>
        </p:sp>
        <p:sp>
          <p:nvSpPr>
            <p:cNvPr id="22" name="TextBox 14"/>
            <p:cNvSpPr txBox="1">
              <a:spLocks noChangeArrowheads="1"/>
            </p:cNvSpPr>
            <p:nvPr/>
          </p:nvSpPr>
          <p:spPr bwMode="auto">
            <a:xfrm>
              <a:off x="6588728" y="-1897636"/>
              <a:ext cx="2917562" cy="6274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buFont typeface="Arial" panose="020B0604020202020204" pitchFamily="34" charset="0"/>
                <a:buNone/>
                <a:defRPr/>
              </a:pP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请你按顺序将这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个数读一读。</a:t>
              </a:r>
              <a:endParaRPr lang="zh-CN" altLang="zh-CN" sz="20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18" cstate="email"/>
          <a:stretch>
            <a:fillRect/>
          </a:stretch>
        </p:blipFill>
        <p:spPr>
          <a:xfrm>
            <a:off x="142844" y="539732"/>
            <a:ext cx="366860" cy="456339"/>
          </a:xfrm>
          <a:prstGeom prst="rect">
            <a:avLst/>
          </a:prstGeom>
        </p:spPr>
      </p:pic>
      <p:sp>
        <p:nvSpPr>
          <p:cNvPr id="25" name="文本框 14"/>
          <p:cNvSpPr txBox="1"/>
          <p:nvPr/>
        </p:nvSpPr>
        <p:spPr>
          <a:xfrm>
            <a:off x="562321" y="500048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3786182" y="642925"/>
            <a:ext cx="2490774" cy="1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117" y="1381125"/>
            <a:ext cx="86121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直接连接符 5"/>
          <p:cNvCxnSpPr/>
          <p:nvPr/>
        </p:nvCxnSpPr>
        <p:spPr>
          <a:xfrm>
            <a:off x="3429000" y="2428877"/>
            <a:ext cx="4643438" cy="785813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rot="10800000" flipV="1">
            <a:off x="1000125" y="2500315"/>
            <a:ext cx="4643438" cy="642937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10800000" flipV="1">
            <a:off x="6000750" y="2500315"/>
            <a:ext cx="2286000" cy="642937"/>
          </a:xfrm>
          <a:prstGeom prst="line">
            <a:avLst/>
          </a:prstGeom>
          <a:ln w="19050">
            <a:solidFill>
              <a:srgbClr val="FF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3"/>
            <a:ext cx="366860" cy="456338"/>
          </a:xfrm>
          <a:prstGeom prst="rect">
            <a:avLst/>
          </a:prstGeom>
        </p:spPr>
      </p:pic>
      <p:sp>
        <p:nvSpPr>
          <p:cNvPr id="13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课堂练习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1071553"/>
            <a:ext cx="756000" cy="42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71542" y="1000116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605</Words>
  <Application>Microsoft Office PowerPoint</Application>
  <PresentationFormat>全屏显示(16:9)</PresentationFormat>
  <Paragraphs>87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黑体</vt:lpstr>
      <vt:lpstr>华文楷体</vt:lpstr>
      <vt:lpstr>楷体</vt:lpstr>
      <vt:lpstr>楷体_GB2312</vt:lpstr>
      <vt:lpstr>宋体</vt:lpstr>
      <vt:lpstr>微软雅黑</vt:lpstr>
      <vt:lpstr>幼圆</vt:lpstr>
      <vt:lpstr>Arial</vt:lpstr>
      <vt:lpstr>Calibri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2018-09-11T05:46:00Z</dcterms:created>
  <dcterms:modified xsi:type="dcterms:W3CDTF">2023-01-16T22:25:50Z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E087AC071CF8432396D4F228EEAE8021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