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80"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690"/>
      </p:cViewPr>
      <p:guideLst>
        <p:guide orient="horz" pos="1620"/>
        <p:guide pos="2880"/>
      </p:guideLst>
    </p:cSldViewPr>
  </p:slideViewPr>
  <p:notesTextViewPr>
    <p:cViewPr>
      <p:scale>
        <a:sx n="100" d="100"/>
        <a:sy n="100" d="100"/>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96DBE-048D-4244-90BD-2210FA0FF777}"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E0B144-509A-43A3-A14E-7B56DC0738A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CF5D3C8-296D-441C-AAD5-8768AC91D583}" type="slidenum">
              <a:rPr lang="zh-CN" altLang="en-US" smtClean="0"/>
              <a:t>2</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3"/>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B96EC5E-54FD-4E58-AA28-1DCD7D46EE8D}"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620B991-653F-419D-8E35-B3A77476CF4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2B08AAC-5081-4CE3-AAAC-0790B11D7B3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2.png"/><Relationship Id="rId5" Type="http://schemas.openxmlformats.org/officeDocument/2006/relationships/slideLayout" Target="../slideLayouts/slideLayout8.xml"/><Relationship Id="rId4" Type="http://schemas.openxmlformats.org/officeDocument/2006/relationships/tags" Target="../tags/tag54.xml"/></Relationships>
</file>

<file path=ppt/slides/_rels/slide1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tags" Target="../tags/tag57.xml"/><Relationship Id="rId7" Type="http://schemas.openxmlformats.org/officeDocument/2006/relationships/image" Target="../media/image17.png"/><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image" Target="../media/image2.png"/><Relationship Id="rId5" Type="http://schemas.openxmlformats.org/officeDocument/2006/relationships/slideLayout" Target="../slideLayouts/slideLayout8.xml"/><Relationship Id="rId4" Type="http://schemas.openxmlformats.org/officeDocument/2006/relationships/tags" Target="../tags/tag58.xml"/></Relationships>
</file>

<file path=ppt/slides/_rels/slide12.xml.rels><?xml version="1.0" encoding="UTF-8" standalone="yes"?>
<Relationships xmlns="http://schemas.openxmlformats.org/package/2006/relationships"><Relationship Id="rId3" Type="http://schemas.openxmlformats.org/officeDocument/2006/relationships/tags" Target="../tags/tag61.xml"/><Relationship Id="rId7" Type="http://schemas.openxmlformats.org/officeDocument/2006/relationships/image" Target="../media/image19.pn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image" Target="../media/image2.png"/><Relationship Id="rId5" Type="http://schemas.openxmlformats.org/officeDocument/2006/relationships/slideLayout" Target="../slideLayouts/slideLayout8.xml"/><Relationship Id="rId4" Type="http://schemas.openxmlformats.org/officeDocument/2006/relationships/tags" Target="../tags/tag62.xml"/></Relationships>
</file>

<file path=ppt/slides/_rels/slide1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tags" Target="../tags/tag65.xml"/><Relationship Id="rId7" Type="http://schemas.openxmlformats.org/officeDocument/2006/relationships/image" Target="../media/image20.png"/><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image" Target="../media/image2.png"/><Relationship Id="rId5" Type="http://schemas.openxmlformats.org/officeDocument/2006/relationships/slideLayout" Target="../slideLayouts/slideLayout8.xml"/><Relationship Id="rId4" Type="http://schemas.openxmlformats.org/officeDocument/2006/relationships/tags" Target="../tags/tag66.xml"/></Relationships>
</file>

<file path=ppt/slides/_rels/slide14.xml.rels><?xml version="1.0" encoding="UTF-8" standalone="yes"?>
<Relationships xmlns="http://schemas.openxmlformats.org/package/2006/relationships"><Relationship Id="rId3" Type="http://schemas.openxmlformats.org/officeDocument/2006/relationships/tags" Target="../tags/tag69.xml"/><Relationship Id="rId7" Type="http://schemas.openxmlformats.org/officeDocument/2006/relationships/image" Target="../media/image22.emf"/><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image" Target="../media/image2.png"/><Relationship Id="rId5" Type="http://schemas.openxmlformats.org/officeDocument/2006/relationships/slideLayout" Target="../slideLayouts/slideLayout8.xml"/><Relationship Id="rId4" Type="http://schemas.openxmlformats.org/officeDocument/2006/relationships/tags" Target="../tags/tag70.xml"/></Relationships>
</file>

<file path=ppt/slides/_rels/slide15.xml.rels><?xml version="1.0" encoding="UTF-8" standalone="yes"?>
<Relationships xmlns="http://schemas.openxmlformats.org/package/2006/relationships"><Relationship Id="rId3" Type="http://schemas.openxmlformats.org/officeDocument/2006/relationships/tags" Target="../tags/tag73.xml"/><Relationship Id="rId7" Type="http://schemas.openxmlformats.org/officeDocument/2006/relationships/image" Target="../media/image23.png"/><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image" Target="../media/image2.png"/><Relationship Id="rId5" Type="http://schemas.openxmlformats.org/officeDocument/2006/relationships/slideLayout" Target="../slideLayouts/slideLayout8.xml"/><Relationship Id="rId4" Type="http://schemas.openxmlformats.org/officeDocument/2006/relationships/tags" Target="../tags/tag74.xml"/></Relationships>
</file>

<file path=ppt/slides/_rels/slide16.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image" Target="../media/image2.png"/><Relationship Id="rId5" Type="http://schemas.openxmlformats.org/officeDocument/2006/relationships/slideLayout" Target="../slideLayouts/slideLayout8.xml"/><Relationship Id="rId4" Type="http://schemas.openxmlformats.org/officeDocument/2006/relationships/tags" Target="../tags/tag7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slideLayout" Target="../slideLayouts/slideLayout1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slideLayout" Target="../slideLayouts/slideLayout8.xml"/><Relationship Id="rId18" Type="http://schemas.openxmlformats.org/officeDocument/2006/relationships/image" Target="../media/image5.png"/><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image" Target="../media/image4.png"/><Relationship Id="rId2" Type="http://schemas.openxmlformats.org/officeDocument/2006/relationships/tags" Target="../tags/tag10.xml"/><Relationship Id="rId16" Type="http://schemas.microsoft.com/office/2007/relationships/hdphoto" Target="../media/hdphoto1.wdp"/><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image" Target="../media/image3.png"/><Relationship Id="rId10" Type="http://schemas.openxmlformats.org/officeDocument/2006/relationships/tags" Target="../tags/tag18.xml"/><Relationship Id="rId19" Type="http://schemas.openxmlformats.org/officeDocument/2006/relationships/image" Target="../media/image6.png"/><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23.xml"/><Relationship Id="rId7" Type="http://schemas.openxmlformats.org/officeDocument/2006/relationships/slideLayout" Target="../slideLayouts/slideLayout8.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image" Target="../media/image9.emf"/><Relationship Id="rId5" Type="http://schemas.openxmlformats.org/officeDocument/2006/relationships/tags" Target="../tags/tag25.xml"/><Relationship Id="rId10" Type="http://schemas.openxmlformats.org/officeDocument/2006/relationships/image" Target="../media/image8.png"/><Relationship Id="rId4" Type="http://schemas.openxmlformats.org/officeDocument/2006/relationships/tags" Target="../tags/tag24.xm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29.xml"/><Relationship Id="rId7" Type="http://schemas.openxmlformats.org/officeDocument/2006/relationships/slideLayout" Target="../slideLayouts/slideLayout8.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10" Type="http://schemas.openxmlformats.org/officeDocument/2006/relationships/image" Target="../media/image11.png"/><Relationship Id="rId4" Type="http://schemas.openxmlformats.org/officeDocument/2006/relationships/tags" Target="../tags/tag30.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5.xml"/><Relationship Id="rId7" Type="http://schemas.openxmlformats.org/officeDocument/2006/relationships/image" Target="../media/image2.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8.xml"/><Relationship Id="rId5" Type="http://schemas.openxmlformats.org/officeDocument/2006/relationships/tags" Target="../tags/tag37.xml"/><Relationship Id="rId4" Type="http://schemas.openxmlformats.org/officeDocument/2006/relationships/tags" Target="../tags/tag36.xml"/></Relationships>
</file>

<file path=ppt/slides/_rels/slide9.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tags" Target="../tags/tag50.xml"/><Relationship Id="rId18" Type="http://schemas.openxmlformats.org/officeDocument/2006/relationships/image" Target="../media/image15.png"/><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tags" Target="../tags/tag49.xml"/><Relationship Id="rId17" Type="http://schemas.openxmlformats.org/officeDocument/2006/relationships/image" Target="../media/image14.png"/><Relationship Id="rId2" Type="http://schemas.openxmlformats.org/officeDocument/2006/relationships/tags" Target="../tags/tag39.xml"/><Relationship Id="rId16" Type="http://schemas.openxmlformats.org/officeDocument/2006/relationships/image" Target="../media/image13.png"/><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tags" Target="../tags/tag48.xml"/><Relationship Id="rId5" Type="http://schemas.openxmlformats.org/officeDocument/2006/relationships/tags" Target="../tags/tag42.xml"/><Relationship Id="rId15" Type="http://schemas.openxmlformats.org/officeDocument/2006/relationships/image" Target="../media/image2.png"/><Relationship Id="rId10" Type="http://schemas.openxmlformats.org/officeDocument/2006/relationships/tags" Target="../tags/tag47.xml"/><Relationship Id="rId19" Type="http://schemas.openxmlformats.org/officeDocument/2006/relationships/image" Target="../media/image16.png"/><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noChangeArrowheads="1"/>
          </p:cNvSpPr>
          <p:nvPr>
            <p:ph type="ctrTitle"/>
          </p:nvPr>
        </p:nvSpPr>
        <p:spPr>
          <a:xfrm>
            <a:off x="3657600" y="2647950"/>
            <a:ext cx="1922462" cy="382692"/>
          </a:xfrm>
        </p:spPr>
        <p:txBody>
          <a:bodyPr>
            <a:noAutofit/>
          </a:bodyPr>
          <a:lstStyle/>
          <a:p>
            <a:pPr eaLnBrk="1" hangingPunct="1"/>
            <a:r>
              <a:rPr lang="zh-CN" altLang="en-US" sz="2000" b="1" dirty="0">
                <a:latin typeface="微软雅黑" panose="020B0503020204020204" pitchFamily="34" charset="-122"/>
                <a:ea typeface="微软雅黑" panose="020B0503020204020204" pitchFamily="34" charset="-122"/>
              </a:rPr>
              <a:t>八</a:t>
            </a:r>
            <a:r>
              <a:rPr lang="zh-CN" altLang="en-US" sz="2000" b="1" dirty="0" smtClean="0">
                <a:latin typeface="微软雅黑" panose="020B0503020204020204" pitchFamily="34" charset="-122"/>
                <a:ea typeface="微软雅黑" panose="020B0503020204020204" pitchFamily="34" charset="-122"/>
              </a:rPr>
              <a:t>年级下册</a:t>
            </a:r>
          </a:p>
        </p:txBody>
      </p:sp>
      <p:sp>
        <p:nvSpPr>
          <p:cNvPr id="9" name="副标题 2"/>
          <p:cNvSpPr>
            <a:spLocks noGrp="1" noChangeArrowheads="1"/>
          </p:cNvSpPr>
          <p:nvPr>
            <p:ph type="subTitle" idx="4294967295"/>
          </p:nvPr>
        </p:nvSpPr>
        <p:spPr>
          <a:xfrm>
            <a:off x="0" y="1352550"/>
            <a:ext cx="9144000" cy="762000"/>
          </a:xfrm>
        </p:spPr>
        <p:txBody>
          <a:bodyPr>
            <a:noAutofit/>
          </a:bodyPr>
          <a:lstStyle/>
          <a:p>
            <a:pPr algn="ctr" eaLnBrk="1" hangingPunct="1">
              <a:buFont typeface="Arial" panose="020B0604020202020204" pitchFamily="34" charset="0"/>
              <a:buNone/>
            </a:pPr>
            <a:r>
              <a:rPr lang="en-US" altLang="zh-CN" sz="4000" b="1" dirty="0" smtClean="0">
                <a:latin typeface="Times New Roman" panose="02020603050405020304" pitchFamily="18" charset="0"/>
                <a:ea typeface="微软雅黑" panose="020B0503020204020204" pitchFamily="34" charset="-122"/>
                <a:cs typeface="Times New Roman" panose="02020603050405020304" pitchFamily="18" charset="0"/>
              </a:rPr>
              <a:t>3.3   </a:t>
            </a:r>
            <a:r>
              <a:rPr lang="zh-CN" altLang="en-US" sz="4000" b="1" dirty="0" smtClean="0">
                <a:latin typeface="Times New Roman" panose="02020603050405020304" pitchFamily="18" charset="0"/>
                <a:ea typeface="微软雅黑" panose="020B0503020204020204" pitchFamily="34" charset="-122"/>
                <a:cs typeface="Times New Roman" panose="02020603050405020304" pitchFamily="18" charset="0"/>
              </a:rPr>
              <a:t>中心对称</a:t>
            </a:r>
          </a:p>
        </p:txBody>
      </p:sp>
      <p:sp>
        <p:nvSpPr>
          <p:cNvPr id="4" name="矩形 3"/>
          <p:cNvSpPr/>
          <p:nvPr/>
        </p:nvSpPr>
        <p:spPr>
          <a:xfrm>
            <a:off x="0" y="409575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合作</a:t>
              </a:r>
              <a:r>
                <a:rPr lang="zh-CN" altLang="en-US" sz="2400" b="1" kern="0" dirty="0" smtClean="0">
                  <a:latin typeface="Times New Roman" panose="02020603050405020304"/>
                  <a:ea typeface="微软雅黑" panose="020B0503020204020204" pitchFamily="34" charset="-122"/>
                </a:rPr>
                <a:t>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334115" y="808988"/>
            <a:ext cx="8763000" cy="1754326"/>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你所学过得平面图形中，哪些图形是中心对称图形？</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）在上面所画的图形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ABCDEB′C′D′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是中心对称图形吗？</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解：（</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）线段、圆、平行四边形、边数为偶数的正多边形等都是中心对称图形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）是</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中心对称图形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p:txBody>
      </p:sp>
      <p:sp>
        <p:nvSpPr>
          <p:cNvPr id="8" name="文本框 7"/>
          <p:cNvSpPr txBox="1"/>
          <p:nvPr/>
        </p:nvSpPr>
        <p:spPr>
          <a:xfrm>
            <a:off x="491358" y="2734252"/>
            <a:ext cx="8424045" cy="1754326"/>
          </a:xfrm>
          <a:prstGeom prst="rect">
            <a:avLst/>
          </a:prstGeom>
          <a:noFill/>
          <a:ln w="28575">
            <a:solidFill>
              <a:schemeClr val="accent6">
                <a:lumMod val="75000"/>
              </a:schemeClr>
            </a:solidFill>
          </a:ln>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归纳：成中心对称与中心对称图形之间既有区别又有联系，成中心对称是两个图形之间的关系，中心对称图形是指一个图形自身具有的特性；如果把两个图形看作整体，可以是中心对称图形，任何一条经过对称中心的直线都将一个中心对称图形分成两个大小相同的图形，那么这两个图形也就成</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中心对称</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14:presetBounceEnd="50000">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14:bounceEnd="50000">
                                          <p:cBhvr additive="base">
                                            <p:cTn id="17" dur="1000" fill="hold"/>
                                            <p:tgtEl>
                                              <p:spTgt spid="8"/>
                                            </p:tgtEl>
                                            <p:attrNameLst>
                                              <p:attrName>ppt_x</p:attrName>
                                            </p:attrNameLst>
                                          </p:cBhvr>
                                          <p:tavLst>
                                            <p:tav tm="0">
                                              <p:val>
                                                <p:strVal val="#ppt_x"/>
                                              </p:val>
                                            </p:tav>
                                            <p:tav tm="100000">
                                              <p:val>
                                                <p:strVal val="#ppt_x"/>
                                              </p:val>
                                            </p:tav>
                                          </p:tavLst>
                                        </p:anim>
                                        <p:anim calcmode="lin" valueType="num" p14:bounceEnd="50000">
                                          <p:cBhvr additive="base">
                                            <p:cTn id="18"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1000" fill="hold"/>
                                            <p:tgtEl>
                                              <p:spTgt spid="8"/>
                                            </p:tgtEl>
                                            <p:attrNameLst>
                                              <p:attrName>ppt_x</p:attrName>
                                            </p:attrNameLst>
                                          </p:cBhvr>
                                          <p:tavLst>
                                            <p:tav tm="0">
                                              <p:val>
                                                <p:strVal val="#ppt_x"/>
                                              </p:val>
                                            </p:tav>
                                            <p:tav tm="100000">
                                              <p:val>
                                                <p:strVal val="#ppt_x"/>
                                              </p:val>
                                            </p:tav>
                                          </p:tavLst>
                                        </p:anim>
                                        <p:anim calcmode="lin" valueType="num">
                                          <p:cBhvr additive="base">
                                            <p:cTn id="18"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503649" y="871300"/>
            <a:ext cx="6582955" cy="507831"/>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图中的两个四边形关于某点对称，找出它们的对称中心</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7"/>
          <a:stretch>
            <a:fillRect/>
          </a:stretch>
        </p:blipFill>
        <p:spPr>
          <a:xfrm>
            <a:off x="3400575" y="1757465"/>
            <a:ext cx="2342857" cy="1628571"/>
          </a:xfrm>
          <a:prstGeom prst="rect">
            <a:avLst/>
          </a:prstGeom>
        </p:spPr>
      </p:pic>
      <p:pic>
        <p:nvPicPr>
          <p:cNvPr id="9" name="图片 8"/>
          <p:cNvPicPr>
            <a:picLocks noChangeAspect="1"/>
          </p:cNvPicPr>
          <p:nvPr/>
        </p:nvPicPr>
        <p:blipFill>
          <a:blip r:embed="rId8"/>
          <a:stretch>
            <a:fillRect/>
          </a:stretch>
        </p:blipFill>
        <p:spPr>
          <a:xfrm>
            <a:off x="3400575" y="1757465"/>
            <a:ext cx="2342857" cy="162857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0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280595" y="717095"/>
            <a:ext cx="8534400" cy="830997"/>
          </a:xfrm>
          <a:prstGeom prst="rect">
            <a:avLst/>
          </a:prstGeom>
          <a:noFill/>
        </p:spPr>
        <p:txBody>
          <a:bodyPr wrap="square" rtlCol="0">
            <a:spAutoFit/>
          </a:bodyPr>
          <a:lstStyle/>
          <a:p>
            <a:pPr indent="457200">
              <a:lnSpc>
                <a:spcPct val="150000"/>
              </a:lnSpc>
            </a:pP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2. </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如图，点</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是矩形</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的对称中心，过点</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任作直线</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l</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，并过点</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作</a:t>
            </a:r>
            <a:r>
              <a:rPr lang="en-US" altLang="zh-CN" sz="1600" dirty="0" err="1">
                <a:latin typeface="Times New Roman" panose="02020603050405020304" pitchFamily="18" charset="0"/>
                <a:ea typeface="微软雅黑" panose="020B0503020204020204" pitchFamily="34" charset="-122"/>
                <a:cs typeface="Times New Roman" panose="02020603050405020304" pitchFamily="18" charset="0"/>
              </a:rPr>
              <a:t>BE⊥l</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，过点</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作</a:t>
            </a:r>
            <a:r>
              <a:rPr lang="en-US" altLang="zh-CN" sz="1600" dirty="0" err="1">
                <a:latin typeface="Times New Roman" panose="02020603050405020304" pitchFamily="18" charset="0"/>
                <a:ea typeface="微软雅黑" panose="020B0503020204020204" pitchFamily="34" charset="-122"/>
                <a:cs typeface="Times New Roman" panose="02020603050405020304" pitchFamily="18" charset="0"/>
              </a:rPr>
              <a:t>DF⊥l</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，垂足为</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试判断</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BE</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与</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DF</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的位置及数量关系，并说明理由</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sz="1600"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7"/>
          <a:stretch>
            <a:fillRect/>
          </a:stretch>
        </p:blipFill>
        <p:spPr>
          <a:xfrm>
            <a:off x="7315200" y="1885952"/>
            <a:ext cx="1209524" cy="1161905"/>
          </a:xfrm>
          <a:prstGeom prst="rect">
            <a:avLst/>
          </a:prstGeom>
        </p:spPr>
      </p:pic>
      <p:sp>
        <p:nvSpPr>
          <p:cNvPr id="9" name="文本框 8"/>
          <p:cNvSpPr txBox="1"/>
          <p:nvPr/>
        </p:nvSpPr>
        <p:spPr>
          <a:xfrm>
            <a:off x="533404" y="1627133"/>
            <a:ext cx="5770781" cy="3046988"/>
          </a:xfrm>
          <a:prstGeom prst="rect">
            <a:avLst/>
          </a:prstGeom>
          <a:noFill/>
        </p:spPr>
        <p:txBody>
          <a:bodyPr wrap="square" rtlCol="0">
            <a:spAutoFit/>
          </a:bodyPr>
          <a:lstStyle/>
          <a:p>
            <a:pPr indent="457200">
              <a:lnSpc>
                <a:spcPct val="150000"/>
              </a:lnSpc>
            </a:pP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解： </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BE∥DF</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且</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BE</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DF</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，理由如下</a:t>
            </a:r>
          </a:p>
          <a:p>
            <a:pPr indent="457200">
              <a:lnSpc>
                <a:spcPct val="150000"/>
              </a:lnSpc>
            </a:pP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连结</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DB</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err="1">
                <a:latin typeface="Times New Roman" panose="02020603050405020304" pitchFamily="18" charset="0"/>
                <a:ea typeface="微软雅黑" panose="020B0503020204020204" pitchFamily="34" charset="-122"/>
                <a:cs typeface="Times New Roman" panose="02020603050405020304" pitchFamily="18" charset="0"/>
              </a:rPr>
              <a:t>BE⊥l</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err="1">
                <a:latin typeface="Times New Roman" panose="02020603050405020304" pitchFamily="18" charset="0"/>
                <a:ea typeface="微软雅黑" panose="020B0503020204020204" pitchFamily="34" charset="-122"/>
                <a:cs typeface="Times New Roman" panose="02020603050405020304" pitchFamily="18" charset="0"/>
              </a:rPr>
              <a:t>DF⊥l</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DFO=∠BEO=90°</a:t>
            </a:r>
          </a:p>
          <a:p>
            <a:pPr indent="457200">
              <a:lnSpc>
                <a:spcPct val="150000"/>
              </a:lnSpc>
            </a:pP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BE∥DF.</a:t>
            </a:r>
          </a:p>
          <a:p>
            <a:pPr indent="457200">
              <a:lnSpc>
                <a:spcPct val="150000"/>
              </a:lnSpc>
            </a:pP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关于</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对称</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DB</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过点</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且</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DO=BO.</a:t>
            </a:r>
          </a:p>
          <a:p>
            <a:pPr indent="457200">
              <a:lnSpc>
                <a:spcPct val="150000"/>
              </a:lnSpc>
            </a:pP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在△</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DOF</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和△</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BOE</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中</a:t>
            </a:r>
          </a:p>
          <a:p>
            <a:pPr indent="457200">
              <a:lnSpc>
                <a:spcPct val="150000"/>
              </a:lnSpc>
            </a:pP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DFO=∠</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BEO   </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FOD=∠EOB </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  DO </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 BO</a:t>
            </a:r>
          </a:p>
          <a:p>
            <a:pPr indent="457200">
              <a:lnSpc>
                <a:spcPct val="150000"/>
              </a:lnSpc>
            </a:pP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∴△DOF≌△BOE  </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BE=DF</a:t>
            </a:r>
            <a:endPar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cxnSp>
        <p:nvCxnSpPr>
          <p:cNvPr id="10" name="直接连接符 9"/>
          <p:cNvCxnSpPr/>
          <p:nvPr/>
        </p:nvCxnSpPr>
        <p:spPr>
          <a:xfrm>
            <a:off x="7391400" y="2190750"/>
            <a:ext cx="1066800" cy="457200"/>
          </a:xfrm>
          <a:prstGeom prst="line">
            <a:avLst/>
          </a:prstGeom>
          <a:ln w="6350">
            <a:solidFill>
              <a:srgbClr val="0000FF"/>
            </a:solidFill>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wipe(left)">
                                      <p:cBhvr>
                                        <p:cTn id="21" dur="500"/>
                                        <p:tgtEl>
                                          <p:spTgt spid="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wipe(left)">
                                      <p:cBhvr>
                                        <p:cTn id="26" dur="500"/>
                                        <p:tgtEl>
                                          <p:spTgt spid="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wipe(left)">
                                      <p:cBhvr>
                                        <p:cTn id="31" dur="500"/>
                                        <p:tgtEl>
                                          <p:spTgt spid="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9">
                                            <p:txEl>
                                              <p:pRg st="5" end="5"/>
                                            </p:txEl>
                                          </p:spTgt>
                                        </p:tgtEl>
                                        <p:attrNameLst>
                                          <p:attrName>style.visibility</p:attrName>
                                        </p:attrNameLst>
                                      </p:cBhvr>
                                      <p:to>
                                        <p:strVal val="visible"/>
                                      </p:to>
                                    </p:set>
                                    <p:animEffect transition="in" filter="wipe(left)">
                                      <p:cBhvr>
                                        <p:cTn id="36" dur="500"/>
                                        <p:tgtEl>
                                          <p:spTgt spid="9">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9">
                                            <p:txEl>
                                              <p:pRg st="6" end="6"/>
                                            </p:txEl>
                                          </p:spTgt>
                                        </p:tgtEl>
                                        <p:attrNameLst>
                                          <p:attrName>style.visibility</p:attrName>
                                        </p:attrNameLst>
                                      </p:cBhvr>
                                      <p:to>
                                        <p:strVal val="visible"/>
                                      </p:to>
                                    </p:set>
                                    <p:animEffect transition="in" filter="wipe(left)">
                                      <p:cBhvr>
                                        <p:cTn id="41" dur="500"/>
                                        <p:tgtEl>
                                          <p:spTgt spid="9">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9">
                                            <p:txEl>
                                              <p:pRg st="7" end="7"/>
                                            </p:txEl>
                                          </p:spTgt>
                                        </p:tgtEl>
                                        <p:attrNameLst>
                                          <p:attrName>style.visibility</p:attrName>
                                        </p:attrNameLst>
                                      </p:cBhvr>
                                      <p:to>
                                        <p:strVal val="visible"/>
                                      </p:to>
                                    </p:set>
                                    <p:animEffect transition="in" filter="wipe(left)">
                                      <p:cBhvr>
                                        <p:cTn id="46"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381000" y="748429"/>
            <a:ext cx="8534400" cy="2585323"/>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．下列汽车标志中不是中心对称图形的是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晋商大院的许多窗格图案蕴含着对称之美，现从中选取以下四种窗格图案，其中是中心对称图形但不是轴对称图形的是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7"/>
          <a:stretch>
            <a:fillRect/>
          </a:stretch>
        </p:blipFill>
        <p:spPr>
          <a:xfrm>
            <a:off x="1524003" y="1397573"/>
            <a:ext cx="3953773" cy="762000"/>
          </a:xfrm>
          <a:prstGeom prst="rect">
            <a:avLst/>
          </a:prstGeom>
        </p:spPr>
      </p:pic>
      <p:sp>
        <p:nvSpPr>
          <p:cNvPr id="9" name="文本框 8"/>
          <p:cNvSpPr txBox="1"/>
          <p:nvPr/>
        </p:nvSpPr>
        <p:spPr>
          <a:xfrm>
            <a:off x="5257800" y="748429"/>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10" name="图片 9"/>
          <p:cNvPicPr>
            <a:picLocks noChangeAspect="1"/>
          </p:cNvPicPr>
          <p:nvPr/>
        </p:nvPicPr>
        <p:blipFill>
          <a:blip r:embed="rId8"/>
          <a:stretch>
            <a:fillRect/>
          </a:stretch>
        </p:blipFill>
        <p:spPr>
          <a:xfrm>
            <a:off x="2133600" y="3507509"/>
            <a:ext cx="3767804" cy="1088175"/>
          </a:xfrm>
          <a:prstGeom prst="rect">
            <a:avLst/>
          </a:prstGeom>
        </p:spPr>
      </p:pic>
      <p:sp>
        <p:nvSpPr>
          <p:cNvPr id="11" name="文本框 10"/>
          <p:cNvSpPr txBox="1"/>
          <p:nvPr/>
        </p:nvSpPr>
        <p:spPr>
          <a:xfrm>
            <a:off x="4955878" y="2831712"/>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491359" y="797542"/>
            <a:ext cx="8347845" cy="923330"/>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．如图是一个以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为对称中心的中心对称图形，若∠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90°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，则</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的长为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7" name="图片 6"/>
          <p:cNvPicPr>
            <a:picLocks noChangeAspect="1"/>
          </p:cNvPicPr>
          <p:nvPr/>
        </p:nvPicPr>
        <p:blipFill rotWithShape="1">
          <a:blip r:embed="rId7" cstate="email"/>
          <a:srcRect r="29782"/>
          <a:stretch>
            <a:fillRect/>
          </a:stretch>
        </p:blipFill>
        <p:spPr>
          <a:xfrm>
            <a:off x="1100638" y="1733552"/>
            <a:ext cx="5695251" cy="2439465"/>
          </a:xfrm>
          <a:prstGeom prst="rect">
            <a:avLst/>
          </a:prstGeom>
        </p:spPr>
      </p:pic>
      <p:sp>
        <p:nvSpPr>
          <p:cNvPr id="8" name="文本框 7"/>
          <p:cNvSpPr txBox="1"/>
          <p:nvPr/>
        </p:nvSpPr>
        <p:spPr>
          <a:xfrm>
            <a:off x="2819400" y="1213684"/>
            <a:ext cx="351378"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284714" y="666750"/>
            <a:ext cx="8610600" cy="923330"/>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如图，线段</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相交于点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．线段</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上的两点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关于点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中心对称．求证：</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BF=DE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p:txBody>
      </p:sp>
      <p:pic>
        <p:nvPicPr>
          <p:cNvPr id="8" name="图片 7"/>
          <p:cNvPicPr>
            <a:picLocks noChangeAspect="1"/>
          </p:cNvPicPr>
          <p:nvPr/>
        </p:nvPicPr>
        <p:blipFill>
          <a:blip r:embed="rId7"/>
          <a:stretch>
            <a:fillRect/>
          </a:stretch>
        </p:blipFill>
        <p:spPr>
          <a:xfrm>
            <a:off x="6934200" y="1654514"/>
            <a:ext cx="1800000" cy="1057143"/>
          </a:xfrm>
          <a:prstGeom prst="rect">
            <a:avLst/>
          </a:prstGeom>
        </p:spPr>
      </p:pic>
      <p:sp>
        <p:nvSpPr>
          <p:cNvPr id="9" name="文本框 8"/>
          <p:cNvSpPr txBox="1"/>
          <p:nvPr/>
        </p:nvSpPr>
        <p:spPr>
          <a:xfrm>
            <a:off x="381000" y="1565940"/>
            <a:ext cx="5715000" cy="3416320"/>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证明：如图，连接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是平行四边形，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BO=DO</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关于点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中心对称，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OF=OE</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又 ∵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BOF =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∠DOE</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BOF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和△</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DOE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 </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BOF≌△DOE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SAS</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BF=DE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p:txBody>
      </p:sp>
      <p:cxnSp>
        <p:nvCxnSpPr>
          <p:cNvPr id="10" name="直接连接符 9"/>
          <p:cNvCxnSpPr/>
          <p:nvPr/>
        </p:nvCxnSpPr>
        <p:spPr>
          <a:xfrm flipV="1">
            <a:off x="7315200" y="1733550"/>
            <a:ext cx="1219200" cy="76200"/>
          </a:xfrm>
          <a:prstGeom prst="line">
            <a:avLst/>
          </a:prstGeom>
          <a:ln w="6350">
            <a:solidFill>
              <a:srgbClr val="0000FF"/>
            </a:solidFill>
            <a:prstDash val="lg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7086600" y="2520000"/>
            <a:ext cx="1219200" cy="76200"/>
          </a:xfrm>
          <a:prstGeom prst="line">
            <a:avLst/>
          </a:prstGeom>
          <a:ln w="6350">
            <a:solidFill>
              <a:srgbClr val="0000FF"/>
            </a:solidFill>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wipe(left)">
                                      <p:cBhvr>
                                        <p:cTn id="20" dur="500"/>
                                        <p:tgtEl>
                                          <p:spTgt spid="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wipe(left)">
                                      <p:cBhvr>
                                        <p:cTn id="25" dur="500"/>
                                        <p:tgtEl>
                                          <p:spTgt spid="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wipe(left)">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wipe(left)">
                                      <p:cBhvr>
                                        <p:cTn id="35" dur="500"/>
                                        <p:tgtEl>
                                          <p:spTgt spid="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9">
                                            <p:txEl>
                                              <p:pRg st="5" end="5"/>
                                            </p:txEl>
                                          </p:spTgt>
                                        </p:tgtEl>
                                        <p:attrNameLst>
                                          <p:attrName>style.visibility</p:attrName>
                                        </p:attrNameLst>
                                      </p:cBhvr>
                                      <p:to>
                                        <p:strVal val="visible"/>
                                      </p:to>
                                    </p:set>
                                    <p:animEffect transition="in" filter="wipe(left)">
                                      <p:cBhvr>
                                        <p:cTn id="40" dur="500"/>
                                        <p:tgtEl>
                                          <p:spTgt spid="9">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animEffect transition="in" filter="wipe(left)">
                                      <p:cBhvr>
                                        <p:cTn id="45" dur="500"/>
                                        <p:tgtEl>
                                          <p:spTgt spid="9">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9">
                                            <p:txEl>
                                              <p:pRg st="7" end="7"/>
                                            </p:txEl>
                                          </p:spTgt>
                                        </p:tgtEl>
                                        <p:attrNameLst>
                                          <p:attrName>style.visibility</p:attrName>
                                        </p:attrNameLst>
                                      </p:cBhvr>
                                      <p:to>
                                        <p:strVal val="visible"/>
                                      </p:to>
                                    </p:set>
                                    <p:animEffect transition="in" filter="wipe(left)">
                                      <p:cBhvr>
                                        <p:cTn id="50"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课堂小结</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TextBox 5"/>
          <p:cNvSpPr txBox="1"/>
          <p:nvPr/>
        </p:nvSpPr>
        <p:spPr>
          <a:xfrm>
            <a:off x="274417" y="1092737"/>
            <a:ext cx="8303214" cy="2308324"/>
          </a:xfrm>
          <a:prstGeom prst="rect">
            <a:avLst/>
          </a:prstGeom>
          <a:noFill/>
        </p:spPr>
        <p:txBody>
          <a:bodyPr wrap="square" rtlCol="0">
            <a:spAutoFit/>
          </a:bodyPr>
          <a:lstStyle/>
          <a:p>
            <a:pPr indent="457200">
              <a:lnSpc>
                <a:spcPct val="20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把一个图形绕着某一点旋转</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180°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，如果它能够和另一个图形重合，那么我们就说这两个图形成中心对称，这个点叫做</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对称中心</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0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、识别中心对称的方法：如果两个图形的对应点连成的线段都经过某一点，并且被这一 点平分，那么这两个图形一定关于这一点成中心对称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lt">
                                    <p:tmPct val="10000"/>
                                  </p:iterate>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2743200" y="1428750"/>
            <a:ext cx="3505200" cy="1446550"/>
          </a:xfrm>
          <a:prstGeom prst="rect">
            <a:avLst/>
          </a:prstGeom>
          <a:noFill/>
        </p:spPr>
        <p:txBody>
          <a:bodyPr wrap="square" rtlCol="0">
            <a:spAutoFit/>
          </a:bodyPr>
          <a:lstStyle/>
          <a:p>
            <a:pPr algn="ctr"/>
            <a:r>
              <a:rPr lang="zh-CN" altLang="en-US" sz="8800" b="1" dirty="0" smtClean="0">
                <a:solidFill>
                  <a:srgbClr val="292929"/>
                </a:solidFill>
                <a:latin typeface="华文行楷" panose="02010800040101010101" pitchFamily="2" charset="-122"/>
                <a:ea typeface="华文行楷" panose="02010800040101010101" pitchFamily="2" charset="-122"/>
              </a:rPr>
              <a:t>再见</a:t>
            </a:r>
            <a:endParaRPr lang="zh-CN" altLang="en-US" sz="8800" b="1" dirty="0">
              <a:solidFill>
                <a:srgbClr val="292929"/>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A_矩形 6"/>
          <p:cNvSpPr/>
          <p:nvPr>
            <p:custDataLst>
              <p:tags r:id="rId1"/>
            </p:custDataLst>
          </p:nvPr>
        </p:nvSpPr>
        <p:spPr>
          <a:xfrm>
            <a:off x="1236775" y="3234551"/>
            <a:ext cx="7467600" cy="946331"/>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b="1" dirty="0">
              <a:ln>
                <a:solidFill>
                  <a:srgbClr val="FFC000"/>
                </a:solidFill>
              </a:ln>
              <a:solidFill>
                <a:schemeClr val="tx1"/>
              </a:solidFill>
              <a:latin typeface="+mn-ea"/>
              <a:cs typeface="Times New Roman" panose="02020603050405020304" pitchFamily="18" charset="0"/>
            </a:endParaRPr>
          </a:p>
        </p:txBody>
      </p:sp>
      <p:grpSp>
        <p:nvGrpSpPr>
          <p:cNvPr id="14" name="组合 5"/>
          <p:cNvGrpSpPr/>
          <p:nvPr/>
        </p:nvGrpSpPr>
        <p:grpSpPr bwMode="auto">
          <a:xfrm>
            <a:off x="274421" y="122842"/>
            <a:ext cx="2137227" cy="515210"/>
            <a:chOff x="445652" y="218396"/>
            <a:chExt cx="2136260" cy="518604"/>
          </a:xfrm>
        </p:grpSpPr>
        <p:sp>
          <p:nvSpPr>
            <p:cNvPr id="15"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学习</a:t>
              </a:r>
              <a:r>
                <a:rPr lang="zh-CN" altLang="en-US" sz="2400" b="1" kern="0" dirty="0" smtClean="0">
                  <a:latin typeface="Times New Roman" panose="02020603050405020304"/>
                  <a:ea typeface="微软雅黑" panose="020B0503020204020204" pitchFamily="34" charset="-122"/>
                </a:rPr>
                <a:t>目标</a:t>
              </a:r>
              <a:endParaRPr lang="en-US" altLang="zh-CN" sz="2400" b="1" kern="0" dirty="0">
                <a:latin typeface="Times New Roman" panose="02020603050405020304"/>
                <a:ea typeface="微软雅黑" panose="020B0503020204020204" pitchFamily="34" charset="-122"/>
              </a:endParaRPr>
            </a:p>
          </p:txBody>
        </p:sp>
        <p:cxnSp>
          <p:nvCxnSpPr>
            <p:cNvPr id="16"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8" name="Picture 3" descr="E:\英语高清课\晏博深\ppt资料收集\ppt素材\本子和笔副本.png"/>
            <p:cNvPicPr>
              <a:picLocks noChangeAspect="1" noChangeArrowheads="1"/>
            </p:cNvPicPr>
            <p:nvPr/>
          </p:nvPicPr>
          <p:blipFill>
            <a:blip r:embed="rId9"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矩形 18"/>
          <p:cNvSpPr/>
          <p:nvPr/>
        </p:nvSpPr>
        <p:spPr>
          <a:xfrm>
            <a:off x="1129190" y="1019443"/>
            <a:ext cx="7575186" cy="6927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b="1" dirty="0">
              <a:ln>
                <a:solidFill>
                  <a:srgbClr val="FFC000"/>
                </a:solidFill>
              </a:ln>
              <a:solidFill>
                <a:schemeClr val="tx1"/>
              </a:solidFill>
              <a:latin typeface="+mn-ea"/>
              <a:cs typeface="Times New Roman" panose="02020603050405020304" pitchFamily="18" charset="0"/>
            </a:endParaRPr>
          </a:p>
        </p:txBody>
      </p:sp>
      <p:sp>
        <p:nvSpPr>
          <p:cNvPr id="26" name="PA_矩形 6"/>
          <p:cNvSpPr/>
          <p:nvPr>
            <p:custDataLst>
              <p:tags r:id="rId2"/>
            </p:custDataLst>
          </p:nvPr>
        </p:nvSpPr>
        <p:spPr>
          <a:xfrm>
            <a:off x="1210027" y="2117070"/>
            <a:ext cx="7467600" cy="77955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b="1" dirty="0">
              <a:ln>
                <a:solidFill>
                  <a:srgbClr val="FFC000"/>
                </a:solidFill>
              </a:ln>
              <a:solidFill>
                <a:schemeClr val="tx1"/>
              </a:solidFill>
              <a:latin typeface="+mn-ea"/>
              <a:cs typeface="Times New Roman" panose="02020603050405020304" pitchFamily="18" charset="0"/>
            </a:endParaRPr>
          </a:p>
        </p:txBody>
      </p:sp>
      <p:sp>
        <p:nvSpPr>
          <p:cNvPr id="27" name="燕尾形箭头 26"/>
          <p:cNvSpPr/>
          <p:nvPr>
            <p:custDataLst>
              <p:tags r:id="rId3"/>
            </p:custDataLst>
          </p:nvPr>
        </p:nvSpPr>
        <p:spPr>
          <a:xfrm rot="5400000" flipV="1">
            <a:off x="-585083" y="2221435"/>
            <a:ext cx="3643716" cy="771525"/>
          </a:xfrm>
          <a:prstGeom prst="notchedRightArrow">
            <a:avLst>
              <a:gd name="adj1" fmla="val 50000"/>
              <a:gd name="adj2" fmla="val 43193"/>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dirty="0"/>
          </a:p>
        </p:txBody>
      </p:sp>
      <p:sp>
        <p:nvSpPr>
          <p:cNvPr id="28" name="圆角矩形 27"/>
          <p:cNvSpPr/>
          <p:nvPr>
            <p:custDataLst>
              <p:tags r:id="rId4"/>
            </p:custDataLst>
          </p:nvPr>
        </p:nvSpPr>
        <p:spPr bwMode="auto">
          <a:xfrm>
            <a:off x="838200" y="1097249"/>
            <a:ext cx="642942" cy="637824"/>
          </a:xfrm>
          <a:prstGeom prst="roundRect">
            <a:avLst>
              <a:gd name="adj" fmla="val 50000"/>
            </a:avLst>
          </a:prstGeom>
          <a:solidFill>
            <a:srgbClr val="FFC000"/>
          </a:solidFill>
          <a:ln w="34925">
            <a:solidFill>
              <a:srgbClr val="FFFFFF"/>
            </a:solidFill>
          </a:ln>
          <a:effectLst/>
          <a:scene3d>
            <a:camera prst="orthographicFront"/>
            <a:lightRig rig="threePt" dir="t"/>
          </a:scene3d>
          <a:sp3d extrusionH="349250" prstMaterial="metal">
            <a:bevelB w="88900" h="1968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1</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9" name="圆角矩形 28"/>
          <p:cNvSpPr/>
          <p:nvPr>
            <p:custDataLst>
              <p:tags r:id="rId5"/>
            </p:custDataLst>
          </p:nvPr>
        </p:nvSpPr>
        <p:spPr bwMode="auto">
          <a:xfrm>
            <a:off x="877143" y="2167177"/>
            <a:ext cx="642938" cy="637820"/>
          </a:xfrm>
          <a:prstGeom prst="roundRect">
            <a:avLst>
              <a:gd name="adj" fmla="val 50000"/>
            </a:avLst>
          </a:prstGeom>
          <a:solidFill>
            <a:srgbClr val="92D050"/>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2</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0" name="文本框 29"/>
          <p:cNvSpPr txBox="1"/>
          <p:nvPr/>
        </p:nvSpPr>
        <p:spPr>
          <a:xfrm>
            <a:off x="1400552" y="1149521"/>
            <a:ext cx="7286248" cy="507831"/>
          </a:xfrm>
          <a:prstGeom prst="rect">
            <a:avLst/>
          </a:prstGeom>
          <a:noFill/>
        </p:spPr>
        <p:txBody>
          <a:bodyPr wrap="square" rtlCol="0">
            <a:spAutoFit/>
          </a:bodyPr>
          <a:lstStyle/>
          <a:p>
            <a:pPr>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理解中心对称、对称中心、中心对称图形等概念，能识别中心对称图形</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1" name="文本框 30"/>
          <p:cNvSpPr txBox="1"/>
          <p:nvPr/>
        </p:nvSpPr>
        <p:spPr>
          <a:xfrm>
            <a:off x="1498642" y="2216321"/>
            <a:ext cx="4673558" cy="507831"/>
          </a:xfrm>
          <a:prstGeom prst="rect">
            <a:avLst/>
          </a:prstGeom>
          <a:noFill/>
        </p:spPr>
        <p:txBody>
          <a:bodyPr wrap="square" rtlCol="0">
            <a:spAutoFit/>
          </a:bodyPr>
          <a:lstStyle/>
          <a:p>
            <a:pPr>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通过作图探索成中心对称的两个图形的性质</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2" name="圆角矩形 31"/>
          <p:cNvSpPr/>
          <p:nvPr>
            <p:custDataLst>
              <p:tags r:id="rId6"/>
            </p:custDataLst>
          </p:nvPr>
        </p:nvSpPr>
        <p:spPr bwMode="auto">
          <a:xfrm>
            <a:off x="877143" y="3333750"/>
            <a:ext cx="642938" cy="597942"/>
          </a:xfrm>
          <a:prstGeom prst="roundRect">
            <a:avLst>
              <a:gd name="adj" fmla="val 50000"/>
            </a:avLst>
          </a:prstGeom>
          <a:solidFill>
            <a:srgbClr val="00B0F0"/>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3</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3" name="文本框 32"/>
          <p:cNvSpPr txBox="1"/>
          <p:nvPr/>
        </p:nvSpPr>
        <p:spPr>
          <a:xfrm>
            <a:off x="1498642" y="3257550"/>
            <a:ext cx="7286248" cy="923330"/>
          </a:xfrm>
          <a:prstGeom prst="rect">
            <a:avLst/>
          </a:prstGeom>
          <a:noFill/>
        </p:spPr>
        <p:txBody>
          <a:bodyPr wrap="square" rtlCol="0">
            <a:spAutoFit/>
          </a:bodyPr>
          <a:lstStyle/>
          <a:p>
            <a:pPr>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能运用中心对称的性质作出一个图形关于某点对称的图形，并确定对称中心的位置</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iterate type="lt">
                                    <p:tmPct val="10000"/>
                                  </p:iterate>
                                  <p:childTnLst>
                                    <p:set>
                                      <p:cBhvr>
                                        <p:cTn id="6" dur="1" fill="hold">
                                          <p:stCondLst>
                                            <p:cond delay="0"/>
                                          </p:stCondLst>
                                        </p:cTn>
                                        <p:tgtEl>
                                          <p:spTgt spid="30"/>
                                        </p:tgtEl>
                                        <p:attrNameLst>
                                          <p:attrName>style.visibility</p:attrName>
                                        </p:attrNameLst>
                                      </p:cBhvr>
                                      <p:to>
                                        <p:strVal val="visible"/>
                                      </p:to>
                                    </p:set>
                                    <p:animEffect transition="in" filter="wipe(down)">
                                      <p:cBhvr>
                                        <p:cTn id="7" dur="250"/>
                                        <p:tgtEl>
                                          <p:spTgt spid="30"/>
                                        </p:tgtEl>
                                      </p:cBhvr>
                                    </p:animEffect>
                                  </p:childTnLst>
                                </p:cTn>
                              </p:par>
                            </p:childTnLst>
                          </p:cTn>
                        </p:par>
                        <p:par>
                          <p:cTn id="8" fill="hold">
                            <p:stCondLst>
                              <p:cond delay="1024"/>
                            </p:stCondLst>
                            <p:childTnLst>
                              <p:par>
                                <p:cTn id="9" presetID="22" presetClass="entr" presetSubtype="4" fill="hold" grpId="0" nodeType="afterEffect">
                                  <p:stCondLst>
                                    <p:cond delay="0"/>
                                  </p:stCondLst>
                                  <p:iterate type="lt">
                                    <p:tmPct val="10000"/>
                                  </p:iterate>
                                  <p:childTnLst>
                                    <p:set>
                                      <p:cBhvr>
                                        <p:cTn id="10" dur="1" fill="hold">
                                          <p:stCondLst>
                                            <p:cond delay="0"/>
                                          </p:stCondLst>
                                        </p:cTn>
                                        <p:tgtEl>
                                          <p:spTgt spid="31"/>
                                        </p:tgtEl>
                                        <p:attrNameLst>
                                          <p:attrName>style.visibility</p:attrName>
                                        </p:attrNameLst>
                                      </p:cBhvr>
                                      <p:to>
                                        <p:strVal val="visible"/>
                                      </p:to>
                                    </p:set>
                                    <p:animEffect transition="in" filter="wipe(down)">
                                      <p:cBhvr>
                                        <p:cTn id="11" dur="250"/>
                                        <p:tgtEl>
                                          <p:spTgt spid="31"/>
                                        </p:tgtEl>
                                      </p:cBhvr>
                                    </p:animEffect>
                                  </p:childTnLst>
                                </p:cTn>
                              </p:par>
                            </p:childTnLst>
                          </p:cTn>
                        </p:par>
                        <p:par>
                          <p:cTn id="12" fill="hold">
                            <p:stCondLst>
                              <p:cond delay="1750"/>
                            </p:stCondLst>
                            <p:childTnLst>
                              <p:par>
                                <p:cTn id="13" presetID="22" presetClass="entr" presetSubtype="4" fill="hold" grpId="0" nodeType="afterEffect">
                                  <p:stCondLst>
                                    <p:cond delay="0"/>
                                  </p:stCondLst>
                                  <p:iterate type="lt">
                                    <p:tmPct val="10000"/>
                                  </p:iterate>
                                  <p:childTnLst>
                                    <p:set>
                                      <p:cBhvr>
                                        <p:cTn id="14" dur="1" fill="hold">
                                          <p:stCondLst>
                                            <p:cond delay="0"/>
                                          </p:stCondLst>
                                        </p:cTn>
                                        <p:tgtEl>
                                          <p:spTgt spid="33"/>
                                        </p:tgtEl>
                                        <p:attrNameLst>
                                          <p:attrName>style.visibility</p:attrName>
                                        </p:attrNameLst>
                                      </p:cBhvr>
                                      <p:to>
                                        <p:strVal val="visible"/>
                                      </p:to>
                                    </p:set>
                                    <p:animEffect transition="in" filter="wipe(down)">
                                      <p:cBhvr>
                                        <p:cTn id="15" dur="2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7"/>
          <p:cNvSpPr txBox="1"/>
          <p:nvPr/>
        </p:nvSpPr>
        <p:spPr>
          <a:xfrm>
            <a:off x="381000" y="977030"/>
            <a:ext cx="8458200" cy="2585323"/>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如图，已知△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关于 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成中心对称图形，则下列判断不正确的是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smtClean="0">
                <a:latin typeface="Times New Roman" panose="02020603050405020304" pitchFamily="18" charset="0"/>
                <a:ea typeface="微软雅黑" panose="020B0503020204020204" pitchFamily="34" charset="-122"/>
                <a:cs typeface="Times New Roman" panose="02020603050405020304" pitchFamily="18" charset="0"/>
              </a:rPr>
              <a:t>A′B′C</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B</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BOC</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smtClean="0">
                <a:latin typeface="Times New Roman" panose="02020603050405020304" pitchFamily="18" charset="0"/>
                <a:ea typeface="微软雅黑" panose="020B0503020204020204" pitchFamily="34" charset="-122"/>
                <a:cs typeface="Times New Roman" panose="02020603050405020304" pitchFamily="18" charset="0"/>
              </a:rPr>
              <a:t>B′A′C</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smtClean="0">
                <a:latin typeface="Times New Roman" panose="02020603050405020304" pitchFamily="18" charset="0"/>
                <a:ea typeface="微软雅黑" panose="020B0503020204020204" pitchFamily="34" charset="-122"/>
                <a:cs typeface="Times New Roman" panose="02020603050405020304" pitchFamily="18" charset="0"/>
              </a:rPr>
              <a:t>A′B</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下列图形中既是轴对称图形又是中心对称图形的是（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等边三角形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等腰三角形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菱形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平行四边形</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前置学习</a:t>
              </a:r>
              <a:endParaRPr lang="en-US" altLang="zh-CN" sz="2400" b="1" kern="0" dirty="0">
                <a:latin typeface="Times New Roman" panose="02020603050405020304"/>
                <a:ea typeface="微软雅黑" panose="020B0503020204020204" pitchFamily="34" charset="-122"/>
              </a:endParaRPr>
            </a:p>
          </p:txBody>
        </p:sp>
        <p:cxnSp>
          <p:nvCxnSpPr>
            <p:cNvPr id="5" name="直接连接符 4"/>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834136" y="1421549"/>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文本框 7"/>
          <p:cNvSpPr txBox="1"/>
          <p:nvPr/>
        </p:nvSpPr>
        <p:spPr>
          <a:xfrm>
            <a:off x="6400800" y="2639875"/>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预习检测</a:t>
              </a:r>
              <a:endParaRPr lang="en-US" altLang="zh-CN" sz="2400" b="1" kern="0" dirty="0">
                <a:latin typeface="Times New Roman" panose="02020603050405020304"/>
                <a:ea typeface="微软雅黑" panose="020B0503020204020204" pitchFamily="34" charset="-122"/>
              </a:endParaRPr>
            </a:p>
          </p:txBody>
        </p:sp>
        <p:cxnSp>
          <p:nvCxnSpPr>
            <p:cNvPr id="4" name="直接连接符 3"/>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677015" y="895352"/>
            <a:ext cx="6096000" cy="2169825"/>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下列说法正确的是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．全等的两个图形一定成中心对称</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．关于某个点中心对称的两个图形一定全等</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．关于某个点中心对称的两个图形不一定全等</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．不全等的两个图形有可能关于某点中心对称</a:t>
            </a:r>
          </a:p>
        </p:txBody>
      </p:sp>
      <p:sp>
        <p:nvSpPr>
          <p:cNvPr id="7" name="文本框 6"/>
          <p:cNvSpPr txBox="1"/>
          <p:nvPr/>
        </p:nvSpPr>
        <p:spPr>
          <a:xfrm>
            <a:off x="3276600" y="895352"/>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10"/>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合作</a:t>
              </a:r>
              <a:r>
                <a:rPr lang="zh-CN" altLang="en-US" sz="2400" b="1" kern="0" dirty="0" smtClean="0">
                  <a:latin typeface="Times New Roman" panose="02020603050405020304"/>
                  <a:ea typeface="微软雅黑" panose="020B0503020204020204" pitchFamily="34" charset="-122"/>
                </a:rPr>
                <a:t>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11"/>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12"/>
              </p:custDataLst>
            </p:nvPr>
          </p:nvPicPr>
          <p:blipFill>
            <a:blip r:embed="rId14"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6"/>
          <p:cNvSpPr txBox="1"/>
          <p:nvPr>
            <p:custDataLst>
              <p:tags r:id="rId2"/>
            </p:custDataLst>
          </p:nvPr>
        </p:nvSpPr>
        <p:spPr>
          <a:xfrm>
            <a:off x="491355" y="763827"/>
            <a:ext cx="8229600" cy="1338828"/>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探究点一</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：观察下列两组图形，图</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经过怎样的运动变化变化可以与</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重合？你还能举出一些类似的例子吗</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7" name="PA_图片 2" descr="0-1"/>
          <p:cNvPicPr>
            <a:picLocks noChangeAspect="1" noChangeArrowheads="1"/>
          </p:cNvPicPr>
          <p:nvPr>
            <p:custDataLst>
              <p:tags r:id="rId3"/>
            </p:custDataLst>
          </p:nvPr>
        </p:nvPicPr>
        <p:blipFill rotWithShape="1">
          <a:blip r:embed="rId15" cstate="email">
            <a:extLst>
              <a:ext uri="{BEBA8EAE-BF5A-486C-A8C5-ECC9F3942E4B}">
                <a14:imgProps xmlns:a14="http://schemas.microsoft.com/office/drawing/2010/main">
                  <a14:imgLayer r:embed="rId16">
                    <a14:imgEffect>
                      <a14:backgroundRemoval t="3175" b="82540" l="3409" r="97727"/>
                    </a14:imgEffect>
                  </a14:imgLayer>
                </a14:imgProps>
              </a:ext>
            </a:extLst>
          </a:blip>
          <a:srcRect/>
          <a:stretch>
            <a:fillRect/>
          </a:stretch>
        </p:blipFill>
        <p:spPr bwMode="auto">
          <a:xfrm flipH="1" flipV="1">
            <a:off x="1371600" y="2643157"/>
            <a:ext cx="1676400" cy="119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A_图片 2" descr="0-1"/>
          <p:cNvPicPr>
            <a:picLocks noChangeAspect="1" noChangeArrowheads="1"/>
          </p:cNvPicPr>
          <p:nvPr>
            <p:custDataLst>
              <p:tags r:id="rId4"/>
            </p:custDataLst>
          </p:nvPr>
        </p:nvPicPr>
        <p:blipFill rotWithShape="1">
          <a:blip r:embed="rId17" cstate="email"/>
          <a:srcRect/>
          <a:stretch>
            <a:fillRect/>
          </a:stretch>
        </p:blipFill>
        <p:spPr bwMode="auto">
          <a:xfrm>
            <a:off x="4800601" y="2771114"/>
            <a:ext cx="14478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A_图片 30"/>
          <p:cNvPicPr>
            <a:picLocks noChangeAspect="1"/>
          </p:cNvPicPr>
          <p:nvPr>
            <p:custDataLst>
              <p:tags r:id="rId5"/>
            </p:custDataLst>
          </p:nvPr>
        </p:nvPicPr>
        <p:blipFill rotWithShape="1">
          <a:blip r:embed="rId18" cstate="email"/>
          <a:srcRect l="-2"/>
          <a:stretch>
            <a:fillRect/>
          </a:stretch>
        </p:blipFill>
        <p:spPr>
          <a:xfrm>
            <a:off x="1752600" y="2779201"/>
            <a:ext cx="457200" cy="920576"/>
          </a:xfrm>
          <a:prstGeom prst="rect">
            <a:avLst/>
          </a:prstGeom>
        </p:spPr>
      </p:pic>
      <p:sp>
        <p:nvSpPr>
          <p:cNvPr id="10" name="PA_圆角矩形 31"/>
          <p:cNvSpPr/>
          <p:nvPr>
            <p:custDataLst>
              <p:tags r:id="rId6"/>
            </p:custDataLst>
          </p:nvPr>
        </p:nvSpPr>
        <p:spPr>
          <a:xfrm>
            <a:off x="1522456" y="3586187"/>
            <a:ext cx="1143000" cy="868323"/>
          </a:xfrm>
          <a:prstGeom prst="roundRect">
            <a:avLst/>
          </a:prstGeom>
        </p:spPr>
        <p:txBody>
          <a:bodyPr rtlCol="0" anchor="ctr">
            <a:spAutoFit/>
          </a:bodyPr>
          <a:lstStyle/>
          <a:p>
            <a:pPr marL="228600" indent="-228600" algn="ctr">
              <a:lnSpc>
                <a:spcPct val="150000"/>
              </a:lnSpc>
              <a:buAutoNum type="arabicParenBoth"/>
            </a:pPr>
            <a:r>
              <a:rPr lang="en-US" altLang="zh-CN" sz="1200" dirty="0" smtClean="0"/>
              <a:t>          (2)</a:t>
            </a:r>
            <a:endParaRPr lang="en-US" altLang="zh-CN" sz="1200" dirty="0"/>
          </a:p>
          <a:p>
            <a:pPr algn="ctr">
              <a:lnSpc>
                <a:spcPct val="150000"/>
              </a:lnSpc>
            </a:pPr>
            <a:r>
              <a:rPr lang="zh-CN" altLang="en-US" dirty="0">
                <a:solidFill>
                  <a:srgbClr val="FF0000"/>
                </a:solidFill>
              </a:rPr>
              <a:t>演示</a:t>
            </a:r>
            <a:endParaRPr lang="en-US" altLang="zh-CN" dirty="0" smtClean="0">
              <a:solidFill>
                <a:srgbClr val="FF0000"/>
              </a:solidFill>
            </a:endParaRPr>
          </a:p>
        </p:txBody>
      </p:sp>
      <p:pic>
        <p:nvPicPr>
          <p:cNvPr id="11" name="PA_图片 32"/>
          <p:cNvPicPr>
            <a:picLocks noChangeAspect="1"/>
          </p:cNvPicPr>
          <p:nvPr>
            <p:custDataLst>
              <p:tags r:id="rId7"/>
            </p:custDataLst>
          </p:nvPr>
        </p:nvPicPr>
        <p:blipFill>
          <a:blip r:embed="rId19" cstate="email"/>
          <a:stretch>
            <a:fillRect/>
          </a:stretch>
        </p:blipFill>
        <p:spPr>
          <a:xfrm>
            <a:off x="1371604" y="2646799"/>
            <a:ext cx="1676545" cy="1194920"/>
          </a:xfrm>
          <a:prstGeom prst="rect">
            <a:avLst/>
          </a:prstGeom>
        </p:spPr>
      </p:pic>
      <p:pic>
        <p:nvPicPr>
          <p:cNvPr id="12" name="PA_图片 2" descr="0-1"/>
          <p:cNvPicPr>
            <a:picLocks noChangeAspect="1" noChangeArrowheads="1"/>
          </p:cNvPicPr>
          <p:nvPr>
            <p:custDataLst>
              <p:tags r:id="rId8"/>
            </p:custDataLst>
          </p:nvPr>
        </p:nvPicPr>
        <p:blipFill rotWithShape="1">
          <a:blip r:embed="rId17" cstate="email"/>
          <a:srcRect/>
          <a:stretch>
            <a:fillRect/>
          </a:stretch>
        </p:blipFill>
        <p:spPr bwMode="auto">
          <a:xfrm flipH="1" flipV="1">
            <a:off x="4800601" y="2771114"/>
            <a:ext cx="14478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A_圆角矩形 31"/>
          <p:cNvSpPr/>
          <p:nvPr>
            <p:custDataLst>
              <p:tags r:id="rId9"/>
            </p:custDataLst>
          </p:nvPr>
        </p:nvSpPr>
        <p:spPr>
          <a:xfrm>
            <a:off x="4876800" y="3699778"/>
            <a:ext cx="1143000" cy="868323"/>
          </a:xfrm>
          <a:prstGeom prst="roundRect">
            <a:avLst/>
          </a:prstGeom>
        </p:spPr>
        <p:txBody>
          <a:bodyPr rtlCol="0" anchor="ctr">
            <a:spAutoFit/>
          </a:bodyPr>
          <a:lstStyle/>
          <a:p>
            <a:pPr marL="228600" indent="-228600" algn="ctr">
              <a:lnSpc>
                <a:spcPct val="150000"/>
              </a:lnSpc>
              <a:buAutoNum type="arabicParenBoth"/>
            </a:pPr>
            <a:r>
              <a:rPr lang="en-US" altLang="zh-CN" sz="1200" dirty="0" smtClean="0"/>
              <a:t>          (2)</a:t>
            </a:r>
            <a:endParaRPr lang="en-US" altLang="zh-CN" sz="1200" dirty="0"/>
          </a:p>
          <a:p>
            <a:pPr algn="ctr">
              <a:lnSpc>
                <a:spcPct val="150000"/>
              </a:lnSpc>
            </a:pPr>
            <a:r>
              <a:rPr lang="zh-CN" altLang="en-US" dirty="0">
                <a:solidFill>
                  <a:srgbClr val="FF0000"/>
                </a:solidFill>
              </a:rPr>
              <a:t>演示</a:t>
            </a:r>
            <a:endParaRPr lang="en-US" altLang="zh-CN" dirty="0" smtClean="0">
              <a:solidFill>
                <a:srgbClr val="FF0000"/>
              </a:solidFill>
            </a:endParaRPr>
          </a:p>
        </p:txBody>
      </p:sp>
      <p:cxnSp>
        <p:nvCxnSpPr>
          <p:cNvPr id="14" name="直接连接符 13"/>
          <p:cNvCxnSpPr/>
          <p:nvPr/>
        </p:nvCxnSpPr>
        <p:spPr>
          <a:xfrm>
            <a:off x="5290500" y="2940314"/>
            <a:ext cx="468000" cy="576000"/>
          </a:xfrm>
          <a:prstGeom prst="line">
            <a:avLst/>
          </a:prstGeom>
          <a:ln w="6350">
            <a:solidFill>
              <a:srgbClr val="0000FF"/>
            </a:solidFill>
            <a:prstDash val="lg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5257800" y="2876551"/>
            <a:ext cx="533400" cy="709635"/>
          </a:xfrm>
          <a:prstGeom prst="line">
            <a:avLst/>
          </a:prstGeom>
          <a:ln w="6350">
            <a:solidFill>
              <a:srgbClr val="0000FF"/>
            </a:solidFill>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0"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Rot by="21600000" from="0" to="10800000">
                                      <p:cBhvr>
                                        <p:cTn id="14" dur="2000" fill="hold">
                                          <p:stCondLst>
                                            <p:cond delay="0"/>
                                          </p:stCondLst>
                                        </p:cTn>
                                        <p:tgtEl>
                                          <p:spTgt spid="11"/>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0"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Rot by="21600000" from="10800000" to="21600000">
                                      <p:cBhvr>
                                        <p:cTn id="19" dur="2000" fill="hold">
                                          <p:stCondLst>
                                            <p:cond delay="0"/>
                                          </p:stCondLst>
                                        </p:cTn>
                                        <p:tgtEl>
                                          <p:spTgt spid="11"/>
                                        </p:tgtEl>
                                        <p:attrNameLst>
                                          <p:attrName>r</p:attrName>
                                        </p:attrNameLst>
                                      </p:cBhvr>
                                    </p:animRot>
                                  </p:childTnLst>
                                </p:cTn>
                              </p:par>
                            </p:childTnLst>
                          </p:cTn>
                        </p:par>
                      </p:childTnLst>
                    </p:cTn>
                  </p:par>
                </p:childTnLst>
              </p:cTn>
              <p:nextCondLst>
                <p:cond evt="onClick" delay="0">
                  <p:tgtEl>
                    <p:spTgt spid="10"/>
                  </p:tgtEl>
                </p:cond>
              </p:nextCondLst>
            </p:seq>
            <p:seq concurrent="1" nextAc="seek">
              <p:cTn id="20" restart="whenNotActive" fill="hold" evtFilter="cancelBubble" nodeType="interactiveSeq">
                <p:stCondLst>
                  <p:cond evt="onClick" delay="0">
                    <p:tgtEl>
                      <p:spTgt spid="13"/>
                    </p:tgtEl>
                  </p:cond>
                </p:stCondLst>
                <p:endSync evt="end" delay="0">
                  <p:rtn val="all"/>
                </p:endSync>
                <p:childTnLst>
                  <p:par>
                    <p:cTn id="21" fill="hold">
                      <p:stCondLst>
                        <p:cond delay="0"/>
                      </p:stCondLst>
                      <p:childTnLst>
                        <p:par>
                          <p:cTn id="22" fill="hold">
                            <p:stCondLst>
                              <p:cond delay="0"/>
                            </p:stCondLst>
                            <p:childTnLst>
                              <p:par>
                                <p:cTn id="23" presetID="0"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Rot by="21600000" from="0" to="10800000">
                                      <p:cBhvr>
                                        <p:cTn id="25" dur="2000" fill="hold">
                                          <p:stCondLst>
                                            <p:cond delay="0"/>
                                          </p:stCondLst>
                                        </p:cTn>
                                        <p:tgtEl>
                                          <p:spTgt spid="12"/>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0"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Rot by="21600000" from="10800000" to="21600000">
                                      <p:cBhvr>
                                        <p:cTn id="30" dur="2000" fill="hold">
                                          <p:stCondLst>
                                            <p:cond delay="0"/>
                                          </p:stCondLst>
                                        </p:cTn>
                                        <p:tgtEl>
                                          <p:spTgt spid="12"/>
                                        </p:tgtEl>
                                        <p:attrNameLst>
                                          <p:attrName>r</p:attrName>
                                        </p:attrNameLst>
                                      </p:cBhvr>
                                    </p:animRot>
                                  </p:childTnLst>
                                </p:cTn>
                              </p:par>
                            </p:childTnLst>
                          </p:cTn>
                        </p:par>
                      </p:childTnLst>
                    </p:cTn>
                  </p:par>
                </p:childTnLst>
              </p:cTn>
              <p:nextCondLst>
                <p:cond evt="onClick" delay="0">
                  <p:tgtEl>
                    <p:spTgt spid="1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合作</a:t>
              </a:r>
              <a:r>
                <a:rPr lang="zh-CN" altLang="en-US" sz="2400" b="1" kern="0" dirty="0" smtClean="0">
                  <a:latin typeface="Times New Roman" panose="02020603050405020304"/>
                  <a:ea typeface="微软雅黑" panose="020B0503020204020204" pitchFamily="34" charset="-122"/>
                </a:rPr>
                <a:t>探究</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_文本框 6"/>
          <p:cNvSpPr txBox="1"/>
          <p:nvPr>
            <p:custDataLst>
              <p:tags r:id="rId2"/>
            </p:custDataLst>
          </p:nvPr>
        </p:nvSpPr>
        <p:spPr>
          <a:xfrm>
            <a:off x="426248" y="817424"/>
            <a:ext cx="8184352" cy="1754326"/>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中心对称 把</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一个图形绕</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着</a:t>
            </a:r>
            <a:r>
              <a:rPr lang="en-US" altLang="zh-CN"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如果它能够</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和</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重合</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那么我们</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就说这</a:t>
            </a:r>
            <a:r>
              <a:rPr lang="zh-CN" altLang="en-US"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两个图形</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成</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这个点</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叫做</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成中心对 称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点是它们的对称中心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文本框 7"/>
          <p:cNvSpPr txBox="1"/>
          <p:nvPr/>
        </p:nvSpPr>
        <p:spPr>
          <a:xfrm>
            <a:off x="3581400" y="1191965"/>
            <a:ext cx="2057400" cy="507831"/>
          </a:xfrm>
          <a:prstGeom prst="rect">
            <a:avLst/>
          </a:prstGeom>
          <a:noFill/>
        </p:spPr>
        <p:txBody>
          <a:bodyPr wrap="square" rtlCol="0">
            <a:spAutoFit/>
          </a:bodyPr>
          <a:lstStyle/>
          <a:p>
            <a:pP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某一点旋转</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 name="文本框 8"/>
          <p:cNvSpPr txBox="1"/>
          <p:nvPr/>
        </p:nvSpPr>
        <p:spPr>
          <a:xfrm>
            <a:off x="6781800" y="1193958"/>
            <a:ext cx="2057400" cy="507831"/>
          </a:xfrm>
          <a:prstGeom prst="rect">
            <a:avLst/>
          </a:prstGeom>
          <a:noFill/>
        </p:spPr>
        <p:txBody>
          <a:bodyPr wrap="square" rtlCol="0">
            <a:spAutoFit/>
          </a:bodyPr>
          <a:lstStyle/>
          <a:p>
            <a:pP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另一个图形</a:t>
            </a:r>
          </a:p>
        </p:txBody>
      </p:sp>
      <p:sp>
        <p:nvSpPr>
          <p:cNvPr id="10" name="文本框 9"/>
          <p:cNvSpPr txBox="1"/>
          <p:nvPr/>
        </p:nvSpPr>
        <p:spPr>
          <a:xfrm>
            <a:off x="3489724" y="1640730"/>
            <a:ext cx="2057400" cy="507831"/>
          </a:xfrm>
          <a:prstGeom prst="rect">
            <a:avLst/>
          </a:prstGeom>
          <a:noFill/>
        </p:spPr>
        <p:txBody>
          <a:bodyPr wrap="square" rtlCol="0">
            <a:spAutoFit/>
          </a:bodyPr>
          <a:lstStyle/>
          <a:p>
            <a:pP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中心对称</a:t>
            </a:r>
          </a:p>
        </p:txBody>
      </p:sp>
      <p:sp>
        <p:nvSpPr>
          <p:cNvPr id="11" name="文本框 10"/>
          <p:cNvSpPr txBox="1"/>
          <p:nvPr/>
        </p:nvSpPr>
        <p:spPr>
          <a:xfrm>
            <a:off x="5897562" y="1640729"/>
            <a:ext cx="1112838" cy="507831"/>
          </a:xfrm>
          <a:prstGeom prst="rect">
            <a:avLst/>
          </a:prstGeom>
          <a:noFill/>
        </p:spPr>
        <p:txBody>
          <a:bodyPr wrap="square" rtlCol="0">
            <a:spAutoFit/>
          </a:bodyPr>
          <a:lstStyle/>
          <a:p>
            <a:pP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对称中心</a:t>
            </a:r>
          </a:p>
        </p:txBody>
      </p:sp>
      <p:pic>
        <p:nvPicPr>
          <p:cNvPr id="12" name="Picture 6"/>
          <p:cNvPicPr>
            <a:picLocks noChangeAspect="1" noChangeArrowheads="1"/>
          </p:cNvPicPr>
          <p:nvPr/>
        </p:nvPicPr>
        <p:blipFill rotWithShape="1">
          <a:blip r:embed="rId9" cstate="email"/>
          <a:srcRect/>
          <a:stretch>
            <a:fillRect/>
          </a:stretch>
        </p:blipFill>
        <p:spPr bwMode="auto">
          <a:xfrm>
            <a:off x="6858000" y="3486150"/>
            <a:ext cx="1096962" cy="1337764"/>
          </a:xfrm>
          <a:prstGeom prst="rect">
            <a:avLst/>
          </a:prstGeom>
          <a:noFill/>
          <a:extLst>
            <a:ext uri="{909E8E84-426E-40DD-AFC4-6F175D3DCCD1}">
              <a14:hiddenFill xmlns:a14="http://schemas.microsoft.com/office/drawing/2010/main">
                <a:solidFill>
                  <a:srgbClr val="FFFFFF"/>
                </a:solidFill>
              </a14:hiddenFill>
            </a:ext>
          </a:extLst>
        </p:spPr>
      </p:pic>
      <p:sp>
        <p:nvSpPr>
          <p:cNvPr id="13" name="PA_图片 42"/>
          <p:cNvSpPr/>
          <p:nvPr>
            <p:custDataLst>
              <p:tags r:id="rId3"/>
            </p:custDataLst>
          </p:nvPr>
        </p:nvSpPr>
        <p:spPr>
          <a:xfrm>
            <a:off x="4724403" y="2800352"/>
            <a:ext cx="2165705" cy="1368801"/>
          </a:xfrm>
          <a:custGeom>
            <a:avLst/>
            <a:gdLst/>
            <a:ahLst/>
            <a:cxnLst/>
            <a:rect l="0" t="0" r="0" b="0"/>
            <a:pathLst>
              <a:path w="1462859" h="844753">
                <a:moveTo>
                  <a:pt x="0" y="0"/>
                </a:moveTo>
                <a:lnTo>
                  <a:pt x="1462858" y="0"/>
                </a:lnTo>
                <a:lnTo>
                  <a:pt x="1462858" y="844752"/>
                </a:lnTo>
                <a:lnTo>
                  <a:pt x="0" y="844752"/>
                </a:lnTo>
                <a:close/>
              </a:path>
            </a:pathLst>
          </a:custGeom>
          <a:blipFill>
            <a:blip r:embed="rId10"/>
            <a:stretch>
              <a:fillRect/>
            </a:stretch>
          </a:blipFill>
        </p:spPr>
        <p:txBody>
          <a:bodyPr rtlCol="0" anchor="ctr">
            <a:spAutoFit/>
          </a:bodyPr>
          <a:lstStyle/>
          <a:p>
            <a:pPr algn="ctr">
              <a:lnSpc>
                <a:spcPct val="150000"/>
              </a:lnSpc>
            </a:pPr>
            <a:endParaRPr lang="zh-CN" altLang="en-US" dirty="0"/>
          </a:p>
        </p:txBody>
      </p:sp>
      <p:pic>
        <p:nvPicPr>
          <p:cNvPr id="14" name="图片 13"/>
          <p:cNvPicPr>
            <a:picLocks noChangeAspect="1"/>
          </p:cNvPicPr>
          <p:nvPr/>
        </p:nvPicPr>
        <p:blipFill>
          <a:blip r:embed="rId11" cstate="email"/>
          <a:srcRect l="1078" t="3001" r="54022" b="294"/>
          <a:stretch>
            <a:fillRect/>
          </a:stretch>
        </p:blipFill>
        <p:spPr>
          <a:xfrm rot="20456113">
            <a:off x="1041463" y="2853880"/>
            <a:ext cx="2368787" cy="2108900"/>
          </a:xfrm>
          <a:custGeom>
            <a:avLst/>
            <a:gdLst>
              <a:gd name="connsiteX0" fmla="*/ 717378 w 2368787"/>
              <a:gd name="connsiteY0" fmla="*/ 548 h 2108900"/>
              <a:gd name="connsiteX1" fmla="*/ 813249 w 2368787"/>
              <a:gd name="connsiteY1" fmla="*/ 26799 h 2108900"/>
              <a:gd name="connsiteX2" fmla="*/ 2230995 w 2368787"/>
              <a:gd name="connsiteY2" fmla="*/ 740694 h 2108900"/>
              <a:gd name="connsiteX3" fmla="*/ 2341989 w 2368787"/>
              <a:gd name="connsiteY3" fmla="*/ 1076845 h 2108900"/>
              <a:gd name="connsiteX4" fmla="*/ 1891690 w 2368787"/>
              <a:gd name="connsiteY4" fmla="*/ 1971108 h 2108900"/>
              <a:gd name="connsiteX5" fmla="*/ 1555539 w 2368787"/>
              <a:gd name="connsiteY5" fmla="*/ 2082102 h 2108900"/>
              <a:gd name="connsiteX6" fmla="*/ 137794 w 2368787"/>
              <a:gd name="connsiteY6" fmla="*/ 1368208 h 2108900"/>
              <a:gd name="connsiteX7" fmla="*/ 26799 w 2368787"/>
              <a:gd name="connsiteY7" fmla="*/ 1032056 h 2108900"/>
              <a:gd name="connsiteX8" fmla="*/ 477098 w 2368787"/>
              <a:gd name="connsiteY8" fmla="*/ 137794 h 2108900"/>
              <a:gd name="connsiteX9" fmla="*/ 717378 w 2368787"/>
              <a:gd name="connsiteY9" fmla="*/ 548 h 210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68787" h="2108900">
                <a:moveTo>
                  <a:pt x="717378" y="548"/>
                </a:moveTo>
                <a:cubicBezTo>
                  <a:pt x="749822" y="2703"/>
                  <a:pt x="782380" y="11255"/>
                  <a:pt x="813249" y="26799"/>
                </a:cubicBezTo>
                <a:lnTo>
                  <a:pt x="2230995" y="740694"/>
                </a:lnTo>
                <a:cubicBezTo>
                  <a:pt x="2354470" y="802869"/>
                  <a:pt x="2404164" y="953369"/>
                  <a:pt x="2341989" y="1076845"/>
                </a:cubicBezTo>
                <a:lnTo>
                  <a:pt x="1891690" y="1971108"/>
                </a:lnTo>
                <a:cubicBezTo>
                  <a:pt x="1829515" y="2094583"/>
                  <a:pt x="1679015" y="2144277"/>
                  <a:pt x="1555539" y="2082102"/>
                </a:cubicBezTo>
                <a:lnTo>
                  <a:pt x="137794" y="1368208"/>
                </a:lnTo>
                <a:cubicBezTo>
                  <a:pt x="14318" y="1306032"/>
                  <a:pt x="-35376" y="1155532"/>
                  <a:pt x="26799" y="1032056"/>
                </a:cubicBezTo>
                <a:lnTo>
                  <a:pt x="477098" y="137794"/>
                </a:lnTo>
                <a:cubicBezTo>
                  <a:pt x="523730" y="45187"/>
                  <a:pt x="620044" y="-5918"/>
                  <a:pt x="717378" y="548"/>
                </a:cubicBezTo>
                <a:close/>
              </a:path>
            </a:pathLst>
          </a:cu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right)">
                                      <p:cBhvr>
                                        <p:cTn id="27" dur="500"/>
                                        <p:tgtEl>
                                          <p:spTgt spid="12"/>
                                        </p:tgtEl>
                                      </p:cBhvr>
                                    </p:animEffect>
                                  </p:childTnLst>
                                </p:cTn>
                              </p:par>
                            </p:childTnLst>
                          </p:cTn>
                        </p:par>
                        <p:par>
                          <p:cTn id="28" fill="hold">
                            <p:stCondLst>
                              <p:cond delay="500"/>
                            </p:stCondLst>
                            <p:childTnLst>
                              <p:par>
                                <p:cTn id="29" presetID="22" presetClass="entr" presetSubtype="2"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right)">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8" cstate="email"/>
          <a:stretch>
            <a:fillRect/>
          </a:stretch>
        </p:blipFill>
        <p:spPr>
          <a:xfrm>
            <a:off x="5181604" y="2754578"/>
            <a:ext cx="2133785" cy="1140051"/>
          </a:xfrm>
          <a:prstGeom prst="rect">
            <a:avLst/>
          </a:prstGeom>
        </p:spPr>
      </p:pic>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合作</a:t>
              </a:r>
              <a:r>
                <a:rPr lang="zh-CN" altLang="en-US" sz="2400" b="1" kern="0" dirty="0" smtClean="0">
                  <a:latin typeface="Times New Roman" panose="02020603050405020304"/>
                  <a:ea typeface="微软雅黑" panose="020B0503020204020204" pitchFamily="34" charset="-122"/>
                </a:rPr>
                <a:t>探究</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6"/>
              </p:custDataLst>
            </p:nvPr>
          </p:nvPicPr>
          <p:blipFill>
            <a:blip r:embed="rId9"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PA_文本框 6"/>
          <p:cNvSpPr txBox="1"/>
          <p:nvPr>
            <p:custDataLst>
              <p:tags r:id="rId2"/>
            </p:custDataLst>
          </p:nvPr>
        </p:nvSpPr>
        <p:spPr>
          <a:xfrm>
            <a:off x="274417" y="848625"/>
            <a:ext cx="8908284" cy="1338828"/>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探究点二</a:t>
            </a: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：自己</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画一个图形，选取一个旋转中心，把所画的图形绕旋转中心旋转</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180º.</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连接旋转前后一组对应点，你发现什么？再选几组</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试试</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9" name="PA_图片 18"/>
          <p:cNvPicPr>
            <a:picLocks noChangeAspect="1"/>
          </p:cNvPicPr>
          <p:nvPr>
            <p:custDataLst>
              <p:tags r:id="rId3"/>
            </p:custDataLst>
          </p:nvPr>
        </p:nvPicPr>
        <p:blipFill>
          <a:blip r:embed="rId10" cstate="email"/>
          <a:stretch>
            <a:fillRect/>
          </a:stretch>
        </p:blipFill>
        <p:spPr>
          <a:xfrm>
            <a:off x="5181604" y="2754578"/>
            <a:ext cx="2133785" cy="1140051"/>
          </a:xfrm>
          <a:prstGeom prst="rect">
            <a:avLst/>
          </a:prstGeom>
        </p:spPr>
      </p:pic>
      <p:sp>
        <p:nvSpPr>
          <p:cNvPr id="10" name="矩形 9"/>
          <p:cNvSpPr/>
          <p:nvPr/>
        </p:nvSpPr>
        <p:spPr>
          <a:xfrm>
            <a:off x="5971740" y="3721454"/>
            <a:ext cx="761998" cy="507831"/>
          </a:xfrm>
          <a:prstGeom prst="rect">
            <a:avLst/>
          </a:prstGeom>
        </p:spPr>
        <p:txBody>
          <a:bodyPr rtlCol="0" anchor="ctr">
            <a:spAutoFit/>
          </a:bodyPr>
          <a:lstStyle/>
          <a:p>
            <a:pPr algn="ct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演示</a:t>
            </a:r>
          </a:p>
        </p:txBody>
      </p:sp>
      <p:sp>
        <p:nvSpPr>
          <p:cNvPr id="11" name="矩形 10"/>
          <p:cNvSpPr/>
          <p:nvPr/>
        </p:nvSpPr>
        <p:spPr>
          <a:xfrm>
            <a:off x="934823" y="3270335"/>
            <a:ext cx="2265581" cy="507831"/>
          </a:xfrm>
          <a:prstGeom prst="rect">
            <a:avLst/>
          </a:prstGeom>
        </p:spPr>
        <p:txBody>
          <a:bodyPr rtlCol="0" anchor="ctr">
            <a:spAutoFit/>
          </a:bodyPr>
          <a:lstStyle/>
          <a:p>
            <a:pPr algn="ctr">
              <a:lnSpc>
                <a:spcPct val="150000"/>
              </a:lnSpc>
            </a:pP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矩形 11"/>
          <p:cNvSpPr/>
          <p:nvPr/>
        </p:nvSpPr>
        <p:spPr>
          <a:xfrm>
            <a:off x="361078" y="2959903"/>
            <a:ext cx="4572000" cy="1338828"/>
          </a:xfrm>
          <a:prstGeom prst="rect">
            <a:avLst/>
          </a:prstGeom>
          <a:ln w="28575">
            <a:solidFill>
              <a:srgbClr val="C00000"/>
            </a:solidFill>
          </a:ln>
        </p:spPr>
        <p:txBody>
          <a:bodyPr>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归纳</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成中心对称的两个图形中，连结对应点的线段都</a:t>
            </a:r>
            <a:r>
              <a:rPr lang="zh-CN" altLang="en-US"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经过对称中心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，并且被</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对称中心</a:t>
            </a:r>
            <a:r>
              <a:rPr lang="zh-CN" altLang="en-US"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平分</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14:presetBounceEnd="50000">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14:bounceEnd="50000">
                                          <p:cBhvr additive="base">
                                            <p:cTn id="7" dur="1000" fill="hold"/>
                                            <p:tgtEl>
                                              <p:spTgt spid="12"/>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0"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discrete">
                                          <p:cBhvr>
                                            <p:cTn id="14" dur="2000" fill="hold">
                                              <p:stCondLst>
                                                <p:cond delay="0"/>
                                              </p:stCondLst>
                                            </p:cTn>
                                            <p:tgtEl>
                                              <p:spTgt spid="9"/>
                                            </p:tgtEl>
                                            <p:attrNameLst>
                                              <p:attrName>style.rotation</p:attrName>
                                            </p:attrNameLst>
                                          </p:cBhvr>
                                          <p:tavLst>
                                            <p:tav tm="0">
                                              <p:val>
                                                <p:fltVal val="0"/>
                                              </p:val>
                                            </p:tav>
                                            <p:tav tm="100000">
                                              <p:val>
                                                <p:fltVal val="180"/>
                                              </p:val>
                                            </p:tav>
                                          </p:tavLst>
                                        </p:anim>
                                      </p:childTnLst>
                                    </p:cTn>
                                  </p:par>
                                </p:childTnLst>
                              </p:cTn>
                            </p:par>
                          </p:childTnLst>
                        </p:cTn>
                      </p:par>
                      <p:par>
                        <p:cTn id="15" fill="hold">
                          <p:stCondLst>
                            <p:cond delay="indefinite"/>
                          </p:stCondLst>
                          <p:childTnLst>
                            <p:par>
                              <p:cTn id="16" fill="hold">
                                <p:stCondLst>
                                  <p:cond delay="0"/>
                                </p:stCondLst>
                                <p:childTnLst>
                                  <p:par>
                                    <p:cTn id="17" presetID="0"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to="" calcmode="lin" valueType="num">
                                          <p:cBhvr>
                                            <p:cTn id="19" dur="2000" fill="hold">
                                              <p:stCondLst>
                                                <p:cond delay="0"/>
                                              </p:stCondLst>
                                            </p:cTn>
                                            <p:tgtEl>
                                              <p:spTgt spid="9"/>
                                            </p:tgtEl>
                                            <p:attrNameLst>
                                              <p:attrName>style.rotation</p:attrName>
                                            </p:attrNameLst>
                                          </p:cBhvr>
                                          <p:tavLst>
                                            <p:tav tm="0">
                                              <p:val>
                                                <p:fltVal val="180"/>
                                              </p:val>
                                            </p:tav>
                                            <p:tav tm="100000">
                                              <p:val>
                                                <p:fltVal val="360"/>
                                              </p:val>
                                            </p:tav>
                                          </p:tavLst>
                                        </p:anim>
                                      </p:childTnLst>
                                    </p:cTn>
                                  </p:par>
                                </p:childTnLst>
                              </p:cTn>
                            </p:par>
                          </p:childTnLst>
                        </p:cTn>
                      </p:par>
                    </p:childTnLst>
                  </p:cTn>
                  <p:nextCondLst>
                    <p:cond evt="onClick" delay="0">
                      <p:tgtEl>
                        <p:spTgt spid="10"/>
                      </p:tgtEl>
                    </p:cond>
                  </p:nextCondLst>
                </p:seq>
              </p:childTnLst>
            </p:cTn>
          </p:par>
        </p:tnLst>
        <p:bldLst>
          <p:bldP spid="12"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0"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discrete">
                                          <p:cBhvr>
                                            <p:cTn id="14" dur="2000" fill="hold">
                                              <p:stCondLst>
                                                <p:cond delay="0"/>
                                              </p:stCondLst>
                                            </p:cTn>
                                            <p:tgtEl>
                                              <p:spTgt spid="9"/>
                                            </p:tgtEl>
                                            <p:attrNameLst>
                                              <p:attrName>style.rotation</p:attrName>
                                            </p:attrNameLst>
                                          </p:cBhvr>
                                          <p:tavLst>
                                            <p:tav tm="0">
                                              <p:val>
                                                <p:fltVal val="0"/>
                                              </p:val>
                                            </p:tav>
                                            <p:tav tm="100000">
                                              <p:val>
                                                <p:fltVal val="180"/>
                                              </p:val>
                                            </p:tav>
                                          </p:tavLst>
                                        </p:anim>
                                      </p:childTnLst>
                                    </p:cTn>
                                  </p:par>
                                </p:childTnLst>
                              </p:cTn>
                            </p:par>
                          </p:childTnLst>
                        </p:cTn>
                      </p:par>
                      <p:par>
                        <p:cTn id="15" fill="hold">
                          <p:stCondLst>
                            <p:cond delay="indefinite"/>
                          </p:stCondLst>
                          <p:childTnLst>
                            <p:par>
                              <p:cTn id="16" fill="hold">
                                <p:stCondLst>
                                  <p:cond delay="0"/>
                                </p:stCondLst>
                                <p:childTnLst>
                                  <p:par>
                                    <p:cTn id="17" presetID="0"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to="" calcmode="lin" valueType="num">
                                          <p:cBhvr>
                                            <p:cTn id="19" dur="2000" fill="hold">
                                              <p:stCondLst>
                                                <p:cond delay="0"/>
                                              </p:stCondLst>
                                            </p:cTn>
                                            <p:tgtEl>
                                              <p:spTgt spid="9"/>
                                            </p:tgtEl>
                                            <p:attrNameLst>
                                              <p:attrName>style.rotation</p:attrName>
                                            </p:attrNameLst>
                                          </p:cBhvr>
                                          <p:tavLst>
                                            <p:tav tm="0">
                                              <p:val>
                                                <p:fltVal val="180"/>
                                              </p:val>
                                            </p:tav>
                                            <p:tav tm="100000">
                                              <p:val>
                                                <p:fltVal val="360"/>
                                              </p:val>
                                            </p:tav>
                                          </p:tavLst>
                                        </p:anim>
                                      </p:childTnLst>
                                    </p:cTn>
                                  </p:par>
                                </p:childTnLst>
                              </p:cTn>
                            </p:par>
                          </p:childTnLst>
                        </p:cTn>
                      </p:par>
                    </p:childTnLst>
                  </p:cTn>
                  <p:nextCondLst>
                    <p:cond evt="onClick" delay="0">
                      <p:tgtEl>
                        <p:spTgt spid="10"/>
                      </p:tgtEl>
                    </p:cond>
                  </p:nextCondLst>
                </p:seq>
              </p:childTnLst>
            </p:cTn>
          </p:par>
        </p:tnLst>
        <p:bldLst>
          <p:bldP spid="12"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1"/>
          <p:cNvSpPr txBox="1"/>
          <p:nvPr>
            <p:custDataLst>
              <p:tags r:id="rId1"/>
            </p:custDataLst>
          </p:nvPr>
        </p:nvSpPr>
        <p:spPr>
          <a:xfrm>
            <a:off x="228600" y="908030"/>
            <a:ext cx="8686800" cy="3416320"/>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探究点三</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是线段</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的中点，已点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为对称中心，画出与五边形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成中心对称的图形</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解：连接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并延长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至</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OB′=OB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连接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并延长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至</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OC′=OC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连接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并延长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至</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OD′=OD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顺次连接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图形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EB′C′D′A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就是以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为对称中心，与五边形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成中心对称的图形</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PA_组合 5"/>
          <p:cNvGrpSpPr/>
          <p:nvPr>
            <p:custDataLst>
              <p:tags r:id="rId2"/>
            </p:custDataLst>
          </p:nvPr>
        </p:nvGrpSpPr>
        <p:grpSpPr bwMode="auto">
          <a:xfrm>
            <a:off x="274421" y="122842"/>
            <a:ext cx="2137227" cy="515210"/>
            <a:chOff x="445652" y="218396"/>
            <a:chExt cx="2136260" cy="518604"/>
          </a:xfrm>
        </p:grpSpPr>
        <p:sp>
          <p:nvSpPr>
            <p:cNvPr id="4"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合作</a:t>
              </a:r>
              <a:r>
                <a:rPr lang="zh-CN" altLang="en-US" sz="2400" b="1" kern="0" dirty="0" smtClean="0">
                  <a:latin typeface="Times New Roman" panose="02020603050405020304"/>
                  <a:ea typeface="微软雅黑" panose="020B0503020204020204" pitchFamily="34" charset="-122"/>
                </a:rPr>
                <a:t>探究</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矩形 7"/>
          <p:cNvSpPr/>
          <p:nvPr/>
        </p:nvSpPr>
        <p:spPr>
          <a:xfrm>
            <a:off x="7513686" y="2848843"/>
            <a:ext cx="761998" cy="507831"/>
          </a:xfrm>
          <a:prstGeom prst="rect">
            <a:avLst/>
          </a:prstGeom>
        </p:spPr>
        <p:txBody>
          <a:bodyPr rtlCol="0" anchor="ctr">
            <a:spAutoFit/>
          </a:bodyPr>
          <a:lstStyle/>
          <a:p>
            <a:pPr algn="ctr">
              <a:lnSpc>
                <a:spcPct val="150000"/>
              </a:lnSpc>
            </a:pPr>
            <a:r>
              <a:rPr lang="zh-CN" altLang="en-US" b="1" dirty="0">
                <a:solidFill>
                  <a:srgbClr val="FF0000"/>
                </a:solidFill>
              </a:rPr>
              <a:t>演示</a:t>
            </a:r>
          </a:p>
        </p:txBody>
      </p:sp>
      <p:pic>
        <p:nvPicPr>
          <p:cNvPr id="9" name="图片 8"/>
          <p:cNvPicPr>
            <a:picLocks noChangeAspect="1"/>
          </p:cNvPicPr>
          <p:nvPr/>
        </p:nvPicPr>
        <p:blipFill>
          <a:blip r:embed="rId8"/>
          <a:stretch>
            <a:fillRect/>
          </a:stretch>
        </p:blipFill>
        <p:spPr>
          <a:xfrm>
            <a:off x="5525098" y="1951883"/>
            <a:ext cx="1847619" cy="933333"/>
          </a:xfrm>
          <a:prstGeom prst="rect">
            <a:avLst/>
          </a:prstGeom>
        </p:spPr>
      </p:pic>
      <p:cxnSp>
        <p:nvCxnSpPr>
          <p:cNvPr id="10" name="直接连接符 9"/>
          <p:cNvCxnSpPr/>
          <p:nvPr/>
        </p:nvCxnSpPr>
        <p:spPr>
          <a:xfrm>
            <a:off x="5915504" y="2418547"/>
            <a:ext cx="838200" cy="619868"/>
          </a:xfrm>
          <a:prstGeom prst="line">
            <a:avLst/>
          </a:prstGeom>
          <a:ln w="6350">
            <a:solidFill>
              <a:srgbClr val="0000FF"/>
            </a:solidFill>
            <a:prstDash val="lg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rot="-60000" flipH="1">
            <a:off x="6001200" y="2113748"/>
            <a:ext cx="685800" cy="1188000"/>
          </a:xfrm>
          <a:prstGeom prst="line">
            <a:avLst/>
          </a:prstGeom>
          <a:ln w="6350">
            <a:solidFill>
              <a:srgbClr val="0000FF"/>
            </a:solidFill>
            <a:prstDash val="lg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rot="60000" flipH="1">
            <a:off x="5610704" y="2418547"/>
            <a:ext cx="1447802" cy="619868"/>
          </a:xfrm>
          <a:prstGeom prst="line">
            <a:avLst/>
          </a:prstGeom>
          <a:ln w="6350">
            <a:solidFill>
              <a:srgbClr val="0000FF"/>
            </a:solidFill>
            <a:prstDash val="lgDash"/>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6677941" y="2897801"/>
            <a:ext cx="453970" cy="415498"/>
          </a:xfrm>
          <a:prstGeom prst="rect">
            <a:avLst/>
          </a:prstGeom>
          <a:noFill/>
        </p:spPr>
        <p:txBody>
          <a:bodyPr wrap="none" rtlCol="0">
            <a:spAutoFit/>
          </a:bodyPr>
          <a:lstStyle/>
          <a:p>
            <a:pPr>
              <a:lnSpc>
                <a:spcPct val="150000"/>
              </a:lnSpc>
            </a:pPr>
            <a:r>
              <a:rPr lang="en-US" altLang="zh-CN" sz="1400" i="1" dirty="0">
                <a:latin typeface="+mn-ea"/>
              </a:rPr>
              <a:t>B′</a:t>
            </a:r>
            <a:endParaRPr lang="zh-CN" altLang="en-US" sz="1400" i="1" dirty="0">
              <a:latin typeface="+mn-ea"/>
            </a:endParaRPr>
          </a:p>
        </p:txBody>
      </p:sp>
      <p:sp>
        <p:nvSpPr>
          <p:cNvPr id="14" name="文本框 13"/>
          <p:cNvSpPr txBox="1"/>
          <p:nvPr/>
        </p:nvSpPr>
        <p:spPr>
          <a:xfrm>
            <a:off x="5922052" y="3172590"/>
            <a:ext cx="453970" cy="415498"/>
          </a:xfrm>
          <a:prstGeom prst="rect">
            <a:avLst/>
          </a:prstGeom>
          <a:noFill/>
        </p:spPr>
        <p:txBody>
          <a:bodyPr wrap="none" rtlCol="0">
            <a:spAutoFit/>
          </a:bodyPr>
          <a:lstStyle/>
          <a:p>
            <a:pPr>
              <a:lnSpc>
                <a:spcPct val="150000"/>
              </a:lnSpc>
            </a:pPr>
            <a:r>
              <a:rPr lang="en-US" altLang="zh-CN" sz="1400" i="1" dirty="0" smtClean="0">
                <a:latin typeface="+mn-ea"/>
              </a:rPr>
              <a:t>C′</a:t>
            </a:r>
            <a:endParaRPr lang="zh-CN" altLang="en-US" sz="1400" i="1" dirty="0">
              <a:latin typeface="+mn-ea"/>
            </a:endParaRPr>
          </a:p>
        </p:txBody>
      </p:sp>
      <p:sp>
        <p:nvSpPr>
          <p:cNvPr id="15" name="文本框 14"/>
          <p:cNvSpPr txBox="1"/>
          <p:nvPr/>
        </p:nvSpPr>
        <p:spPr>
          <a:xfrm>
            <a:off x="5380271" y="2947247"/>
            <a:ext cx="453970" cy="415498"/>
          </a:xfrm>
          <a:prstGeom prst="rect">
            <a:avLst/>
          </a:prstGeom>
          <a:noFill/>
        </p:spPr>
        <p:txBody>
          <a:bodyPr wrap="none" rtlCol="0">
            <a:spAutoFit/>
          </a:bodyPr>
          <a:lstStyle/>
          <a:p>
            <a:pPr>
              <a:lnSpc>
                <a:spcPct val="150000"/>
              </a:lnSpc>
            </a:pPr>
            <a:r>
              <a:rPr lang="en-US" altLang="zh-CN" sz="1400" i="1" dirty="0" smtClean="0">
                <a:latin typeface="+mn-ea"/>
              </a:rPr>
              <a:t>D′</a:t>
            </a:r>
            <a:endParaRPr lang="zh-CN" altLang="en-US" sz="1400" i="1" dirty="0">
              <a:latin typeface="+mn-ea"/>
            </a:endParaRPr>
          </a:p>
        </p:txBody>
      </p:sp>
      <p:cxnSp>
        <p:nvCxnSpPr>
          <p:cNvPr id="16" name="直接连接符 15"/>
          <p:cNvCxnSpPr/>
          <p:nvPr/>
        </p:nvCxnSpPr>
        <p:spPr>
          <a:xfrm>
            <a:off x="6904926" y="2723348"/>
            <a:ext cx="0" cy="0"/>
          </a:xfrm>
          <a:prstGeom prst="line">
            <a:avLst/>
          </a:prstGeom>
          <a:ln w="6350">
            <a:solidFill>
              <a:srgbClr val="0000FF"/>
            </a:solidFill>
            <a:prstDash val="lgDash"/>
          </a:ln>
        </p:spPr>
        <p:style>
          <a:lnRef idx="1">
            <a:schemeClr val="accent1"/>
          </a:lnRef>
          <a:fillRef idx="0">
            <a:schemeClr val="accent1"/>
          </a:fillRef>
          <a:effectRef idx="0">
            <a:schemeClr val="accent1"/>
          </a:effectRef>
          <a:fontRef idx="minor">
            <a:schemeClr val="tx1"/>
          </a:fontRef>
        </p:style>
      </p:cxnSp>
      <p:sp>
        <p:nvSpPr>
          <p:cNvPr id="17" name="任意多边形 16"/>
          <p:cNvSpPr/>
          <p:nvPr/>
        </p:nvSpPr>
        <p:spPr>
          <a:xfrm>
            <a:off x="5587200" y="2735319"/>
            <a:ext cx="1332000" cy="583324"/>
          </a:xfrm>
          <a:custGeom>
            <a:avLst/>
            <a:gdLst>
              <a:gd name="connsiteX0" fmla="*/ 1316420 w 1316420"/>
              <a:gd name="connsiteY0" fmla="*/ 0 h 583324"/>
              <a:gd name="connsiteX1" fmla="*/ 1166648 w 1316420"/>
              <a:gd name="connsiteY1" fmla="*/ 307428 h 583324"/>
              <a:gd name="connsiteX2" fmla="*/ 417786 w 1316420"/>
              <a:gd name="connsiteY2" fmla="*/ 583324 h 583324"/>
              <a:gd name="connsiteX3" fmla="*/ 0 w 1316420"/>
              <a:gd name="connsiteY3" fmla="*/ 299545 h 583324"/>
              <a:gd name="connsiteX4" fmla="*/ 165538 w 1316420"/>
              <a:gd name="connsiteY4" fmla="*/ 0 h 583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6420" h="583324">
                <a:moveTo>
                  <a:pt x="1316420" y="0"/>
                </a:moveTo>
                <a:lnTo>
                  <a:pt x="1166648" y="307428"/>
                </a:lnTo>
                <a:lnTo>
                  <a:pt x="417786" y="583324"/>
                </a:lnTo>
                <a:lnTo>
                  <a:pt x="0" y="299545"/>
                </a:lnTo>
                <a:lnTo>
                  <a:pt x="165538" y="0"/>
                </a:lnTo>
              </a:path>
            </a:pathLst>
          </a:custGeom>
          <a:noFill/>
          <a:ln w="12700">
            <a:solidFill>
              <a:schemeClr val="tx1"/>
            </a:solidFill>
          </a:ln>
        </p:spPr>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left)">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left)">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left)">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8"/>
                    </p:tgtEl>
                  </p:cond>
                </p:stCondLst>
                <p:endSync evt="end" delay="0">
                  <p:rtn val="all"/>
                </p:endSync>
                <p:childTnLst>
                  <p:par>
                    <p:cTn id="29" fill="hold">
                      <p:stCondLst>
                        <p:cond delay="0"/>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right)">
                                      <p:cBhvr>
                                        <p:cTn id="42" dur="500"/>
                                        <p:tgtEl>
                                          <p:spTgt spid="11"/>
                                        </p:tgtEl>
                                      </p:cBhvr>
                                    </p:animEffect>
                                  </p:childTnLst>
                                </p:cTn>
                              </p:par>
                            </p:childTnLst>
                          </p:cTn>
                        </p:par>
                        <p:par>
                          <p:cTn id="43" fill="hold">
                            <p:stCondLst>
                              <p:cond delay="500"/>
                            </p:stCondLst>
                            <p:childTnLst>
                              <p:par>
                                <p:cTn id="44" presetID="22" presetClass="entr" presetSubtype="2"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wipe(right)">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right)">
                                      <p:cBhvr>
                                        <p:cTn id="51" dur="500"/>
                                        <p:tgtEl>
                                          <p:spTgt spid="12"/>
                                        </p:tgtEl>
                                      </p:cBhvr>
                                    </p:animEffect>
                                  </p:childTnLst>
                                </p:cTn>
                              </p:par>
                            </p:childTnLst>
                          </p:cTn>
                        </p:par>
                        <p:par>
                          <p:cTn id="52" fill="hold">
                            <p:stCondLst>
                              <p:cond delay="500"/>
                            </p:stCondLst>
                            <p:childTnLst>
                              <p:par>
                                <p:cTn id="53" presetID="22" presetClass="entr" presetSubtype="2"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right)">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right)">
                                      <p:cBhvr>
                                        <p:cTn id="60" dur="2000"/>
                                        <p:tgtEl>
                                          <p:spTgt spid="17"/>
                                        </p:tgtEl>
                                      </p:cBhvr>
                                    </p:animEffect>
                                  </p:childTnLst>
                                </p:cTn>
                              </p:par>
                            </p:childTnLst>
                          </p:cTn>
                        </p:par>
                      </p:childTnLst>
                    </p:cTn>
                  </p:par>
                </p:childTnLst>
              </p:cTn>
              <p:nextCondLst>
                <p:cond evt="onClick" delay="0">
                  <p:tgtEl>
                    <p:spTgt spid="8"/>
                  </p:tgtEl>
                </p:cond>
              </p:nextCondLst>
            </p:seq>
          </p:childTnLst>
        </p:cTn>
      </p:par>
    </p:tnLst>
    <p:bldLst>
      <p:bldP spid="13" grpId="0"/>
      <p:bldP spid="14" grpId="0"/>
      <p:bldP spid="15" grpId="0"/>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文本框 1"/>
          <p:cNvSpPr txBox="1"/>
          <p:nvPr>
            <p:custDataLst>
              <p:tags r:id="rId1"/>
            </p:custDataLst>
          </p:nvPr>
        </p:nvSpPr>
        <p:spPr>
          <a:xfrm>
            <a:off x="381000" y="823666"/>
            <a:ext cx="8610600" cy="923330"/>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探究点四</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：观察下列图形，这些图形有什么共同特征？你能举出一些类似的图形吗？</a:t>
            </a:r>
          </a:p>
        </p:txBody>
      </p:sp>
      <p:grpSp>
        <p:nvGrpSpPr>
          <p:cNvPr id="3" name="PA_组合 5"/>
          <p:cNvGrpSpPr/>
          <p:nvPr>
            <p:custDataLst>
              <p:tags r:id="rId2"/>
            </p:custDataLst>
          </p:nvPr>
        </p:nvGrpSpPr>
        <p:grpSpPr bwMode="auto">
          <a:xfrm>
            <a:off x="274421" y="122842"/>
            <a:ext cx="2137227" cy="515210"/>
            <a:chOff x="445652" y="218396"/>
            <a:chExt cx="2136260" cy="518604"/>
          </a:xfrm>
        </p:grpSpPr>
        <p:sp>
          <p:nvSpPr>
            <p:cNvPr id="4" name="PA_文本框 2"/>
            <p:cNvSpPr txBox="1"/>
            <p:nvPr>
              <p:custDataLst>
                <p:tags r:id="rId11"/>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合作</a:t>
              </a:r>
              <a:r>
                <a:rPr lang="zh-CN" altLang="en-US" sz="2400" b="1" kern="0" dirty="0" smtClean="0">
                  <a:latin typeface="Times New Roman" panose="02020603050405020304"/>
                  <a:ea typeface="微软雅黑" panose="020B0503020204020204" pitchFamily="34" charset="-122"/>
                </a:rPr>
                <a:t>探究</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12"/>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13"/>
              </p:custDataLst>
            </p:nvPr>
          </p:nvPicPr>
          <p:blipFill>
            <a:blip r:embed="rId15"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PA_图片 7"/>
          <p:cNvPicPr>
            <a:picLocks noChangeAspect="1"/>
          </p:cNvPicPr>
          <p:nvPr>
            <p:custDataLst>
              <p:tags r:id="rId3"/>
            </p:custDataLst>
          </p:nvPr>
        </p:nvPicPr>
        <p:blipFill rotWithShape="1">
          <a:blip r:embed="rId16" cstate="email"/>
          <a:srcRect/>
          <a:stretch>
            <a:fillRect/>
          </a:stretch>
        </p:blipFill>
        <p:spPr>
          <a:xfrm>
            <a:off x="5334003" y="2018170"/>
            <a:ext cx="895143" cy="847619"/>
          </a:xfrm>
          <a:prstGeom prst="rect">
            <a:avLst/>
          </a:prstGeom>
        </p:spPr>
      </p:pic>
      <p:pic>
        <p:nvPicPr>
          <p:cNvPr id="9" name="PA_图片 8"/>
          <p:cNvPicPr>
            <a:picLocks noChangeAspect="1"/>
          </p:cNvPicPr>
          <p:nvPr>
            <p:custDataLst>
              <p:tags r:id="rId4"/>
            </p:custDataLst>
          </p:nvPr>
        </p:nvPicPr>
        <p:blipFill rotWithShape="1">
          <a:blip r:embed="rId17" cstate="email"/>
          <a:srcRect/>
          <a:stretch>
            <a:fillRect/>
          </a:stretch>
        </p:blipFill>
        <p:spPr>
          <a:xfrm>
            <a:off x="4076201" y="2018170"/>
            <a:ext cx="762001" cy="847619"/>
          </a:xfrm>
          <a:prstGeom prst="rect">
            <a:avLst/>
          </a:prstGeom>
        </p:spPr>
      </p:pic>
      <p:pic>
        <p:nvPicPr>
          <p:cNvPr id="10" name="PA_图片 9"/>
          <p:cNvPicPr>
            <a:picLocks noChangeAspect="1"/>
          </p:cNvPicPr>
          <p:nvPr>
            <p:custDataLst>
              <p:tags r:id="rId5"/>
            </p:custDataLst>
          </p:nvPr>
        </p:nvPicPr>
        <p:blipFill rotWithShape="1">
          <a:blip r:embed="rId18" cstate="email"/>
          <a:srcRect/>
          <a:stretch>
            <a:fillRect/>
          </a:stretch>
        </p:blipFill>
        <p:spPr>
          <a:xfrm>
            <a:off x="2818395" y="2018170"/>
            <a:ext cx="762000" cy="847619"/>
          </a:xfrm>
          <a:prstGeom prst="rect">
            <a:avLst/>
          </a:prstGeom>
        </p:spPr>
      </p:pic>
      <p:pic>
        <p:nvPicPr>
          <p:cNvPr id="11" name="PA_图片 10"/>
          <p:cNvPicPr>
            <a:picLocks noChangeAspect="1"/>
          </p:cNvPicPr>
          <p:nvPr>
            <p:custDataLst>
              <p:tags r:id="rId6"/>
            </p:custDataLst>
          </p:nvPr>
        </p:nvPicPr>
        <p:blipFill rotWithShape="1">
          <a:blip r:embed="rId19" cstate="email"/>
          <a:srcRect/>
          <a:stretch>
            <a:fillRect/>
          </a:stretch>
        </p:blipFill>
        <p:spPr>
          <a:xfrm>
            <a:off x="1446707" y="2018170"/>
            <a:ext cx="875886" cy="847619"/>
          </a:xfrm>
          <a:prstGeom prst="rect">
            <a:avLst/>
          </a:prstGeom>
        </p:spPr>
      </p:pic>
      <p:pic>
        <p:nvPicPr>
          <p:cNvPr id="12" name="PA_图片 11"/>
          <p:cNvPicPr>
            <a:picLocks noChangeAspect="1"/>
          </p:cNvPicPr>
          <p:nvPr>
            <p:custDataLst>
              <p:tags r:id="rId7"/>
            </p:custDataLst>
          </p:nvPr>
        </p:nvPicPr>
        <p:blipFill rotWithShape="1">
          <a:blip r:embed="rId16" cstate="email"/>
          <a:srcRect/>
          <a:stretch>
            <a:fillRect/>
          </a:stretch>
        </p:blipFill>
        <p:spPr>
          <a:xfrm>
            <a:off x="5334003" y="2018170"/>
            <a:ext cx="895143" cy="847619"/>
          </a:xfrm>
          <a:prstGeom prst="rect">
            <a:avLst/>
          </a:prstGeom>
        </p:spPr>
      </p:pic>
      <p:pic>
        <p:nvPicPr>
          <p:cNvPr id="13" name="PA_图片 12"/>
          <p:cNvPicPr>
            <a:picLocks noChangeAspect="1"/>
          </p:cNvPicPr>
          <p:nvPr>
            <p:custDataLst>
              <p:tags r:id="rId8"/>
            </p:custDataLst>
          </p:nvPr>
        </p:nvPicPr>
        <p:blipFill rotWithShape="1">
          <a:blip r:embed="rId17" cstate="email"/>
          <a:srcRect/>
          <a:stretch>
            <a:fillRect/>
          </a:stretch>
        </p:blipFill>
        <p:spPr>
          <a:xfrm>
            <a:off x="4076201" y="2018170"/>
            <a:ext cx="762001" cy="847619"/>
          </a:xfrm>
          <a:prstGeom prst="rect">
            <a:avLst/>
          </a:prstGeom>
        </p:spPr>
      </p:pic>
      <p:pic>
        <p:nvPicPr>
          <p:cNvPr id="14" name="PA_图片 13"/>
          <p:cNvPicPr>
            <a:picLocks noChangeAspect="1"/>
          </p:cNvPicPr>
          <p:nvPr>
            <p:custDataLst>
              <p:tags r:id="rId9"/>
            </p:custDataLst>
          </p:nvPr>
        </p:nvPicPr>
        <p:blipFill rotWithShape="1">
          <a:blip r:embed="rId18" cstate="email"/>
          <a:srcRect/>
          <a:stretch>
            <a:fillRect/>
          </a:stretch>
        </p:blipFill>
        <p:spPr>
          <a:xfrm>
            <a:off x="2818395" y="2018170"/>
            <a:ext cx="762000" cy="847619"/>
          </a:xfrm>
          <a:prstGeom prst="rect">
            <a:avLst/>
          </a:prstGeom>
        </p:spPr>
      </p:pic>
      <p:pic>
        <p:nvPicPr>
          <p:cNvPr id="15" name="PA_图片 14"/>
          <p:cNvPicPr>
            <a:picLocks noChangeAspect="1"/>
          </p:cNvPicPr>
          <p:nvPr>
            <p:custDataLst>
              <p:tags r:id="rId10"/>
            </p:custDataLst>
          </p:nvPr>
        </p:nvPicPr>
        <p:blipFill rotWithShape="1">
          <a:blip r:embed="rId19" cstate="email"/>
          <a:srcRect/>
          <a:stretch>
            <a:fillRect/>
          </a:stretch>
        </p:blipFill>
        <p:spPr>
          <a:xfrm>
            <a:off x="1446707" y="2018170"/>
            <a:ext cx="875886" cy="847619"/>
          </a:xfrm>
          <a:prstGeom prst="rect">
            <a:avLst/>
          </a:prstGeom>
        </p:spPr>
      </p:pic>
      <p:sp>
        <p:nvSpPr>
          <p:cNvPr id="16" name="矩形 15"/>
          <p:cNvSpPr/>
          <p:nvPr/>
        </p:nvSpPr>
        <p:spPr>
          <a:xfrm>
            <a:off x="1459845" y="2838527"/>
            <a:ext cx="761998" cy="507831"/>
          </a:xfrm>
          <a:prstGeom prst="rect">
            <a:avLst/>
          </a:prstGeom>
        </p:spPr>
        <p:txBody>
          <a:bodyPr rtlCol="0" anchor="ctr">
            <a:spAutoFit/>
          </a:bodyPr>
          <a:lstStyle/>
          <a:p>
            <a:pPr algn="ct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演示</a:t>
            </a:r>
          </a:p>
        </p:txBody>
      </p:sp>
      <p:sp>
        <p:nvSpPr>
          <p:cNvPr id="17" name="矩形 16"/>
          <p:cNvSpPr/>
          <p:nvPr/>
        </p:nvSpPr>
        <p:spPr>
          <a:xfrm>
            <a:off x="2773420" y="2838527"/>
            <a:ext cx="761998" cy="507831"/>
          </a:xfrm>
          <a:prstGeom prst="rect">
            <a:avLst/>
          </a:prstGeom>
        </p:spPr>
        <p:txBody>
          <a:bodyPr rtlCol="0" anchor="ctr">
            <a:spAutoFit/>
          </a:bodyPr>
          <a:lstStyle/>
          <a:p>
            <a:pPr algn="ct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演示</a:t>
            </a:r>
          </a:p>
        </p:txBody>
      </p:sp>
      <p:sp>
        <p:nvSpPr>
          <p:cNvPr id="18" name="矩形 17"/>
          <p:cNvSpPr/>
          <p:nvPr/>
        </p:nvSpPr>
        <p:spPr>
          <a:xfrm>
            <a:off x="4086995" y="2838527"/>
            <a:ext cx="761998" cy="507831"/>
          </a:xfrm>
          <a:prstGeom prst="rect">
            <a:avLst/>
          </a:prstGeom>
        </p:spPr>
        <p:txBody>
          <a:bodyPr rtlCol="0" anchor="ctr">
            <a:spAutoFit/>
          </a:bodyPr>
          <a:lstStyle/>
          <a:p>
            <a:pPr algn="ct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演示</a:t>
            </a:r>
          </a:p>
        </p:txBody>
      </p:sp>
      <p:sp>
        <p:nvSpPr>
          <p:cNvPr id="19" name="矩形 18"/>
          <p:cNvSpPr/>
          <p:nvPr/>
        </p:nvSpPr>
        <p:spPr>
          <a:xfrm>
            <a:off x="5400571" y="2838527"/>
            <a:ext cx="761998" cy="507831"/>
          </a:xfrm>
          <a:prstGeom prst="rect">
            <a:avLst/>
          </a:prstGeom>
        </p:spPr>
        <p:txBody>
          <a:bodyPr rtlCol="0" anchor="ctr">
            <a:spAutoFit/>
          </a:bodyPr>
          <a:lstStyle/>
          <a:p>
            <a:pPr algn="ct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演示</a:t>
            </a:r>
          </a:p>
        </p:txBody>
      </p:sp>
      <p:sp>
        <p:nvSpPr>
          <p:cNvPr id="20" name="文本框 19"/>
          <p:cNvSpPr txBox="1"/>
          <p:nvPr/>
        </p:nvSpPr>
        <p:spPr>
          <a:xfrm>
            <a:off x="457200" y="3513083"/>
            <a:ext cx="8229600" cy="923330"/>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归纳：中心对称</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图形：把一个图形绕着</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_________</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旋转</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______</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度后能与</a:t>
            </a:r>
            <a:r>
              <a:rPr lang="zh-CN" altLang="en-US"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自身</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重合的图形</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称为</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这个中心点叫做</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_____________.</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 name="文本框 20"/>
          <p:cNvSpPr txBox="1"/>
          <p:nvPr/>
        </p:nvSpPr>
        <p:spPr>
          <a:xfrm>
            <a:off x="4990241" y="3486152"/>
            <a:ext cx="877163" cy="507831"/>
          </a:xfrm>
          <a:prstGeom prst="rect">
            <a:avLst/>
          </a:prstGeom>
          <a:noFill/>
        </p:spPr>
        <p:txBody>
          <a:bodyPr wrap="none" rtlCol="0">
            <a:spAutoFit/>
          </a:bodyPr>
          <a:lstStyle/>
          <a:p>
            <a:pP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某个点</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2" name="文本框 21"/>
          <p:cNvSpPr txBox="1"/>
          <p:nvPr/>
        </p:nvSpPr>
        <p:spPr>
          <a:xfrm>
            <a:off x="6478742" y="3490750"/>
            <a:ext cx="603050" cy="507831"/>
          </a:xfrm>
          <a:prstGeom prst="rect">
            <a:avLst/>
          </a:prstGeom>
          <a:noFill/>
        </p:spPr>
        <p:txBody>
          <a:bodyPr wrap="none" rtlCol="0">
            <a:spAutoFit/>
          </a:bodyPr>
          <a:lstStyle/>
          <a:p>
            <a:pPr>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180º</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3" name="文本框 22"/>
          <p:cNvSpPr txBox="1"/>
          <p:nvPr/>
        </p:nvSpPr>
        <p:spPr>
          <a:xfrm>
            <a:off x="2220117" y="3912528"/>
            <a:ext cx="1569660" cy="507831"/>
          </a:xfrm>
          <a:prstGeom prst="rect">
            <a:avLst/>
          </a:prstGeom>
          <a:noFill/>
        </p:spPr>
        <p:txBody>
          <a:bodyPr wrap="none" rtlCol="0">
            <a:spAutoFit/>
          </a:bodyPr>
          <a:lstStyle/>
          <a:p>
            <a:pP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中心对称图形</a:t>
            </a:r>
          </a:p>
        </p:txBody>
      </p:sp>
      <p:sp>
        <p:nvSpPr>
          <p:cNvPr id="24" name="文本框 23"/>
          <p:cNvSpPr txBox="1"/>
          <p:nvPr/>
        </p:nvSpPr>
        <p:spPr>
          <a:xfrm>
            <a:off x="6086369" y="3912527"/>
            <a:ext cx="1107996" cy="507831"/>
          </a:xfrm>
          <a:prstGeom prst="rect">
            <a:avLst/>
          </a:prstGeom>
          <a:noFill/>
        </p:spPr>
        <p:txBody>
          <a:bodyPr wrap="none" rtlCol="0">
            <a:spAutoFit/>
          </a:bodyPr>
          <a:lstStyle/>
          <a:p>
            <a:pP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旋转中心</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20"/>
                                        </p:tgtEl>
                                        <p:attrNameLst>
                                          <p:attrName>style.visibility</p:attrName>
                                        </p:attrNameLst>
                                      </p:cBhvr>
                                      <p:to>
                                        <p:strVal val="visible"/>
                                      </p:to>
                                    </p:set>
                                    <p:animEffect transition="in" filter="wipe(left)">
                                      <p:cBhvr>
                                        <p:cTn id="7" dur="25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left)">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16"/>
                    </p:tgtEl>
                  </p:cond>
                </p:stCondLst>
                <p:endSync evt="end" delay="0">
                  <p:rtn val="all"/>
                </p:endSync>
                <p:childTnLst>
                  <p:par>
                    <p:cTn id="29" fill="hold">
                      <p:stCondLst>
                        <p:cond delay="0"/>
                      </p:stCondLst>
                      <p:childTnLst>
                        <p:par>
                          <p:cTn id="30" fill="hold">
                            <p:stCondLst>
                              <p:cond delay="0"/>
                            </p:stCondLst>
                            <p:childTnLst>
                              <p:par>
                                <p:cTn id="31" presetID="0"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discrete">
                                      <p:cBhvr>
                                        <p:cTn id="33" dur="2000" fill="hold">
                                          <p:stCondLst>
                                            <p:cond delay="0"/>
                                          </p:stCondLst>
                                        </p:cTn>
                                        <p:tgtEl>
                                          <p:spTgt spid="15"/>
                                        </p:tgtEl>
                                        <p:attrNameLst>
                                          <p:attrName>style.rotation</p:attrName>
                                        </p:attrNameLst>
                                      </p:cBhvr>
                                      <p:tavLst>
                                        <p:tav tm="0">
                                          <p:val>
                                            <p:fltVal val="0"/>
                                          </p:val>
                                        </p:tav>
                                        <p:tav tm="100000">
                                          <p:val>
                                            <p:fltVal val="180"/>
                                          </p:val>
                                        </p:tav>
                                      </p:tavLst>
                                    </p:anim>
                                  </p:childTnLst>
                                </p:cTn>
                              </p:par>
                            </p:childTnLst>
                          </p:cTn>
                        </p:par>
                      </p:childTnLst>
                    </p:cTn>
                  </p:par>
                  <p:par>
                    <p:cTn id="34" fill="hold">
                      <p:stCondLst>
                        <p:cond delay="indefinite"/>
                      </p:stCondLst>
                      <p:childTnLst>
                        <p:par>
                          <p:cTn id="35" fill="hold">
                            <p:stCondLst>
                              <p:cond delay="0"/>
                            </p:stCondLst>
                            <p:childTnLst>
                              <p:par>
                                <p:cTn id="36" presetID="0"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 to="" calcmode="lin" valueType="num">
                                      <p:cBhvr>
                                        <p:cTn id="38" dur="2000" fill="hold">
                                          <p:stCondLst>
                                            <p:cond delay="0"/>
                                          </p:stCondLst>
                                        </p:cTn>
                                        <p:tgtEl>
                                          <p:spTgt spid="15"/>
                                        </p:tgtEl>
                                        <p:attrNameLst>
                                          <p:attrName>style.rotation</p:attrName>
                                        </p:attrNameLst>
                                      </p:cBhvr>
                                      <p:tavLst>
                                        <p:tav tm="0">
                                          <p:val>
                                            <p:fltVal val="180"/>
                                          </p:val>
                                        </p:tav>
                                        <p:tav tm="100000">
                                          <p:val>
                                            <p:fltVal val="360"/>
                                          </p:val>
                                        </p:tav>
                                      </p:tavLst>
                                    </p:anim>
                                  </p:childTnLst>
                                </p:cTn>
                              </p:par>
                            </p:childTnLst>
                          </p:cTn>
                        </p:par>
                      </p:childTnLst>
                    </p:cTn>
                  </p:par>
                </p:childTnLst>
              </p:cTn>
              <p:nextCondLst>
                <p:cond evt="onClick" delay="0">
                  <p:tgtEl>
                    <p:spTgt spid="16"/>
                  </p:tgtEl>
                </p:cond>
              </p:nextCondLst>
            </p:seq>
            <p:seq concurrent="1" nextAc="seek">
              <p:cTn id="39" restart="whenNotActive" fill="hold" evtFilter="cancelBubble" nodeType="interactiveSeq">
                <p:stCondLst>
                  <p:cond evt="onClick" delay="0">
                    <p:tgtEl>
                      <p:spTgt spid="17"/>
                    </p:tgtEl>
                  </p:cond>
                </p:stCondLst>
                <p:endSync evt="end" delay="0">
                  <p:rtn val="all"/>
                </p:endSync>
                <p:childTnLst>
                  <p:par>
                    <p:cTn id="40" fill="hold">
                      <p:stCondLst>
                        <p:cond delay="0"/>
                      </p:stCondLst>
                      <p:childTnLst>
                        <p:par>
                          <p:cTn id="41" fill="hold">
                            <p:stCondLst>
                              <p:cond delay="0"/>
                            </p:stCondLst>
                            <p:childTnLst>
                              <p:par>
                                <p:cTn id="42" presetID="0" presetClass="entr" presetSubtype="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 to="" calcmode="lin" valueType="num">
                                      <p:cBhvr>
                                        <p:cTn id="44" dur="2000" fill="hold">
                                          <p:stCondLst>
                                            <p:cond delay="0"/>
                                          </p:stCondLst>
                                        </p:cTn>
                                        <p:tgtEl>
                                          <p:spTgt spid="14"/>
                                        </p:tgtEl>
                                        <p:attrNameLst>
                                          <p:attrName>style.rotation</p:attrName>
                                        </p:attrNameLst>
                                      </p:cBhvr>
                                      <p:tavLst>
                                        <p:tav tm="0">
                                          <p:val>
                                            <p:fltVal val="0"/>
                                          </p:val>
                                        </p:tav>
                                        <p:tav tm="100000">
                                          <p:val>
                                            <p:fltVal val="180"/>
                                          </p:val>
                                        </p:tav>
                                      </p:tavLst>
                                    </p:anim>
                                  </p:childTnLst>
                                </p:cTn>
                              </p:par>
                            </p:childTnLst>
                          </p:cTn>
                        </p:par>
                      </p:childTnLst>
                    </p:cTn>
                  </p:par>
                  <p:par>
                    <p:cTn id="45" fill="hold">
                      <p:stCondLst>
                        <p:cond delay="indefinite"/>
                      </p:stCondLst>
                      <p:childTnLst>
                        <p:par>
                          <p:cTn id="46" fill="hold">
                            <p:stCondLst>
                              <p:cond delay="0"/>
                            </p:stCondLst>
                            <p:childTnLst>
                              <p:par>
                                <p:cTn id="47" presetID="0" presetClass="entr" presetSubtype="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 to="" calcmode="lin" valueType="num">
                                      <p:cBhvr>
                                        <p:cTn id="49" dur="2000" fill="hold">
                                          <p:stCondLst>
                                            <p:cond delay="0"/>
                                          </p:stCondLst>
                                        </p:cTn>
                                        <p:tgtEl>
                                          <p:spTgt spid="14"/>
                                        </p:tgtEl>
                                        <p:attrNameLst>
                                          <p:attrName>style.rotation</p:attrName>
                                        </p:attrNameLst>
                                      </p:cBhvr>
                                      <p:tavLst>
                                        <p:tav tm="0">
                                          <p:val>
                                            <p:fltVal val="180"/>
                                          </p:val>
                                        </p:tav>
                                        <p:tav tm="100000">
                                          <p:val>
                                            <p:fltVal val="360"/>
                                          </p:val>
                                        </p:tav>
                                      </p:tavLst>
                                    </p:anim>
                                  </p:childTnLst>
                                </p:cTn>
                              </p:par>
                            </p:childTnLst>
                          </p:cTn>
                        </p:par>
                      </p:childTnLst>
                    </p:cTn>
                  </p:par>
                </p:childTnLst>
              </p:cTn>
              <p:nextCondLst>
                <p:cond evt="onClick" delay="0">
                  <p:tgtEl>
                    <p:spTgt spid="17"/>
                  </p:tgtEl>
                </p:cond>
              </p:nextCondLst>
            </p:seq>
            <p:seq concurrent="1" nextAc="seek">
              <p:cTn id="50" restart="whenNotActive" fill="hold" evtFilter="cancelBubble" nodeType="interactiveSeq">
                <p:stCondLst>
                  <p:cond evt="onClick" delay="0">
                    <p:tgtEl>
                      <p:spTgt spid="18"/>
                    </p:tgtEl>
                  </p:cond>
                </p:stCondLst>
                <p:endSync evt="end" delay="0">
                  <p:rtn val="all"/>
                </p:endSync>
                <p:childTnLst>
                  <p:par>
                    <p:cTn id="51" fill="hold">
                      <p:stCondLst>
                        <p:cond delay="0"/>
                      </p:stCondLst>
                      <p:childTnLst>
                        <p:par>
                          <p:cTn id="52" fill="hold">
                            <p:stCondLst>
                              <p:cond delay="0"/>
                            </p:stCondLst>
                            <p:childTnLst>
                              <p:par>
                                <p:cTn id="53" presetID="0" presetClass="entr" presetSubtype="0"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 to="" calcmode="lin" valueType="num">
                                      <p:cBhvr>
                                        <p:cTn id="55" dur="2000" fill="hold">
                                          <p:stCondLst>
                                            <p:cond delay="0"/>
                                          </p:stCondLst>
                                        </p:cTn>
                                        <p:tgtEl>
                                          <p:spTgt spid="13"/>
                                        </p:tgtEl>
                                        <p:attrNameLst>
                                          <p:attrName>style.rotation</p:attrName>
                                        </p:attrNameLst>
                                      </p:cBhvr>
                                      <p:tavLst>
                                        <p:tav tm="0">
                                          <p:val>
                                            <p:fltVal val="0"/>
                                          </p:val>
                                        </p:tav>
                                        <p:tav tm="100000">
                                          <p:val>
                                            <p:fltVal val="180"/>
                                          </p:val>
                                        </p:tav>
                                      </p:tavLst>
                                    </p:anim>
                                  </p:childTnLst>
                                </p:cTn>
                              </p:par>
                            </p:childTnLst>
                          </p:cTn>
                        </p:par>
                      </p:childTnLst>
                    </p:cTn>
                  </p:par>
                  <p:par>
                    <p:cTn id="56" fill="hold">
                      <p:stCondLst>
                        <p:cond delay="indefinite"/>
                      </p:stCondLst>
                      <p:childTnLst>
                        <p:par>
                          <p:cTn id="57" fill="hold">
                            <p:stCondLst>
                              <p:cond delay="0"/>
                            </p:stCondLst>
                            <p:childTnLst>
                              <p:par>
                                <p:cTn id="58" presetID="0" presetClass="entr" presetSubtype="0" fill="hold" nodeType="clickEffect">
                                  <p:stCondLst>
                                    <p:cond delay="0"/>
                                  </p:stCondLst>
                                  <p:childTnLst>
                                    <p:set>
                                      <p:cBhvr>
                                        <p:cTn id="59" dur="1" fill="hold">
                                          <p:stCondLst>
                                            <p:cond delay="0"/>
                                          </p:stCondLst>
                                        </p:cTn>
                                        <p:tgtEl>
                                          <p:spTgt spid="13"/>
                                        </p:tgtEl>
                                        <p:attrNameLst>
                                          <p:attrName>style.visibility</p:attrName>
                                        </p:attrNameLst>
                                      </p:cBhvr>
                                      <p:to>
                                        <p:strVal val="visible"/>
                                      </p:to>
                                    </p:set>
                                    <p:anim to="" calcmode="lin" valueType="num">
                                      <p:cBhvr>
                                        <p:cTn id="60" dur="2000" fill="hold">
                                          <p:stCondLst>
                                            <p:cond delay="0"/>
                                          </p:stCondLst>
                                        </p:cTn>
                                        <p:tgtEl>
                                          <p:spTgt spid="13"/>
                                        </p:tgtEl>
                                        <p:attrNameLst>
                                          <p:attrName>style.rotation</p:attrName>
                                        </p:attrNameLst>
                                      </p:cBhvr>
                                      <p:tavLst>
                                        <p:tav tm="0">
                                          <p:val>
                                            <p:fltVal val="180"/>
                                          </p:val>
                                        </p:tav>
                                        <p:tav tm="100000">
                                          <p:val>
                                            <p:fltVal val="360"/>
                                          </p:val>
                                        </p:tav>
                                      </p:tavLst>
                                    </p:anim>
                                  </p:childTnLst>
                                </p:cTn>
                              </p:par>
                            </p:childTnLst>
                          </p:cTn>
                        </p:par>
                      </p:childTnLst>
                    </p:cTn>
                  </p:par>
                </p:childTnLst>
              </p:cTn>
              <p:nextCondLst>
                <p:cond evt="onClick" delay="0">
                  <p:tgtEl>
                    <p:spTgt spid="18"/>
                  </p:tgtEl>
                </p:cond>
              </p:nextCondLst>
            </p:seq>
            <p:seq concurrent="1" nextAc="seek">
              <p:cTn id="61" restart="whenNotActive" fill="hold" evtFilter="cancelBubble" nodeType="interactiveSeq">
                <p:stCondLst>
                  <p:cond evt="onClick" delay="0">
                    <p:tgtEl>
                      <p:spTgt spid="19"/>
                    </p:tgtEl>
                  </p:cond>
                </p:stCondLst>
                <p:endSync evt="end" delay="0">
                  <p:rtn val="all"/>
                </p:endSync>
                <p:childTnLst>
                  <p:par>
                    <p:cTn id="62" fill="hold">
                      <p:stCondLst>
                        <p:cond delay="0"/>
                      </p:stCondLst>
                      <p:childTnLst>
                        <p:par>
                          <p:cTn id="63" fill="hold">
                            <p:stCondLst>
                              <p:cond delay="0"/>
                            </p:stCondLst>
                            <p:childTnLst>
                              <p:par>
                                <p:cTn id="64" presetID="0" presetClass="entr" presetSubtype="0" fill="hold" nodeType="clickEffect">
                                  <p:stCondLst>
                                    <p:cond delay="0"/>
                                  </p:stCondLst>
                                  <p:childTnLst>
                                    <p:set>
                                      <p:cBhvr>
                                        <p:cTn id="65" dur="1" fill="hold">
                                          <p:stCondLst>
                                            <p:cond delay="0"/>
                                          </p:stCondLst>
                                        </p:cTn>
                                        <p:tgtEl>
                                          <p:spTgt spid="12"/>
                                        </p:tgtEl>
                                        <p:attrNameLst>
                                          <p:attrName>style.visibility</p:attrName>
                                        </p:attrNameLst>
                                      </p:cBhvr>
                                      <p:to>
                                        <p:strVal val="visible"/>
                                      </p:to>
                                    </p:set>
                                    <p:anim to="" calcmode="lin" valueType="num">
                                      <p:cBhvr>
                                        <p:cTn id="66" dur="2000" fill="hold">
                                          <p:stCondLst>
                                            <p:cond delay="0"/>
                                          </p:stCondLst>
                                        </p:cTn>
                                        <p:tgtEl>
                                          <p:spTgt spid="12"/>
                                        </p:tgtEl>
                                        <p:attrNameLst>
                                          <p:attrName>style.rotation</p:attrName>
                                        </p:attrNameLst>
                                      </p:cBhvr>
                                      <p:tavLst>
                                        <p:tav tm="0">
                                          <p:val>
                                            <p:fltVal val="0"/>
                                          </p:val>
                                        </p:tav>
                                        <p:tav tm="100000">
                                          <p:val>
                                            <p:fltVal val="180"/>
                                          </p:val>
                                        </p:tav>
                                      </p:tavLst>
                                    </p:anim>
                                  </p:childTnLst>
                                </p:cTn>
                              </p:par>
                            </p:childTnLst>
                          </p:cTn>
                        </p:par>
                      </p:childTnLst>
                    </p:cTn>
                  </p:par>
                  <p:par>
                    <p:cTn id="67" fill="hold">
                      <p:stCondLst>
                        <p:cond delay="indefinite"/>
                      </p:stCondLst>
                      <p:childTnLst>
                        <p:par>
                          <p:cTn id="68" fill="hold">
                            <p:stCondLst>
                              <p:cond delay="0"/>
                            </p:stCondLst>
                            <p:childTnLst>
                              <p:par>
                                <p:cTn id="69" presetID="0" presetClass="entr" presetSubtype="0" fill="hold" nodeType="clickEffect">
                                  <p:stCondLst>
                                    <p:cond delay="0"/>
                                  </p:stCondLst>
                                  <p:childTnLst>
                                    <p:set>
                                      <p:cBhvr>
                                        <p:cTn id="70" dur="1" fill="hold">
                                          <p:stCondLst>
                                            <p:cond delay="0"/>
                                          </p:stCondLst>
                                        </p:cTn>
                                        <p:tgtEl>
                                          <p:spTgt spid="12"/>
                                        </p:tgtEl>
                                        <p:attrNameLst>
                                          <p:attrName>style.visibility</p:attrName>
                                        </p:attrNameLst>
                                      </p:cBhvr>
                                      <p:to>
                                        <p:strVal val="visible"/>
                                      </p:to>
                                    </p:set>
                                    <p:anim to="" calcmode="lin" valueType="num">
                                      <p:cBhvr>
                                        <p:cTn id="71" dur="2000" fill="hold">
                                          <p:stCondLst>
                                            <p:cond delay="0"/>
                                          </p:stCondLst>
                                        </p:cTn>
                                        <p:tgtEl>
                                          <p:spTgt spid="12"/>
                                        </p:tgtEl>
                                        <p:attrNameLst>
                                          <p:attrName>style.rotation</p:attrName>
                                        </p:attrNameLst>
                                      </p:cBhvr>
                                      <p:tavLst>
                                        <p:tav tm="0">
                                          <p:val>
                                            <p:fltVal val="180"/>
                                          </p:val>
                                        </p:tav>
                                        <p:tav tm="100000">
                                          <p:val>
                                            <p:fltVal val="360"/>
                                          </p:val>
                                        </p:tav>
                                      </p:tavLst>
                                    </p:anim>
                                  </p:childTnLst>
                                </p:cTn>
                              </p:par>
                            </p:childTnLst>
                          </p:cTn>
                        </p:par>
                      </p:childTnLst>
                    </p:cTn>
                  </p:par>
                </p:childTnLst>
              </p:cTn>
              <p:nextCondLst>
                <p:cond evt="onClick" delay="0">
                  <p:tgtEl>
                    <p:spTgt spid="19"/>
                  </p:tgtEl>
                </p:cond>
              </p:nextCondLst>
            </p:seq>
          </p:childTnLst>
        </p:cTn>
      </p:par>
    </p:tnLst>
    <p:bldLst>
      <p:bldP spid="20" grpId="0"/>
      <p:bldP spid="21" grpId="0"/>
      <p:bldP spid="22" grpId="0"/>
      <p:bldP spid="23" grpId="0"/>
      <p:bldP spid="24"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4.2.2"/>
</p:tagLst>
</file>

<file path=ppt/tags/tag10.xml><?xml version="1.0" encoding="utf-8"?>
<p:tagLst xmlns:a="http://schemas.openxmlformats.org/drawingml/2006/main" xmlns:r="http://schemas.openxmlformats.org/officeDocument/2006/relationships" xmlns:p="http://schemas.openxmlformats.org/presentationml/2006/main">
  <p:tag name="PA" val="v4.2.5"/>
</p:tagLst>
</file>

<file path=ppt/tags/tag11.xml><?xml version="1.0" encoding="utf-8"?>
<p:tagLst xmlns:a="http://schemas.openxmlformats.org/drawingml/2006/main" xmlns:r="http://schemas.openxmlformats.org/officeDocument/2006/relationships" xmlns:p="http://schemas.openxmlformats.org/presentationml/2006/main">
  <p:tag name="PA" val="v4.2.5"/>
</p:tagLst>
</file>

<file path=ppt/tags/tag12.xml><?xml version="1.0" encoding="utf-8"?>
<p:tagLst xmlns:a="http://schemas.openxmlformats.org/drawingml/2006/main" xmlns:r="http://schemas.openxmlformats.org/officeDocument/2006/relationships" xmlns:p="http://schemas.openxmlformats.org/presentationml/2006/main">
  <p:tag name="PA" val="v4.2.5"/>
</p:tagLst>
</file>

<file path=ppt/tags/tag13.xml><?xml version="1.0" encoding="utf-8"?>
<p:tagLst xmlns:a="http://schemas.openxmlformats.org/drawingml/2006/main" xmlns:r="http://schemas.openxmlformats.org/officeDocument/2006/relationships" xmlns:p="http://schemas.openxmlformats.org/presentationml/2006/main">
  <p:tag name="PA" val="v4.2.5"/>
</p:tagLst>
</file>

<file path=ppt/tags/tag14.xml><?xml version="1.0" encoding="utf-8"?>
<p:tagLst xmlns:a="http://schemas.openxmlformats.org/drawingml/2006/main" xmlns:r="http://schemas.openxmlformats.org/officeDocument/2006/relationships" xmlns:p="http://schemas.openxmlformats.org/presentationml/2006/main">
  <p:tag name="PA" val="v4.2.5"/>
</p:tagLst>
</file>

<file path=ppt/tags/tag15.xml><?xml version="1.0" encoding="utf-8"?>
<p:tagLst xmlns:a="http://schemas.openxmlformats.org/drawingml/2006/main" xmlns:r="http://schemas.openxmlformats.org/officeDocument/2006/relationships" xmlns:p="http://schemas.openxmlformats.org/presentationml/2006/main">
  <p:tag name="PA" val="v4.2.5"/>
</p:tagLst>
</file>

<file path=ppt/tags/tag16.xml><?xml version="1.0" encoding="utf-8"?>
<p:tagLst xmlns:a="http://schemas.openxmlformats.org/drawingml/2006/main" xmlns:r="http://schemas.openxmlformats.org/officeDocument/2006/relationships" xmlns:p="http://schemas.openxmlformats.org/presentationml/2006/main">
  <p:tag name="PA" val="v4.2.5"/>
</p:tagLst>
</file>

<file path=ppt/tags/tag17.xml><?xml version="1.0" encoding="utf-8"?>
<p:tagLst xmlns:a="http://schemas.openxmlformats.org/drawingml/2006/main" xmlns:r="http://schemas.openxmlformats.org/officeDocument/2006/relationships" xmlns:p="http://schemas.openxmlformats.org/presentationml/2006/main">
  <p:tag name="PA" val="v4.2.5"/>
</p:tagLst>
</file>

<file path=ppt/tags/tag18.xml><?xml version="1.0" encoding="utf-8"?>
<p:tagLst xmlns:a="http://schemas.openxmlformats.org/drawingml/2006/main" xmlns:r="http://schemas.openxmlformats.org/officeDocument/2006/relationships" xmlns:p="http://schemas.openxmlformats.org/presentationml/2006/main">
  <p:tag name="PA" val="v4.2.5"/>
</p:tagLst>
</file>

<file path=ppt/tags/tag19.xml><?xml version="1.0" encoding="utf-8"?>
<p:tagLst xmlns:a="http://schemas.openxmlformats.org/drawingml/2006/main" xmlns:r="http://schemas.openxmlformats.org/officeDocument/2006/relationships" xmlns:p="http://schemas.openxmlformats.org/presentationml/2006/main">
  <p:tag name="PA" val="v4.2.5"/>
</p:tagLst>
</file>

<file path=ppt/tags/tag2.xml><?xml version="1.0" encoding="utf-8"?>
<p:tagLst xmlns:a="http://schemas.openxmlformats.org/drawingml/2006/main" xmlns:r="http://schemas.openxmlformats.org/officeDocument/2006/relationships" xmlns:p="http://schemas.openxmlformats.org/presentationml/2006/main">
  <p:tag name="PA" val="v4.2.2"/>
</p:tagLst>
</file>

<file path=ppt/tags/tag20.xml><?xml version="1.0" encoding="utf-8"?>
<p:tagLst xmlns:a="http://schemas.openxmlformats.org/drawingml/2006/main" xmlns:r="http://schemas.openxmlformats.org/officeDocument/2006/relationships" xmlns:p="http://schemas.openxmlformats.org/presentationml/2006/main">
  <p:tag name="PA" val="v4.2.5"/>
</p:tagLst>
</file>

<file path=ppt/tags/tag21.xml><?xml version="1.0" encoding="utf-8"?>
<p:tagLst xmlns:a="http://schemas.openxmlformats.org/drawingml/2006/main" xmlns:r="http://schemas.openxmlformats.org/officeDocument/2006/relationships" xmlns:p="http://schemas.openxmlformats.org/presentationml/2006/main">
  <p:tag name="PA" val="v4.2.4"/>
</p:tagLst>
</file>

<file path=ppt/tags/tag22.xml><?xml version="1.0" encoding="utf-8"?>
<p:tagLst xmlns:a="http://schemas.openxmlformats.org/drawingml/2006/main" xmlns:r="http://schemas.openxmlformats.org/officeDocument/2006/relationships" xmlns:p="http://schemas.openxmlformats.org/presentationml/2006/main">
  <p:tag name="PA" val="v4.2.4"/>
</p:tagLst>
</file>

<file path=ppt/tags/tag23.xml><?xml version="1.0" encoding="utf-8"?>
<p:tagLst xmlns:a="http://schemas.openxmlformats.org/drawingml/2006/main" xmlns:r="http://schemas.openxmlformats.org/officeDocument/2006/relationships" xmlns:p="http://schemas.openxmlformats.org/presentationml/2006/main">
  <p:tag name="PA" val="v4.2.5"/>
</p:tagLst>
</file>

<file path=ppt/tags/tag24.xml><?xml version="1.0" encoding="utf-8"?>
<p:tagLst xmlns:a="http://schemas.openxmlformats.org/drawingml/2006/main" xmlns:r="http://schemas.openxmlformats.org/officeDocument/2006/relationships" xmlns:p="http://schemas.openxmlformats.org/presentationml/2006/main">
  <p:tag name="PA" val="v4.2.4"/>
</p:tagLst>
</file>

<file path=ppt/tags/tag25.xml><?xml version="1.0" encoding="utf-8"?>
<p:tagLst xmlns:a="http://schemas.openxmlformats.org/drawingml/2006/main" xmlns:r="http://schemas.openxmlformats.org/officeDocument/2006/relationships" xmlns:p="http://schemas.openxmlformats.org/presentationml/2006/main">
  <p:tag name="PA" val="v4.2.4"/>
</p:tagLst>
</file>

<file path=ppt/tags/tag26.xml><?xml version="1.0" encoding="utf-8"?>
<p:tagLst xmlns:a="http://schemas.openxmlformats.org/drawingml/2006/main" xmlns:r="http://schemas.openxmlformats.org/officeDocument/2006/relationships" xmlns:p="http://schemas.openxmlformats.org/presentationml/2006/main">
  <p:tag name="PA" val="v4.2.4"/>
</p:tagLst>
</file>

<file path=ppt/tags/tag27.xml><?xml version="1.0" encoding="utf-8"?>
<p:tagLst xmlns:a="http://schemas.openxmlformats.org/drawingml/2006/main" xmlns:r="http://schemas.openxmlformats.org/officeDocument/2006/relationships" xmlns:p="http://schemas.openxmlformats.org/presentationml/2006/main">
  <p:tag name="PA" val="v4.2.5"/>
</p:tagLst>
</file>

<file path=ppt/tags/tag28.xml><?xml version="1.0" encoding="utf-8"?>
<p:tagLst xmlns:a="http://schemas.openxmlformats.org/drawingml/2006/main" xmlns:r="http://schemas.openxmlformats.org/officeDocument/2006/relationships" xmlns:p="http://schemas.openxmlformats.org/presentationml/2006/main">
  <p:tag name="PA" val="v4.2.5"/>
</p:tagLst>
</file>

<file path=ppt/tags/tag29.xml><?xml version="1.0" encoding="utf-8"?>
<p:tagLst xmlns:a="http://schemas.openxmlformats.org/drawingml/2006/main" xmlns:r="http://schemas.openxmlformats.org/officeDocument/2006/relationships" xmlns:p="http://schemas.openxmlformats.org/presentationml/2006/main">
  <p:tag name="PA" val="v4.2.5"/>
</p:tagLst>
</file>

<file path=ppt/tags/tag3.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Notched Right Arrow 4"/>
</p:tagLst>
</file>

<file path=ppt/tags/tag30.xml><?xml version="1.0" encoding="utf-8"?>
<p:tagLst xmlns:a="http://schemas.openxmlformats.org/drawingml/2006/main" xmlns:r="http://schemas.openxmlformats.org/officeDocument/2006/relationships" xmlns:p="http://schemas.openxmlformats.org/presentationml/2006/main">
  <p:tag name="PA" val="v4.2.5"/>
</p:tagLst>
</file>

<file path=ppt/tags/tag31.xml><?xml version="1.0" encoding="utf-8"?>
<p:tagLst xmlns:a="http://schemas.openxmlformats.org/drawingml/2006/main" xmlns:r="http://schemas.openxmlformats.org/officeDocument/2006/relationships" xmlns:p="http://schemas.openxmlformats.org/presentationml/2006/main">
  <p:tag name="PA" val="v4.2.5"/>
</p:tagLst>
</file>

<file path=ppt/tags/tag32.xml><?xml version="1.0" encoding="utf-8"?>
<p:tagLst xmlns:a="http://schemas.openxmlformats.org/drawingml/2006/main" xmlns:r="http://schemas.openxmlformats.org/officeDocument/2006/relationships" xmlns:p="http://schemas.openxmlformats.org/presentationml/2006/main">
  <p:tag name="PA" val="v4.2.5"/>
</p:tagLst>
</file>

<file path=ppt/tags/tag33.xml><?xml version="1.0" encoding="utf-8"?>
<p:tagLst xmlns:a="http://schemas.openxmlformats.org/drawingml/2006/main" xmlns:r="http://schemas.openxmlformats.org/officeDocument/2006/relationships" xmlns:p="http://schemas.openxmlformats.org/presentationml/2006/main">
  <p:tag name="PA" val="v4.2.4"/>
</p:tagLst>
</file>

<file path=ppt/tags/tag34.xml><?xml version="1.0" encoding="utf-8"?>
<p:tagLst xmlns:a="http://schemas.openxmlformats.org/drawingml/2006/main" xmlns:r="http://schemas.openxmlformats.org/officeDocument/2006/relationships" xmlns:p="http://schemas.openxmlformats.org/presentationml/2006/main">
  <p:tag name="PA" val="v4.2.4"/>
</p:tagLst>
</file>

<file path=ppt/tags/tag35.xml><?xml version="1.0" encoding="utf-8"?>
<p:tagLst xmlns:a="http://schemas.openxmlformats.org/drawingml/2006/main" xmlns:r="http://schemas.openxmlformats.org/officeDocument/2006/relationships" xmlns:p="http://schemas.openxmlformats.org/presentationml/2006/main">
  <p:tag name="PA" val="v4.2.4"/>
</p:tagLst>
</file>

<file path=ppt/tags/tag36.xml><?xml version="1.0" encoding="utf-8"?>
<p:tagLst xmlns:a="http://schemas.openxmlformats.org/drawingml/2006/main" xmlns:r="http://schemas.openxmlformats.org/officeDocument/2006/relationships" xmlns:p="http://schemas.openxmlformats.org/presentationml/2006/main">
  <p:tag name="PA" val="v4.2.4"/>
</p:tagLst>
</file>

<file path=ppt/tags/tag37.xml><?xml version="1.0" encoding="utf-8"?>
<p:tagLst xmlns:a="http://schemas.openxmlformats.org/drawingml/2006/main" xmlns:r="http://schemas.openxmlformats.org/officeDocument/2006/relationships" xmlns:p="http://schemas.openxmlformats.org/presentationml/2006/main">
  <p:tag name="PA" val="v4.2.4"/>
</p:tagLst>
</file>

<file path=ppt/tags/tag38.xml><?xml version="1.0" encoding="utf-8"?>
<p:tagLst xmlns:a="http://schemas.openxmlformats.org/drawingml/2006/main" xmlns:r="http://schemas.openxmlformats.org/officeDocument/2006/relationships" xmlns:p="http://schemas.openxmlformats.org/presentationml/2006/main">
  <p:tag name="PA" val="v4.2.5"/>
</p:tagLst>
</file>

<file path=ppt/tags/tag39.xml><?xml version="1.0" encoding="utf-8"?>
<p:tagLst xmlns:a="http://schemas.openxmlformats.org/drawingml/2006/main" xmlns:r="http://schemas.openxmlformats.org/officeDocument/2006/relationships" xmlns:p="http://schemas.openxmlformats.org/presentationml/2006/main">
  <p:tag name="PA" val="v4.2.5"/>
</p:tagLst>
</file>

<file path=ppt/tags/tag4.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6"/>
</p:tagLst>
</file>

<file path=ppt/tags/tag40.xml><?xml version="1.0" encoding="utf-8"?>
<p:tagLst xmlns:a="http://schemas.openxmlformats.org/drawingml/2006/main" xmlns:r="http://schemas.openxmlformats.org/officeDocument/2006/relationships" xmlns:p="http://schemas.openxmlformats.org/presentationml/2006/main">
  <p:tag name="PA" val="v4.2.5"/>
</p:tagLst>
</file>

<file path=ppt/tags/tag41.xml><?xml version="1.0" encoding="utf-8"?>
<p:tagLst xmlns:a="http://schemas.openxmlformats.org/drawingml/2006/main" xmlns:r="http://schemas.openxmlformats.org/officeDocument/2006/relationships" xmlns:p="http://schemas.openxmlformats.org/presentationml/2006/main">
  <p:tag name="PA" val="v4.2.5"/>
</p:tagLst>
</file>

<file path=ppt/tags/tag42.xml><?xml version="1.0" encoding="utf-8"?>
<p:tagLst xmlns:a="http://schemas.openxmlformats.org/drawingml/2006/main" xmlns:r="http://schemas.openxmlformats.org/officeDocument/2006/relationships" xmlns:p="http://schemas.openxmlformats.org/presentationml/2006/main">
  <p:tag name="PA" val="v4.2.5"/>
</p:tagLst>
</file>

<file path=ppt/tags/tag43.xml><?xml version="1.0" encoding="utf-8"?>
<p:tagLst xmlns:a="http://schemas.openxmlformats.org/drawingml/2006/main" xmlns:r="http://schemas.openxmlformats.org/officeDocument/2006/relationships" xmlns:p="http://schemas.openxmlformats.org/presentationml/2006/main">
  <p:tag name="PA" val="v4.2.5"/>
</p:tagLst>
</file>

<file path=ppt/tags/tag44.xml><?xml version="1.0" encoding="utf-8"?>
<p:tagLst xmlns:a="http://schemas.openxmlformats.org/drawingml/2006/main" xmlns:r="http://schemas.openxmlformats.org/officeDocument/2006/relationships" xmlns:p="http://schemas.openxmlformats.org/presentationml/2006/main">
  <p:tag name="PA" val="v4.2.5"/>
</p:tagLst>
</file>

<file path=ppt/tags/tag45.xml><?xml version="1.0" encoding="utf-8"?>
<p:tagLst xmlns:a="http://schemas.openxmlformats.org/drawingml/2006/main" xmlns:r="http://schemas.openxmlformats.org/officeDocument/2006/relationships" xmlns:p="http://schemas.openxmlformats.org/presentationml/2006/main">
  <p:tag name="PA" val="v4.2.5"/>
</p:tagLst>
</file>

<file path=ppt/tags/tag46.xml><?xml version="1.0" encoding="utf-8"?>
<p:tagLst xmlns:a="http://schemas.openxmlformats.org/drawingml/2006/main" xmlns:r="http://schemas.openxmlformats.org/officeDocument/2006/relationships" xmlns:p="http://schemas.openxmlformats.org/presentationml/2006/main">
  <p:tag name="PA" val="v4.2.5"/>
</p:tagLst>
</file>

<file path=ppt/tags/tag47.xml><?xml version="1.0" encoding="utf-8"?>
<p:tagLst xmlns:a="http://schemas.openxmlformats.org/drawingml/2006/main" xmlns:r="http://schemas.openxmlformats.org/officeDocument/2006/relationships" xmlns:p="http://schemas.openxmlformats.org/presentationml/2006/main">
  <p:tag name="PA" val="v4.2.5"/>
</p:tagLst>
</file>

<file path=ppt/tags/tag48.xml><?xml version="1.0" encoding="utf-8"?>
<p:tagLst xmlns:a="http://schemas.openxmlformats.org/drawingml/2006/main" xmlns:r="http://schemas.openxmlformats.org/officeDocument/2006/relationships" xmlns:p="http://schemas.openxmlformats.org/presentationml/2006/main">
  <p:tag name="PA" val="v4.2.5"/>
</p:tagLst>
</file>

<file path=ppt/tags/tag49.xml><?xml version="1.0" encoding="utf-8"?>
<p:tagLst xmlns:a="http://schemas.openxmlformats.org/drawingml/2006/main" xmlns:r="http://schemas.openxmlformats.org/officeDocument/2006/relationships" xmlns:p="http://schemas.openxmlformats.org/presentationml/2006/main">
  <p:tag name="PA" val="v4.2.5"/>
</p:tagLst>
</file>

<file path=ppt/tags/tag5.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ags/tag50.xml><?xml version="1.0" encoding="utf-8"?>
<p:tagLst xmlns:a="http://schemas.openxmlformats.org/drawingml/2006/main" xmlns:r="http://schemas.openxmlformats.org/officeDocument/2006/relationships" xmlns:p="http://schemas.openxmlformats.org/presentationml/2006/main">
  <p:tag name="PA" val="v4.2.5"/>
</p:tagLst>
</file>

<file path=ppt/tags/tag51.xml><?xml version="1.0" encoding="utf-8"?>
<p:tagLst xmlns:a="http://schemas.openxmlformats.org/drawingml/2006/main" xmlns:r="http://schemas.openxmlformats.org/officeDocument/2006/relationships" xmlns:p="http://schemas.openxmlformats.org/presentationml/2006/main">
  <p:tag name="PA" val="v4.2.4"/>
</p:tagLst>
</file>

<file path=ppt/tags/tag52.xml><?xml version="1.0" encoding="utf-8"?>
<p:tagLst xmlns:a="http://schemas.openxmlformats.org/drawingml/2006/main" xmlns:r="http://schemas.openxmlformats.org/officeDocument/2006/relationships" xmlns:p="http://schemas.openxmlformats.org/presentationml/2006/main">
  <p:tag name="PA" val="v4.2.4"/>
</p:tagLst>
</file>

<file path=ppt/tags/tag53.xml><?xml version="1.0" encoding="utf-8"?>
<p:tagLst xmlns:a="http://schemas.openxmlformats.org/drawingml/2006/main" xmlns:r="http://schemas.openxmlformats.org/officeDocument/2006/relationships" xmlns:p="http://schemas.openxmlformats.org/presentationml/2006/main">
  <p:tag name="PA" val="v4.2.4"/>
</p:tagLst>
</file>

<file path=ppt/tags/tag54.xml><?xml version="1.0" encoding="utf-8"?>
<p:tagLst xmlns:a="http://schemas.openxmlformats.org/drawingml/2006/main" xmlns:r="http://schemas.openxmlformats.org/officeDocument/2006/relationships" xmlns:p="http://schemas.openxmlformats.org/presentationml/2006/main">
  <p:tag name="PA" val="v4.2.4"/>
</p:tagLst>
</file>

<file path=ppt/tags/tag55.xml><?xml version="1.0" encoding="utf-8"?>
<p:tagLst xmlns:a="http://schemas.openxmlformats.org/drawingml/2006/main" xmlns:r="http://schemas.openxmlformats.org/officeDocument/2006/relationships" xmlns:p="http://schemas.openxmlformats.org/presentationml/2006/main">
  <p:tag name="PA" val="v4.2.4"/>
</p:tagLst>
</file>

<file path=ppt/tags/tag56.xml><?xml version="1.0" encoding="utf-8"?>
<p:tagLst xmlns:a="http://schemas.openxmlformats.org/drawingml/2006/main" xmlns:r="http://schemas.openxmlformats.org/officeDocument/2006/relationships" xmlns:p="http://schemas.openxmlformats.org/presentationml/2006/main">
  <p:tag name="PA" val="v4.2.4"/>
</p:tagLst>
</file>

<file path=ppt/tags/tag57.xml><?xml version="1.0" encoding="utf-8"?>
<p:tagLst xmlns:a="http://schemas.openxmlformats.org/drawingml/2006/main" xmlns:r="http://schemas.openxmlformats.org/officeDocument/2006/relationships" xmlns:p="http://schemas.openxmlformats.org/presentationml/2006/main">
  <p:tag name="PA" val="v4.2.4"/>
</p:tagLst>
</file>

<file path=ppt/tags/tag58.xml><?xml version="1.0" encoding="utf-8"?>
<p:tagLst xmlns:a="http://schemas.openxmlformats.org/drawingml/2006/main" xmlns:r="http://schemas.openxmlformats.org/officeDocument/2006/relationships" xmlns:p="http://schemas.openxmlformats.org/presentationml/2006/main">
  <p:tag name="PA" val="v4.2.4"/>
</p:tagLst>
</file>

<file path=ppt/tags/tag59.xml><?xml version="1.0" encoding="utf-8"?>
<p:tagLst xmlns:a="http://schemas.openxmlformats.org/drawingml/2006/main" xmlns:r="http://schemas.openxmlformats.org/officeDocument/2006/relationships" xmlns:p="http://schemas.openxmlformats.org/presentationml/2006/main">
  <p:tag name="PA" val="v4.2.4"/>
</p:tagLst>
</file>

<file path=ppt/tags/tag6.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ags/tag60.xml><?xml version="1.0" encoding="utf-8"?>
<p:tagLst xmlns:a="http://schemas.openxmlformats.org/drawingml/2006/main" xmlns:r="http://schemas.openxmlformats.org/officeDocument/2006/relationships" xmlns:p="http://schemas.openxmlformats.org/presentationml/2006/main">
  <p:tag name="PA" val="v4.2.4"/>
</p:tagLst>
</file>

<file path=ppt/tags/tag61.xml><?xml version="1.0" encoding="utf-8"?>
<p:tagLst xmlns:a="http://schemas.openxmlformats.org/drawingml/2006/main" xmlns:r="http://schemas.openxmlformats.org/officeDocument/2006/relationships" xmlns:p="http://schemas.openxmlformats.org/presentationml/2006/main">
  <p:tag name="PA" val="v4.2.4"/>
</p:tagLst>
</file>

<file path=ppt/tags/tag62.xml><?xml version="1.0" encoding="utf-8"?>
<p:tagLst xmlns:a="http://schemas.openxmlformats.org/drawingml/2006/main" xmlns:r="http://schemas.openxmlformats.org/officeDocument/2006/relationships" xmlns:p="http://schemas.openxmlformats.org/presentationml/2006/main">
  <p:tag name="PA" val="v4.2.4"/>
</p:tagLst>
</file>

<file path=ppt/tags/tag63.xml><?xml version="1.0" encoding="utf-8"?>
<p:tagLst xmlns:a="http://schemas.openxmlformats.org/drawingml/2006/main" xmlns:r="http://schemas.openxmlformats.org/officeDocument/2006/relationships" xmlns:p="http://schemas.openxmlformats.org/presentationml/2006/main">
  <p:tag name="PA" val="v4.2.4"/>
</p:tagLst>
</file>

<file path=ppt/tags/tag64.xml><?xml version="1.0" encoding="utf-8"?>
<p:tagLst xmlns:a="http://schemas.openxmlformats.org/drawingml/2006/main" xmlns:r="http://schemas.openxmlformats.org/officeDocument/2006/relationships" xmlns:p="http://schemas.openxmlformats.org/presentationml/2006/main">
  <p:tag name="PA" val="v4.2.4"/>
</p:tagLst>
</file>

<file path=ppt/tags/tag65.xml><?xml version="1.0" encoding="utf-8"?>
<p:tagLst xmlns:a="http://schemas.openxmlformats.org/drawingml/2006/main" xmlns:r="http://schemas.openxmlformats.org/officeDocument/2006/relationships" xmlns:p="http://schemas.openxmlformats.org/presentationml/2006/main">
  <p:tag name="PA" val="v4.2.4"/>
</p:tagLst>
</file>

<file path=ppt/tags/tag66.xml><?xml version="1.0" encoding="utf-8"?>
<p:tagLst xmlns:a="http://schemas.openxmlformats.org/drawingml/2006/main" xmlns:r="http://schemas.openxmlformats.org/officeDocument/2006/relationships" xmlns:p="http://schemas.openxmlformats.org/presentationml/2006/main">
  <p:tag name="PA" val="v4.2.4"/>
</p:tagLst>
</file>

<file path=ppt/tags/tag67.xml><?xml version="1.0" encoding="utf-8"?>
<p:tagLst xmlns:a="http://schemas.openxmlformats.org/drawingml/2006/main" xmlns:r="http://schemas.openxmlformats.org/officeDocument/2006/relationships" xmlns:p="http://schemas.openxmlformats.org/presentationml/2006/main">
  <p:tag name="PA" val="v4.2.4"/>
</p:tagLst>
</file>

<file path=ppt/tags/tag68.xml><?xml version="1.0" encoding="utf-8"?>
<p:tagLst xmlns:a="http://schemas.openxmlformats.org/drawingml/2006/main" xmlns:r="http://schemas.openxmlformats.org/officeDocument/2006/relationships" xmlns:p="http://schemas.openxmlformats.org/presentationml/2006/main">
  <p:tag name="PA" val="v4.2.4"/>
</p:tagLst>
</file>

<file path=ppt/tags/tag69.xml><?xml version="1.0" encoding="utf-8"?>
<p:tagLst xmlns:a="http://schemas.openxmlformats.org/drawingml/2006/main" xmlns:r="http://schemas.openxmlformats.org/officeDocument/2006/relationships" xmlns:p="http://schemas.openxmlformats.org/presentationml/2006/main">
  <p:tag name="PA" val="v4.2.4"/>
</p:tagLst>
</file>

<file path=ppt/tags/tag7.xml><?xml version="1.0" encoding="utf-8"?>
<p:tagLst xmlns:a="http://schemas.openxmlformats.org/drawingml/2006/main" xmlns:r="http://schemas.openxmlformats.org/officeDocument/2006/relationships" xmlns:p="http://schemas.openxmlformats.org/presentationml/2006/main">
  <p:tag name="PA" val="v4.2.3"/>
</p:tagLst>
</file>

<file path=ppt/tags/tag70.xml><?xml version="1.0" encoding="utf-8"?>
<p:tagLst xmlns:a="http://schemas.openxmlformats.org/drawingml/2006/main" xmlns:r="http://schemas.openxmlformats.org/officeDocument/2006/relationships" xmlns:p="http://schemas.openxmlformats.org/presentationml/2006/main">
  <p:tag name="PA" val="v4.2.4"/>
</p:tagLst>
</file>

<file path=ppt/tags/tag71.xml><?xml version="1.0" encoding="utf-8"?>
<p:tagLst xmlns:a="http://schemas.openxmlformats.org/drawingml/2006/main" xmlns:r="http://schemas.openxmlformats.org/officeDocument/2006/relationships" xmlns:p="http://schemas.openxmlformats.org/presentationml/2006/main">
  <p:tag name="PA" val="v4.2.4"/>
</p:tagLst>
</file>

<file path=ppt/tags/tag72.xml><?xml version="1.0" encoding="utf-8"?>
<p:tagLst xmlns:a="http://schemas.openxmlformats.org/drawingml/2006/main" xmlns:r="http://schemas.openxmlformats.org/officeDocument/2006/relationships" xmlns:p="http://schemas.openxmlformats.org/presentationml/2006/main">
  <p:tag name="PA" val="v4.2.4"/>
</p:tagLst>
</file>

<file path=ppt/tags/tag73.xml><?xml version="1.0" encoding="utf-8"?>
<p:tagLst xmlns:a="http://schemas.openxmlformats.org/drawingml/2006/main" xmlns:r="http://schemas.openxmlformats.org/officeDocument/2006/relationships" xmlns:p="http://schemas.openxmlformats.org/presentationml/2006/main">
  <p:tag name="PA" val="v4.2.4"/>
</p:tagLst>
</file>

<file path=ppt/tags/tag74.xml><?xml version="1.0" encoding="utf-8"?>
<p:tagLst xmlns:a="http://schemas.openxmlformats.org/drawingml/2006/main" xmlns:r="http://schemas.openxmlformats.org/officeDocument/2006/relationships" xmlns:p="http://schemas.openxmlformats.org/presentationml/2006/main">
  <p:tag name="PA" val="v4.2.4"/>
</p:tagLst>
</file>

<file path=ppt/tags/tag75.xml><?xml version="1.0" encoding="utf-8"?>
<p:tagLst xmlns:a="http://schemas.openxmlformats.org/drawingml/2006/main" xmlns:r="http://schemas.openxmlformats.org/officeDocument/2006/relationships" xmlns:p="http://schemas.openxmlformats.org/presentationml/2006/main">
  <p:tag name="PA" val="v4.2.4"/>
</p:tagLst>
</file>

<file path=ppt/tags/tag76.xml><?xml version="1.0" encoding="utf-8"?>
<p:tagLst xmlns:a="http://schemas.openxmlformats.org/drawingml/2006/main" xmlns:r="http://schemas.openxmlformats.org/officeDocument/2006/relationships" xmlns:p="http://schemas.openxmlformats.org/presentationml/2006/main">
  <p:tag name="PA" val="v4.2.4"/>
</p:tagLst>
</file>

<file path=ppt/tags/tag77.xml><?xml version="1.0" encoding="utf-8"?>
<p:tagLst xmlns:a="http://schemas.openxmlformats.org/drawingml/2006/main" xmlns:r="http://schemas.openxmlformats.org/officeDocument/2006/relationships" xmlns:p="http://schemas.openxmlformats.org/presentationml/2006/main">
  <p:tag name="PA" val="v4.2.4"/>
</p:tagLst>
</file>

<file path=ppt/tags/tag78.xml><?xml version="1.0" encoding="utf-8"?>
<p:tagLst xmlns:a="http://schemas.openxmlformats.org/drawingml/2006/main" xmlns:r="http://schemas.openxmlformats.org/officeDocument/2006/relationships" xmlns:p="http://schemas.openxmlformats.org/presentationml/2006/main">
  <p:tag name="PA" val="v4.2.4"/>
</p:tagLst>
</file>

<file path=ppt/tags/tag8.xml><?xml version="1.0" encoding="utf-8"?>
<p:tagLst xmlns:a="http://schemas.openxmlformats.org/drawingml/2006/main" xmlns:r="http://schemas.openxmlformats.org/officeDocument/2006/relationships" xmlns:p="http://schemas.openxmlformats.org/presentationml/2006/main">
  <p:tag name="PA" val="v4.2.3"/>
</p:tagLst>
</file>

<file path=ppt/tags/tag9.xml><?xml version="1.0" encoding="utf-8"?>
<p:tagLst xmlns:a="http://schemas.openxmlformats.org/drawingml/2006/main" xmlns:r="http://schemas.openxmlformats.org/officeDocument/2006/relationships" xmlns:p="http://schemas.openxmlformats.org/presentationml/2006/main">
  <p:tag name="PA" val="v4.2.5"/>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1175</Words>
  <Application>Microsoft Office PowerPoint</Application>
  <PresentationFormat>全屏显示(16:9)</PresentationFormat>
  <Paragraphs>113</Paragraphs>
  <Slides>17</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华文行楷</vt:lpstr>
      <vt:lpstr>宋体</vt:lpstr>
      <vt:lpstr>微软雅黑</vt:lpstr>
      <vt:lpstr>Arial</vt:lpstr>
      <vt:lpstr>Calibri</vt:lpstr>
      <vt:lpstr>Times New Roman</vt:lpstr>
      <vt:lpstr>WWW.2PPT.COM
</vt:lpstr>
      <vt:lpstr>八年级下册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2018-01-25T02:31:00Z</dcterms:created>
  <dcterms:modified xsi:type="dcterms:W3CDTF">2023-01-16T22:25:56Z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3CEDADB7803A4542B97A02A40CE4120B</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