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1" hasCustomPrompt="1"/>
          </p:nvPr>
        </p:nvSpPr>
        <p:spPr>
          <a:xfrm flipV="1">
            <a:off x="2998464" y="3223352"/>
            <a:ext cx="3093427" cy="66923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18" name="图片占位符 17"/>
          <p:cNvSpPr>
            <a:spLocks noGrp="1"/>
          </p:cNvSpPr>
          <p:nvPr>
            <p:ph type="pic" sz="quarter" idx="12" hasCustomPrompt="1"/>
          </p:nvPr>
        </p:nvSpPr>
        <p:spPr>
          <a:xfrm>
            <a:off x="3896379" y="3223356"/>
            <a:ext cx="2195512" cy="66920"/>
          </a:xfrm>
          <a:solidFill>
            <a:srgbClr val="F7B90E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0" name="图片占位符 19"/>
          <p:cNvSpPr>
            <a:spLocks noGrp="1"/>
          </p:cNvSpPr>
          <p:nvPr>
            <p:ph type="pic" sz="quarter" idx="13" hasCustomPrompt="1"/>
          </p:nvPr>
        </p:nvSpPr>
        <p:spPr>
          <a:xfrm>
            <a:off x="4669492" y="3223038"/>
            <a:ext cx="1422399" cy="67238"/>
          </a:xfrm>
          <a:solidFill>
            <a:srgbClr val="92D050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2" name="图片占位符 21"/>
          <p:cNvSpPr>
            <a:spLocks noGrp="1"/>
          </p:cNvSpPr>
          <p:nvPr>
            <p:ph type="pic" sz="quarter" idx="14" hasCustomPrompt="1"/>
          </p:nvPr>
        </p:nvSpPr>
        <p:spPr>
          <a:xfrm>
            <a:off x="5434667" y="3223037"/>
            <a:ext cx="657225" cy="67239"/>
          </a:xfrm>
          <a:solidFill>
            <a:srgbClr val="2E75B6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+mj-lt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D916F55-4DB4-447E-BD0E-A5ACD75F0B4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D8B7476-7575-4F44-BC09-83B025DB70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dirty="0" smtClean="0">
                <a:latin typeface="+mj-lt"/>
              </a:rPr>
              <a:t>a</a:t>
            </a:r>
            <a:endParaRPr lang="zh-CN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403648" y="3501008"/>
            <a:ext cx="6333104" cy="773579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4</a:t>
            </a:r>
            <a:r>
              <a:rPr lang="zh-CN" altLang="en-US" dirty="0" smtClean="0"/>
              <a:t>课时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图片占位符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图片占位符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图片占位符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0" y="1815088"/>
            <a:ext cx="9144000" cy="1325880"/>
          </a:xfrm>
        </p:spPr>
        <p:txBody>
          <a:bodyPr/>
          <a:lstStyle/>
          <a:p>
            <a:r>
              <a:rPr lang="en-US" altLang="zh-CN" sz="6000" dirty="0"/>
              <a:t>I have a ball.</a:t>
            </a:r>
            <a:endParaRPr lang="zh-CN" altLang="en-US" sz="6000" dirty="0"/>
          </a:p>
        </p:txBody>
      </p:sp>
      <p:sp>
        <p:nvSpPr>
          <p:cNvPr id="8" name="矩形 7"/>
          <p:cNvSpPr/>
          <p:nvPr/>
        </p:nvSpPr>
        <p:spPr>
          <a:xfrm>
            <a:off x="0" y="494116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idx="1"/>
          </p:nvPr>
        </p:nvSpPr>
        <p:spPr>
          <a:xfrm>
            <a:off x="2267744" y="2276872"/>
            <a:ext cx="5616624" cy="144016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Peter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: Hi, Yang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Ming! I have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new bike.</a:t>
            </a:r>
          </a:p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Yang Ming: Really?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Can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 see it?</a:t>
            </a:r>
          </a:p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Peter: Sure!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artoon-Trains-566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1644" y="3408996"/>
            <a:ext cx="1160193" cy="116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385763" y="-150813"/>
            <a:ext cx="8229600" cy="1138238"/>
          </a:xfrm>
        </p:spPr>
        <p:txBody>
          <a:bodyPr/>
          <a:lstStyle/>
          <a:p>
            <a:r>
              <a:rPr lang="zh-CN" altLang="en-US" sz="2400" b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Let</a:t>
            </a:r>
            <a:r>
              <a:rPr lang="en-US" altLang="zh-CN" sz="2400" b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’</a:t>
            </a:r>
            <a:r>
              <a:rPr lang="zh-CN" altLang="en-US" sz="2400" b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 </a:t>
            </a:r>
            <a:r>
              <a:rPr lang="zh-CN" altLang="en-US" sz="24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chant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idx="1"/>
          </p:nvPr>
        </p:nvSpPr>
        <p:spPr>
          <a:xfrm>
            <a:off x="2555776" y="1700809"/>
            <a:ext cx="4680520" cy="4032448"/>
          </a:xfrm>
        </p:spPr>
        <p:txBody>
          <a:bodyPr/>
          <a:lstStyle/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 have a new             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Nice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nice, nice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!</a:t>
            </a: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 have a new           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Cool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cool, cool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!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 have a new              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Super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super, super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!</a:t>
            </a:r>
          </a:p>
        </p:txBody>
      </p:sp>
      <p:pic>
        <p:nvPicPr>
          <p:cNvPr id="13317" name="Picture 5" descr="259589-140226143A749-lp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70374" y="1330127"/>
            <a:ext cx="1349803" cy="972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8" name="Picture 6" descr="240439-130522160R11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41644" y="2400810"/>
            <a:ext cx="1007261" cy="1008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4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Homework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idx="1"/>
          </p:nvPr>
        </p:nvSpPr>
        <p:spPr>
          <a:xfrm>
            <a:off x="2411760" y="2420888"/>
            <a:ext cx="4785293" cy="82296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1.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Practi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chant again.</a:t>
            </a:r>
          </a:p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2.Use I have a..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to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make sentences.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259589-140226143A749-l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4256" y="3805238"/>
            <a:ext cx="3600450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254038" y="82283"/>
            <a:ext cx="8289925" cy="1354138"/>
          </a:xfrm>
        </p:spPr>
        <p:txBody>
          <a:bodyPr/>
          <a:lstStyle/>
          <a:p>
            <a:r>
              <a:rPr lang="zh-CN" altLang="en-US" sz="24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Peter has a new bike</a:t>
            </a:r>
            <a:r>
              <a:rPr lang="zh-CN" altLang="en-US" sz="2400" b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and </a:t>
            </a:r>
            <a:r>
              <a:rPr lang="zh-CN" altLang="en-US" sz="24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Yang Ming wants to have a look at it.</a:t>
            </a:r>
          </a:p>
        </p:txBody>
      </p:sp>
      <p:pic>
        <p:nvPicPr>
          <p:cNvPr id="4100" name="Picture 4" descr="5902802_152102261126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13450" y="1414463"/>
            <a:ext cx="2867025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1" name="Picture 5" descr="201306251622326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925" y="2781300"/>
            <a:ext cx="2160588" cy="361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1765300" y="1846263"/>
            <a:ext cx="2087563" cy="1079500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rgbClr val="6600CC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Yang Ming</a:t>
            </a: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4933950" y="1485900"/>
            <a:ext cx="1368425" cy="609600"/>
          </a:xfrm>
          <a:prstGeom prst="wedgeEllipseCallout">
            <a:avLst>
              <a:gd name="adj1" fmla="val 50903"/>
              <a:gd name="adj2" fmla="val 104583"/>
            </a:avLst>
          </a:prstGeom>
          <a:solidFill>
            <a:schemeClr val="accent2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Peter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240439-130522160R11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1309252"/>
            <a:ext cx="5329237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3" name="Line 3"/>
          <p:cNvSpPr>
            <a:spLocks noChangeShapeType="1"/>
          </p:cNvSpPr>
          <p:nvPr/>
        </p:nvSpPr>
        <p:spPr bwMode="auto">
          <a:xfrm flipV="1">
            <a:off x="6369050" y="766763"/>
            <a:ext cx="2619375" cy="20637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6369050" y="1270000"/>
            <a:ext cx="2641600" cy="9525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6369050" y="1703388"/>
            <a:ext cx="2641600" cy="9525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6369050" y="333375"/>
            <a:ext cx="2619375" cy="127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127" name="自由曲线 100"/>
          <p:cNvSpPr/>
          <p:nvPr/>
        </p:nvSpPr>
        <p:spPr bwMode="auto">
          <a:xfrm>
            <a:off x="928688" y="865188"/>
            <a:ext cx="0" cy="158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0" y="0"/>
                  <a:pt x="21600" y="21600"/>
                  <a:pt x="21600" y="21600"/>
                </a:cubicBezTo>
              </a:path>
            </a:pathLst>
          </a:cu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498611" y="766763"/>
            <a:ext cx="31572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 have 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new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taxi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486400" y="80358"/>
            <a:ext cx="35020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9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zh-CN" altLang="en-US" sz="9600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9600" dirty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bldLvl="0" autoUpdateAnimBg="0"/>
      <p:bldP spid="5129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 flipV="1">
            <a:off x="6369050" y="766763"/>
            <a:ext cx="2619375" cy="20637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 flipV="1">
            <a:off x="6369050" y="1270000"/>
            <a:ext cx="2641600" cy="9525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6369050" y="1703388"/>
            <a:ext cx="2641600" cy="9525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6369050" y="333375"/>
            <a:ext cx="2619375" cy="127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6150" name="自由曲线 100"/>
          <p:cNvSpPr/>
          <p:nvPr/>
        </p:nvSpPr>
        <p:spPr bwMode="auto">
          <a:xfrm>
            <a:off x="928688" y="865188"/>
            <a:ext cx="0" cy="158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0" y="0"/>
                  <a:pt x="21600" y="21600"/>
                  <a:pt x="21600" y="21600"/>
                </a:cubicBezTo>
              </a:path>
            </a:pathLst>
          </a:cu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403648" y="917576"/>
            <a:ext cx="26642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 have a 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new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bike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149850" y="44624"/>
            <a:ext cx="39592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b</a:t>
            </a:r>
            <a:r>
              <a:rPr lang="zh-CN" altLang="en-US" sz="9600" dirty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zh-CN" alt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ke</a:t>
            </a:r>
          </a:p>
        </p:txBody>
      </p:sp>
      <p:pic>
        <p:nvPicPr>
          <p:cNvPr id="6153" name="Picture 9" descr="259589-140226143A749-l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1712913"/>
            <a:ext cx="5887917" cy="423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bldLvl="0" autoUpdateAnimBg="0"/>
      <p:bldP spid="6152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 flipV="1">
            <a:off x="6369050" y="766763"/>
            <a:ext cx="2619375" cy="20637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 flipV="1">
            <a:off x="6369050" y="1270000"/>
            <a:ext cx="2641600" cy="9525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6369050" y="1703388"/>
            <a:ext cx="2641600" cy="9525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V="1">
            <a:off x="6369050" y="333375"/>
            <a:ext cx="2619375" cy="127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7174" name="自由曲线 100"/>
          <p:cNvSpPr/>
          <p:nvPr/>
        </p:nvSpPr>
        <p:spPr bwMode="auto">
          <a:xfrm>
            <a:off x="928688" y="865188"/>
            <a:ext cx="0" cy="158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0" y="0"/>
                  <a:pt x="21600" y="21600"/>
                  <a:pt x="21600" y="21600"/>
                </a:cubicBezTo>
              </a:path>
            </a:pathLst>
          </a:cu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411760" y="1628924"/>
            <a:ext cx="26531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 have 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new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train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932363" y="44624"/>
            <a:ext cx="42132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tr</a:t>
            </a:r>
            <a:r>
              <a:rPr lang="zh-CN" altLang="en-US" sz="9600" dirty="0">
                <a:solidFill>
                  <a:srgbClr val="FF0000"/>
                </a:solidFill>
                <a:latin typeface="Times New Roman" panose="02020603050405020304" pitchFamily="18" charset="0"/>
              </a:rPr>
              <a:t>ai</a:t>
            </a:r>
            <a:r>
              <a:rPr lang="zh-CN" alt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</a:p>
        </p:txBody>
      </p:sp>
      <p:pic>
        <p:nvPicPr>
          <p:cNvPr id="7177" name="Picture 9" descr="6608733_171921620000_2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755576" y="2136776"/>
            <a:ext cx="7386637" cy="3672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bldLvl="0" autoUpdateAnimBg="0"/>
      <p:bldP spid="7176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259589-140226143A749-lp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9022" y="1677474"/>
            <a:ext cx="863178" cy="62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-827088" y="274638"/>
            <a:ext cx="10569576" cy="1143000"/>
          </a:xfrm>
        </p:spPr>
        <p:txBody>
          <a:bodyPr/>
          <a:lstStyle/>
          <a:p>
            <a:r>
              <a:rPr lang="zh-CN" altLang="en-US" sz="24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Taxi</a:t>
            </a:r>
            <a:r>
              <a:rPr lang="zh-CN" altLang="en-US" sz="2400" b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taxi. I </a:t>
            </a:r>
            <a:r>
              <a:rPr lang="zh-CN" altLang="en-US" sz="24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have a new            .</a:t>
            </a:r>
          </a:p>
        </p:txBody>
      </p:sp>
      <p:pic>
        <p:nvPicPr>
          <p:cNvPr id="8196" name="Picture 4" descr="240439-130522160R11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36096" y="383811"/>
            <a:ext cx="792088" cy="792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411760" y="1683692"/>
            <a:ext cx="43893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Bike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bike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I have a new             . </a:t>
            </a:r>
          </a:p>
        </p:txBody>
      </p:sp>
      <p:pic>
        <p:nvPicPr>
          <p:cNvPr id="8198" name="Picture 6" descr="6608733_171921620000_2"/>
          <p:cNvPicPr>
            <a:picLocks noChangeAspect="1" noChangeArrowheads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 bwMode="auto">
          <a:xfrm>
            <a:off x="2594844" y="2548706"/>
            <a:ext cx="2011573" cy="954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411760" y="3906960"/>
            <a:ext cx="39789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 have a 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new                          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12" name="Picture 6" descr="6608733_171921620000_2"/>
          <p:cNvPicPr>
            <a:picLocks noChangeAspect="1" noChangeArrowheads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 bwMode="auto">
          <a:xfrm>
            <a:off x="4934824" y="2548707"/>
            <a:ext cx="2011573" cy="954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" name="Picture 6" descr="6608733_171921620000_2"/>
          <p:cNvPicPr>
            <a:picLocks noChangeAspect="1" noChangeArrowheads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 bwMode="auto">
          <a:xfrm>
            <a:off x="4067944" y="3660339"/>
            <a:ext cx="2011573" cy="954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5902802_152102261126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20072" y="845865"/>
            <a:ext cx="3822963" cy="59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34925" y="549275"/>
            <a:ext cx="4899025" cy="2879725"/>
          </a:xfrm>
          <a:prstGeom prst="cloudCallout">
            <a:avLst>
              <a:gd name="adj1" fmla="val 54602"/>
              <a:gd name="adj2" fmla="val 71583"/>
            </a:avLst>
          </a:prstGeom>
          <a:solidFill>
            <a:schemeClr val="accent2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Hi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Yang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Ming!</a:t>
            </a:r>
          </a:p>
          <a:p>
            <a:pPr algn="ctr"/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 have a new bike.</a:t>
            </a:r>
          </a:p>
        </p:txBody>
      </p:sp>
      <p:pic>
        <p:nvPicPr>
          <p:cNvPr id="9220" name="Picture 4" descr="259589-140226143A749-l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3789040"/>
            <a:ext cx="3798872" cy="273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201306251622326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4048" y="836712"/>
            <a:ext cx="3455988" cy="578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107950" y="188913"/>
            <a:ext cx="5184775" cy="1512887"/>
          </a:xfrm>
          <a:prstGeom prst="wedgeEllipseCallout">
            <a:avLst>
              <a:gd name="adj1" fmla="val 57463"/>
              <a:gd name="adj2" fmla="val 115352"/>
            </a:avLst>
          </a:prstGeom>
          <a:solidFill>
            <a:schemeClr val="folHlink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Really? Can I see it?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5902802_152102261126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60032" y="188640"/>
            <a:ext cx="4146866" cy="645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250825" y="549275"/>
            <a:ext cx="3673475" cy="2016125"/>
          </a:xfrm>
          <a:prstGeom prst="cloudCallout">
            <a:avLst>
              <a:gd name="adj1" fmla="val 87352"/>
              <a:gd name="adj2" fmla="val 73148"/>
            </a:avLst>
          </a:prstGeom>
          <a:solidFill>
            <a:schemeClr val="accent2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Sure!</a:t>
            </a:r>
          </a:p>
        </p:txBody>
      </p:sp>
      <p:pic>
        <p:nvPicPr>
          <p:cNvPr id="11268" name="Picture 4" descr="259589-140226143A749-l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284984"/>
            <a:ext cx="4321175" cy="311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 have a ball.-Lesson 22_课件1</Template>
  <TotalTime>0</TotalTime>
  <Words>188</Words>
  <Application>Microsoft Office PowerPoint</Application>
  <PresentationFormat>全屏显示(4:3)</PresentationFormat>
  <Paragraphs>33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I have a ball.</vt:lpstr>
      <vt:lpstr>Peter has a new bike, and Yang Ming wants to have a look at it.</vt:lpstr>
      <vt:lpstr>PowerPoint 演示文稿</vt:lpstr>
      <vt:lpstr>PowerPoint 演示文稿</vt:lpstr>
      <vt:lpstr>PowerPoint 演示文稿</vt:lpstr>
      <vt:lpstr>Taxi, taxi. I have a new            .</vt:lpstr>
      <vt:lpstr>PowerPoint 演示文稿</vt:lpstr>
      <vt:lpstr>PowerPoint 演示文稿</vt:lpstr>
      <vt:lpstr>PowerPoint 演示文稿</vt:lpstr>
      <vt:lpstr>PowerPoint 演示文稿</vt:lpstr>
      <vt:lpstr>Let’s chant</vt:lpstr>
      <vt:lpstr>Homework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2020-05-25T08:32:00Z</dcterms:created>
  <dcterms:modified xsi:type="dcterms:W3CDTF">2023-01-16T22:26:21Z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2394EA0DB67047478D203EB0C82992E8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