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8" r:id="rId2"/>
    <p:sldId id="269" r:id="rId3"/>
    <p:sldId id="332" r:id="rId4"/>
    <p:sldId id="310" r:id="rId5"/>
    <p:sldId id="391" r:id="rId6"/>
    <p:sldId id="350" r:id="rId7"/>
    <p:sldId id="322" r:id="rId8"/>
    <p:sldId id="392" r:id="rId9"/>
    <p:sldId id="353" r:id="rId10"/>
    <p:sldId id="388" r:id="rId11"/>
    <p:sldId id="393" r:id="rId1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2">
          <p15:clr>
            <a:srgbClr val="A4A3A4"/>
          </p15:clr>
        </p15:guide>
        <p15:guide id="2" pos="38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242"/>
        <p:guide pos="38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494221" y="855671"/>
            <a:ext cx="9553265" cy="4470919"/>
            <a:chOff x="3955" y="-99"/>
            <a:chExt cx="11117" cy="6504"/>
          </a:xfrm>
        </p:grpSpPr>
        <p:sp>
          <p:nvSpPr>
            <p:cNvPr id="9" name="Rectangle 5"/>
            <p:cNvSpPr/>
            <p:nvPr/>
          </p:nvSpPr>
          <p:spPr>
            <a:xfrm>
              <a:off x="3955" y="5375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第</a:t>
              </a: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2</a:t>
              </a: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课时</a:t>
              </a:r>
            </a:p>
          </p:txBody>
        </p:sp>
        <p:sp>
          <p:nvSpPr>
            <p:cNvPr id="10" name="文本框 5"/>
            <p:cNvSpPr txBox="1"/>
            <p:nvPr/>
          </p:nvSpPr>
          <p:spPr>
            <a:xfrm>
              <a:off x="4181" y="-99"/>
              <a:ext cx="10666" cy="55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7</a:t>
              </a:r>
              <a:endParaRPr lang="en-US" sz="5400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What's the highest mountain in the world?</a:t>
              </a:r>
            </a:p>
          </p:txBody>
        </p:sp>
      </p:grpSp>
      <p:pic>
        <p:nvPicPr>
          <p:cNvPr id="11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59796" y="1964281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矩形 11"/>
          <p:cNvSpPr/>
          <p:nvPr/>
        </p:nvSpPr>
        <p:spPr>
          <a:xfrm>
            <a:off x="0" y="5934062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8834" y="905524"/>
            <a:ext cx="11205470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3.________ less convenient because people have to climb up a long flight of steps. This is inconvenient especially to old people. When passengers are 4.________ a zebra crossing, traffic is held up. This is why the government has built many overhead bridges to help passengers and to keep traffic moving 5.________ the same time.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The government of Lanzhou has 6.________ lots of money in building these bridges. For their own safety, passengers 7.________ be encouraged to use them instead of risking their lives by running </a:t>
            </a:r>
            <a:endParaRPr lang="en-US" altLang="zh-CN" sz="3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96764" y="1090678"/>
            <a:ext cx="162369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</a:p>
        </p:txBody>
      </p:sp>
      <p:sp>
        <p:nvSpPr>
          <p:cNvPr id="3" name="矩形 2"/>
          <p:cNvSpPr/>
          <p:nvPr/>
        </p:nvSpPr>
        <p:spPr>
          <a:xfrm>
            <a:off x="3416444" y="2456563"/>
            <a:ext cx="114681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</a:p>
        </p:txBody>
      </p:sp>
      <p:sp>
        <p:nvSpPr>
          <p:cNvPr id="4" name="矩形 3"/>
          <p:cNvSpPr/>
          <p:nvPr/>
        </p:nvSpPr>
        <p:spPr>
          <a:xfrm>
            <a:off x="7595379" y="3842133"/>
            <a:ext cx="50038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</a:p>
        </p:txBody>
      </p:sp>
      <p:sp>
        <p:nvSpPr>
          <p:cNvPr id="5" name="矩形 4"/>
          <p:cNvSpPr/>
          <p:nvPr/>
        </p:nvSpPr>
        <p:spPr>
          <a:xfrm>
            <a:off x="7112779" y="4501898"/>
            <a:ext cx="105092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spent</a:t>
            </a:r>
          </a:p>
        </p:txBody>
      </p:sp>
      <p:sp>
        <p:nvSpPr>
          <p:cNvPr id="6" name="矩形 5"/>
          <p:cNvSpPr/>
          <p:nvPr/>
        </p:nvSpPr>
        <p:spPr>
          <a:xfrm>
            <a:off x="10100454" y="5239133"/>
            <a:ext cx="126365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8834" y="905524"/>
            <a:ext cx="1120547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across the road. Old people, however, may find 8.________ a little difficult to climb up and down the steps, but it is still 9.________ safer than walking across the road with all the moving traffic. 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Overhead bridges serve a very useful purpose. Passengers, both old and young, should make it a 10.________ to use them. This will prevent unnecessary accidents and loss of life. </a:t>
            </a:r>
            <a:endParaRPr lang="en-US" altLang="zh-CN" sz="3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508380" y="1061214"/>
            <a:ext cx="41592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</a:p>
        </p:txBody>
      </p:sp>
      <p:sp>
        <p:nvSpPr>
          <p:cNvPr id="3" name="矩形 2"/>
          <p:cNvSpPr/>
          <p:nvPr/>
        </p:nvSpPr>
        <p:spPr>
          <a:xfrm>
            <a:off x="10266570" y="1740029"/>
            <a:ext cx="109347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</a:p>
        </p:txBody>
      </p:sp>
      <p:sp>
        <p:nvSpPr>
          <p:cNvPr id="4" name="矩形 3"/>
          <p:cNvSpPr/>
          <p:nvPr/>
        </p:nvSpPr>
        <p:spPr>
          <a:xfrm>
            <a:off x="7474602" y="3835529"/>
            <a:ext cx="103060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949525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22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课内基础自测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9923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955761"/>
            <a:ext cx="10803997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Ⅰ.根据句意及汉语提示写出所缺的单词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1966" y="2432008"/>
            <a:ext cx="11303241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1．It's cold outside. You'd better put on a ________ (厚的) coat.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2．I think you are sure to ________(成功) if you work hard.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3．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2018·苏州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Confidence(自信) is an important ________(条件) if  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you want to achieve success.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4．We shouldn't give up ________(达到) our dream along the way.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5．Wild animals should live in ________(自然界)．</a:t>
            </a:r>
          </a:p>
        </p:txBody>
      </p:sp>
      <p:sp>
        <p:nvSpPr>
          <p:cNvPr id="16" name="矩形 15"/>
          <p:cNvSpPr/>
          <p:nvPr/>
        </p:nvSpPr>
        <p:spPr>
          <a:xfrm>
            <a:off x="7733780" y="2624174"/>
            <a:ext cx="100901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thick</a:t>
            </a:r>
          </a:p>
        </p:txBody>
      </p:sp>
      <p:sp>
        <p:nvSpPr>
          <p:cNvPr id="17" name="矩形 16"/>
          <p:cNvSpPr/>
          <p:nvPr/>
        </p:nvSpPr>
        <p:spPr>
          <a:xfrm>
            <a:off x="4898058" y="3293837"/>
            <a:ext cx="143065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succeed</a:t>
            </a:r>
          </a:p>
        </p:txBody>
      </p:sp>
      <p:sp>
        <p:nvSpPr>
          <p:cNvPr id="2" name="矩形 1"/>
          <p:cNvSpPr/>
          <p:nvPr/>
        </p:nvSpPr>
        <p:spPr>
          <a:xfrm>
            <a:off x="8541053" y="4010117"/>
            <a:ext cx="170815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</a:p>
        </p:txBody>
      </p:sp>
      <p:sp>
        <p:nvSpPr>
          <p:cNvPr id="5" name="矩形 4"/>
          <p:cNvSpPr/>
          <p:nvPr/>
        </p:nvSpPr>
        <p:spPr>
          <a:xfrm>
            <a:off x="4533568" y="5334092"/>
            <a:ext cx="172847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achieving</a:t>
            </a:r>
          </a:p>
        </p:txBody>
      </p:sp>
      <p:sp>
        <p:nvSpPr>
          <p:cNvPr id="11" name="矩形 10"/>
          <p:cNvSpPr/>
          <p:nvPr/>
        </p:nvSpPr>
        <p:spPr>
          <a:xfrm>
            <a:off x="5807378" y="6007827"/>
            <a:ext cx="125539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7" grpId="0"/>
      <p:bldP spid="2" grpId="0"/>
      <p:bldP spid="5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2577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4416425" y="3654410"/>
            <a:ext cx="731844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56969" y="1942965"/>
            <a:ext cx="11248878" cy="42462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1．They were proud of their children's __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 (achieve).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2．No ocean in the world is as ________ as the Pacific Ocean. That  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means the Pacific Ocean is ________ than any other ocean.(big)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3．Many ________ (nature) materials are becoming fewer and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fewer.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4．The boy said they'd like to challenge ___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____(they)．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1525" y="1457060"/>
            <a:ext cx="10803997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Ⅱ.用所给单词的适当形式填空</a:t>
            </a:r>
          </a:p>
        </p:txBody>
      </p:sp>
      <p:sp>
        <p:nvSpPr>
          <p:cNvPr id="10" name="矩形 9"/>
          <p:cNvSpPr/>
          <p:nvPr/>
        </p:nvSpPr>
        <p:spPr>
          <a:xfrm>
            <a:off x="6782917" y="2143790"/>
            <a:ext cx="246824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achievements</a:t>
            </a:r>
            <a:endParaRPr lang="en-US" sz="3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860245" y="2814411"/>
            <a:ext cx="69151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</a:t>
            </a:r>
          </a:p>
        </p:txBody>
      </p:sp>
      <p:sp>
        <p:nvSpPr>
          <p:cNvPr id="4" name="矩形 3"/>
          <p:cNvSpPr/>
          <p:nvPr/>
        </p:nvSpPr>
        <p:spPr>
          <a:xfrm>
            <a:off x="5569415" y="3494496"/>
            <a:ext cx="121983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bigger</a:t>
            </a:r>
          </a:p>
        </p:txBody>
      </p:sp>
      <p:sp>
        <p:nvSpPr>
          <p:cNvPr id="5" name="矩形 4"/>
          <p:cNvSpPr/>
          <p:nvPr/>
        </p:nvSpPr>
        <p:spPr>
          <a:xfrm>
            <a:off x="2156290" y="4208236"/>
            <a:ext cx="139001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</a:p>
        </p:txBody>
      </p:sp>
      <p:sp>
        <p:nvSpPr>
          <p:cNvPr id="6" name="矩形 5"/>
          <p:cNvSpPr/>
          <p:nvPr/>
        </p:nvSpPr>
        <p:spPr>
          <a:xfrm>
            <a:off x="7061030" y="5542371"/>
            <a:ext cx="193865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themselves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7" grpId="0"/>
      <p:bldP spid="10" grpId="0"/>
      <p:bldP spid="18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90970" y="1458587"/>
            <a:ext cx="10803997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1．那个年轻人冒着生命危险去救落水儿童。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The young man ________ ________ ________ to save the kid    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falling into the river.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2．当你面对困难的时候，你应该勇敢。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You should be brave when you are ____ ____ _____ ____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difficulties. </a:t>
            </a:r>
          </a:p>
        </p:txBody>
      </p:sp>
      <p:sp>
        <p:nvSpPr>
          <p:cNvPr id="16" name="矩形 15"/>
          <p:cNvSpPr/>
          <p:nvPr/>
        </p:nvSpPr>
        <p:spPr>
          <a:xfrm>
            <a:off x="3990463" y="2330848"/>
            <a:ext cx="398272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risked         his          life</a:t>
            </a:r>
          </a:p>
        </p:txBody>
      </p:sp>
      <p:sp>
        <p:nvSpPr>
          <p:cNvPr id="17" name="矩形 16"/>
          <p:cNvSpPr/>
          <p:nvPr/>
        </p:nvSpPr>
        <p:spPr>
          <a:xfrm>
            <a:off x="6897945" y="4356811"/>
            <a:ext cx="331533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    the    face     of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97904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Box 16"/>
          <p:cNvSpPr txBox="1"/>
          <p:nvPr/>
        </p:nvSpPr>
        <p:spPr>
          <a:xfrm>
            <a:off x="741525" y="870320"/>
            <a:ext cx="10803997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Ⅲ.根据汉语意思完成句子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44195" y="871855"/>
            <a:ext cx="1106805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3．他坚持工作，尽管他有点儿累。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He kept working _____ ___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 he was a little tired.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4．我相信你能实现你的梦想。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I believe that you can _____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 ________ ________．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5．它是世界上最危险的运动之一。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It is one of ________ ________ _____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 sports in the world. </a:t>
            </a:r>
          </a:p>
        </p:txBody>
      </p:sp>
      <p:sp>
        <p:nvSpPr>
          <p:cNvPr id="16" name="矩形 15"/>
          <p:cNvSpPr/>
          <p:nvPr/>
        </p:nvSpPr>
        <p:spPr>
          <a:xfrm>
            <a:off x="4030468" y="1716803"/>
            <a:ext cx="288290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    though/if</a:t>
            </a:r>
          </a:p>
        </p:txBody>
      </p:sp>
      <p:sp>
        <p:nvSpPr>
          <p:cNvPr id="17" name="矩形 16"/>
          <p:cNvSpPr/>
          <p:nvPr/>
        </p:nvSpPr>
        <p:spPr>
          <a:xfrm>
            <a:off x="4818320" y="3112211"/>
            <a:ext cx="561022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achieve/realize      your       dream</a:t>
            </a:r>
          </a:p>
        </p:txBody>
      </p:sp>
      <p:sp>
        <p:nvSpPr>
          <p:cNvPr id="2" name="矩形 1"/>
          <p:cNvSpPr/>
          <p:nvPr/>
        </p:nvSpPr>
        <p:spPr>
          <a:xfrm>
            <a:off x="3411795" y="4479366"/>
            <a:ext cx="477964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       most        dangerous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120404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37485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课后巩固提升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6839" y="222446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521417" y="2164989"/>
            <a:ext cx="10564837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000" b="1" dirty="0" smtClean="0">
                <a:latin typeface="+mn-ea"/>
              </a:rPr>
              <a:t>Ⅰ.单项填空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1249" y="2704854"/>
            <a:ext cx="1120547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)1.I believe you will succeed ________ getting into a good   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university if you keep studying hard.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A．on               B．of              C．for              D．in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)2.Our plan includes ________ in the sea near the city.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A．to swim       B．swim         C．swims        D．swimming</a:t>
            </a:r>
          </a:p>
          <a:p>
            <a:pPr>
              <a:lnSpc>
                <a:spcPct val="150000"/>
              </a:lnSpc>
            </a:pPr>
            <a:endParaRPr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74527" y="2920064"/>
            <a:ext cx="45783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" name="矩形 1"/>
          <p:cNvSpPr/>
          <p:nvPr/>
        </p:nvSpPr>
        <p:spPr>
          <a:xfrm>
            <a:off x="979607" y="4965399"/>
            <a:ext cx="45783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5780" y="1179195"/>
            <a:ext cx="1112012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)3.When the tourists go to Tibet for the first time, they might     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find it hard to ________ air.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A．take out    B．take in    C．take away   D．take off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)4.Most of the kids in our school enjoy pop songs, ________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some hit songs on the Internet.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A．beside       B．including    C．except       D．without</a:t>
            </a:r>
          </a:p>
        </p:txBody>
      </p:sp>
      <p:sp>
        <p:nvSpPr>
          <p:cNvPr id="13" name="矩形 12"/>
          <p:cNvSpPr/>
          <p:nvPr/>
        </p:nvSpPr>
        <p:spPr>
          <a:xfrm>
            <a:off x="918334" y="1423508"/>
            <a:ext cx="43688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" name="矩形 1"/>
          <p:cNvSpPr/>
          <p:nvPr/>
        </p:nvSpPr>
        <p:spPr>
          <a:xfrm>
            <a:off x="938654" y="3484083"/>
            <a:ext cx="43688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5780" y="872490"/>
            <a:ext cx="1112012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)5. The world's population is growing ________ and there is    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________ land and water for growing rice.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A．more; less                      B．larger; fewer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C．larger; less                     D．more; fewer</a:t>
            </a:r>
          </a:p>
        </p:txBody>
      </p:sp>
      <p:sp>
        <p:nvSpPr>
          <p:cNvPr id="13" name="矩形 12"/>
          <p:cNvSpPr/>
          <p:nvPr/>
        </p:nvSpPr>
        <p:spPr>
          <a:xfrm>
            <a:off x="918334" y="1116803"/>
            <a:ext cx="45783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2079" y="101203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678945" y="885709"/>
            <a:ext cx="10564837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+mn-ea"/>
              </a:rPr>
              <a:t>Ⅱ.从方框中选出合适的单词，并用其适当形式完成短文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8834" y="1825639"/>
            <a:ext cx="11205470" cy="4939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Overhead bridges are found in many parts of Lanzhou, especially in places where traffic is heavy and crossing the road is very 1.____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The purpose of these overhead bridges is to enable passengers to cross roads 2.________. Overhead bridges are used in very much the same way as zebra crossings. They are more efficient </a:t>
            </a:r>
          </a:p>
        </p:txBody>
      </p:sp>
      <p:graphicFrame>
        <p:nvGraphicFramePr>
          <p:cNvPr id="3" name="表格 2"/>
          <p:cNvGraphicFramePr/>
          <p:nvPr/>
        </p:nvGraphicFramePr>
        <p:xfrm>
          <a:off x="484632" y="1689735"/>
          <a:ext cx="10991088" cy="8324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91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248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30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should, use, dangerous, habit,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spend, much</a:t>
                      </a:r>
                      <a:r>
                        <a:rPr lang="en-US" altLang="zh-CN" sz="30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safely, at, it, although</a:t>
                      </a:r>
                      <a:endParaRPr lang="en-US" altLang="en-US" sz="30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1801004" y="4058668"/>
            <a:ext cx="186944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dangerous</a:t>
            </a:r>
          </a:p>
        </p:txBody>
      </p:sp>
      <p:sp>
        <p:nvSpPr>
          <p:cNvPr id="5" name="矩形 4"/>
          <p:cNvSpPr/>
          <p:nvPr/>
        </p:nvSpPr>
        <p:spPr>
          <a:xfrm>
            <a:off x="3448194" y="5412488"/>
            <a:ext cx="111379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</Words>
  <Application>Microsoft Office PowerPoint</Application>
  <PresentationFormat>宽屏</PresentationFormat>
  <Paragraphs>89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仿宋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2023-01-16T22:26:26Z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D2A75498FA0E4B7C84D60A5A270B93FF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