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71" r:id="rId2"/>
    <p:sldId id="264" r:id="rId3"/>
    <p:sldId id="263" r:id="rId4"/>
    <p:sldId id="359" r:id="rId5"/>
    <p:sldId id="403" r:id="rId6"/>
    <p:sldId id="767" r:id="rId7"/>
    <p:sldId id="706" r:id="rId8"/>
    <p:sldId id="643" r:id="rId9"/>
    <p:sldId id="435" r:id="rId10"/>
    <p:sldId id="436" r:id="rId11"/>
    <p:sldId id="717" r:id="rId12"/>
    <p:sldId id="768" r:id="rId13"/>
    <p:sldId id="770" r:id="rId14"/>
    <p:sldId id="720" r:id="rId15"/>
    <p:sldId id="718" r:id="rId16"/>
    <p:sldId id="771" r:id="rId17"/>
    <p:sldId id="719" r:id="rId18"/>
    <p:sldId id="647" r:id="rId19"/>
    <p:sldId id="293" r:id="rId20"/>
    <p:sldId id="786" r:id="rId21"/>
    <p:sldId id="787" r:id="rId22"/>
    <p:sldId id="788" r:id="rId23"/>
    <p:sldId id="789" r:id="rId24"/>
    <p:sldId id="515" r:id="rId25"/>
    <p:sldId id="599" r:id="rId26"/>
    <p:sldId id="521" r:id="rId27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黑体" panose="02010609060101010101" pitchFamily="49" charset="-122"/>
      <p:regular r:id="rId34"/>
    </p:embeddedFont>
    <p:embeddedFont>
      <p:font typeface="OPPOSans R" panose="02010600030101010101" charset="-122"/>
      <p:regular r:id="rId35"/>
    </p:embeddedFont>
    <p:embeddedFont>
      <p:font typeface="OPPOSans H" panose="02010600030101010101" charset="-122"/>
      <p:regular r:id="rId36"/>
    </p:embeddedFont>
    <p:embeddedFont>
      <p:font typeface="OPPOSans B" panose="02010600030101010101" charset="-122"/>
      <p:regular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D0CED71-A811-476D-A99A-2091CF41A185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5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22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C555370-7E36-4F20-B42D-30D516C73844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7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38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BBF62E0-8B45-4E2B-A4E3-084EE0CAB2A5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12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CCAEE07-A7CF-4849-B2DF-4CEEF0C9A389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13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20D2CFA-7D6F-4B2B-A36B-1C0C89189102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B3E1F8D-9649-499A-8F45-74C327DC50E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阅读理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阅读理解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析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分析解答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回顾反思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7458193" y="-3113387"/>
            <a:ext cx="8971540" cy="9041742"/>
            <a:chOff x="7458193" y="-3113387"/>
            <a:chExt cx="8971540" cy="9041742"/>
          </a:xfrm>
        </p:grpSpPr>
        <p:sp>
          <p:nvSpPr>
            <p:cNvPr id="9" name="不完整圆 8"/>
            <p:cNvSpPr/>
            <p:nvPr/>
          </p:nvSpPr>
          <p:spPr>
            <a:xfrm>
              <a:off x="7458193" y="-3113387"/>
              <a:ext cx="8971540" cy="9041742"/>
            </a:xfrm>
            <a:prstGeom prst="pie">
              <a:avLst>
                <a:gd name="adj1" fmla="val 7703852"/>
                <a:gd name="adj2" fmla="val 1285446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8" name="不完整圆 7"/>
            <p:cNvSpPr/>
            <p:nvPr/>
          </p:nvSpPr>
          <p:spPr>
            <a:xfrm>
              <a:off x="8191875" y="-2344604"/>
              <a:ext cx="7504176" cy="7504176"/>
            </a:xfrm>
            <a:prstGeom prst="pie">
              <a:avLst>
                <a:gd name="adj1" fmla="val 5137998"/>
                <a:gd name="adj2" fmla="val 1625284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7" name="不完整圆 6"/>
            <p:cNvSpPr/>
            <p:nvPr/>
          </p:nvSpPr>
          <p:spPr>
            <a:xfrm>
              <a:off x="8596566" y="-1939913"/>
              <a:ext cx="6694794" cy="6694794"/>
            </a:xfrm>
            <a:prstGeom prst="pie">
              <a:avLst>
                <a:gd name="adj1" fmla="val 0"/>
                <a:gd name="adj2" fmla="val 109431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7" b="24511"/>
            <a:stretch>
              <a:fillRect/>
            </a:stretch>
          </p:blipFill>
          <p:spPr>
            <a:xfrm>
              <a:off x="9098281" y="-1438198"/>
              <a:ext cx="5691364" cy="5691364"/>
            </a:xfrm>
            <a:prstGeom prst="ellipse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573595" y="2716279"/>
            <a:ext cx="8706618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defRPr/>
            </a:pPr>
            <a:r>
              <a:rPr lang="en-US" altLang="zh-CN" sz="4400" noProof="1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4.8 </a:t>
            </a:r>
            <a:r>
              <a:rPr lang="zh-CN" altLang="en-US" sz="4400" noProof="1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分数与小数的互化</a:t>
            </a:r>
          </a:p>
          <a:p>
            <a:pPr algn="dist" fontAlgn="auto">
              <a:defRPr/>
            </a:pPr>
            <a:endParaRPr lang="zh-CN" altLang="en-US" sz="4400" noProof="1">
              <a:solidFill>
                <a:schemeClr val="accent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pitchFamily="49" charset="-122"/>
              <a:sym typeface="OPPOSans H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2362" y="1639798"/>
            <a:ext cx="52114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pitchFamily="49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50533" y="4279493"/>
            <a:ext cx="6607660" cy="520412"/>
            <a:chOff x="4525670" y="4426857"/>
            <a:chExt cx="6607660" cy="520412"/>
          </a:xfrm>
        </p:grpSpPr>
        <p:sp>
          <p:nvSpPr>
            <p:cNvPr id="13" name="文本框 12"/>
            <p:cNvSpPr txBox="1"/>
            <p:nvPr/>
          </p:nvSpPr>
          <p:spPr>
            <a:xfrm>
              <a:off x="6209844" y="4426857"/>
              <a:ext cx="3239312" cy="52041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defRPr/>
              </a:pPr>
              <a:r>
                <a:rPr lang="zh-CN" altLang="en-US" noProof="1" smtClean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pitchFamily="49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 smtClean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pitchFamily="49" charset="-122"/>
                  <a:sym typeface="OPPOSans R" panose="00020600040101010101" pitchFamily="18" charset="-122"/>
                </a:rPr>
                <a:t>PPT818</a:t>
              </a:r>
              <a:endParaRPr lang="zh-CN" altLang="en-US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pitchFamily="49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9537476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4525670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接连接符 15"/>
          <p:cNvCxnSpPr/>
          <p:nvPr/>
        </p:nvCxnSpPr>
        <p:spPr>
          <a:xfrm>
            <a:off x="-3475512" y="6372265"/>
            <a:ext cx="4094480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625600" y="3632200"/>
            <a:ext cx="542790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1600" noProof="1">
                <a:solidFill>
                  <a:schemeClr val="bg1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pitchFamily="49" charset="-122"/>
                <a:sym typeface="OPPOSans R" panose="00020600040101010101" pitchFamily="18" charset="-122"/>
              </a:rPr>
              <a:t>SCORE WITH DECIMAL</a:t>
            </a:r>
            <a:endParaRPr lang="zh-CN" altLang="en-US" sz="1600" noProof="1">
              <a:solidFill>
                <a:schemeClr val="bg1">
                  <a:lumMod val="50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pitchFamily="49" charset="-122"/>
              <a:sym typeface="OPPOSans R" panose="00020600040101010101" pitchFamily="18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-485644" y="5168337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3209658" y="5708418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31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485644" y="-370328"/>
            <a:ext cx="1599686" cy="1599686"/>
            <a:chOff x="-913255" y="-746252"/>
            <a:chExt cx="2362708" cy="2362708"/>
          </a:xfrm>
        </p:grpSpPr>
        <p:sp>
          <p:nvSpPr>
            <p:cNvPr id="4" name="椭圆 3"/>
            <p:cNvSpPr/>
            <p:nvPr/>
          </p:nvSpPr>
          <p:spPr>
            <a:xfrm>
              <a:off x="-913255" y="-746252"/>
              <a:ext cx="2362708" cy="23627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-479691" y="-312688"/>
              <a:ext cx="1495581" cy="149558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 flipH="1">
            <a:off x="0" y="2252943"/>
            <a:ext cx="4926904" cy="0"/>
          </a:xfrm>
          <a:prstGeom prst="line">
            <a:avLst/>
          </a:prstGeom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文本框 1"/>
          <p:cNvSpPr txBox="1">
            <a:spLocks noChangeArrowheads="1"/>
          </p:cNvSpPr>
          <p:nvPr/>
        </p:nvSpPr>
        <p:spPr bwMode="auto">
          <a:xfrm>
            <a:off x="914400" y="1287619"/>
            <a:ext cx="51816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把下面小数化成分数。</a:t>
            </a:r>
          </a:p>
        </p:txBody>
      </p:sp>
      <p:sp>
        <p:nvSpPr>
          <p:cNvPr id="18436" name="文本框 2"/>
          <p:cNvSpPr txBox="1">
            <a:spLocks noChangeArrowheads="1"/>
          </p:cNvSpPr>
          <p:nvPr/>
        </p:nvSpPr>
        <p:spPr bwMode="auto">
          <a:xfrm>
            <a:off x="2060575" y="2138365"/>
            <a:ext cx="6858000" cy="272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0.25＝                   0.48＝</a:t>
            </a:r>
          </a:p>
          <a:p>
            <a:pPr eaLnBrk="0" hangingPunct="0">
              <a:lnSpc>
                <a:spcPct val="2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2.4＝                       0.9＝</a:t>
            </a:r>
          </a:p>
          <a:p>
            <a:pPr eaLnBrk="0" hangingPunct="0">
              <a:lnSpc>
                <a:spcPct val="2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0.36＝                     5.2＝</a:t>
            </a:r>
          </a:p>
        </p:txBody>
      </p:sp>
      <p:grpSp>
        <p:nvGrpSpPr>
          <p:cNvPr id="4" name="组合 37"/>
          <p:cNvGrpSpPr/>
          <p:nvPr/>
        </p:nvGrpSpPr>
        <p:grpSpPr bwMode="auto">
          <a:xfrm>
            <a:off x="2926872" y="2399113"/>
            <a:ext cx="890588" cy="830998"/>
            <a:chOff x="234542" y="2211013"/>
            <a:chExt cx="685800" cy="638581"/>
          </a:xfrm>
        </p:grpSpPr>
        <p:sp>
          <p:nvSpPr>
            <p:cNvPr id="18438" name="TextBox 90"/>
            <p:cNvSpPr txBox="1">
              <a:spLocks noChangeArrowheads="1"/>
            </p:cNvSpPr>
            <p:nvPr/>
          </p:nvSpPr>
          <p:spPr bwMode="auto">
            <a:xfrm>
              <a:off x="234542" y="2211013"/>
              <a:ext cx="685800" cy="6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  <a:p>
              <a:pPr algn="ctr"/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19136" y="2498913"/>
              <a:ext cx="43152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416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5" name="组合 37"/>
          <p:cNvGrpSpPr/>
          <p:nvPr/>
        </p:nvGrpSpPr>
        <p:grpSpPr bwMode="auto">
          <a:xfrm>
            <a:off x="7049135" y="2398905"/>
            <a:ext cx="890588" cy="830996"/>
            <a:chOff x="234542" y="2232489"/>
            <a:chExt cx="685800" cy="638580"/>
          </a:xfrm>
        </p:grpSpPr>
        <p:sp>
          <p:nvSpPr>
            <p:cNvPr id="18441" name="TextBox 90"/>
            <p:cNvSpPr txBox="1">
              <a:spLocks noChangeArrowheads="1"/>
            </p:cNvSpPr>
            <p:nvPr/>
          </p:nvSpPr>
          <p:spPr bwMode="auto">
            <a:xfrm>
              <a:off x="234542" y="2232489"/>
              <a:ext cx="685800" cy="63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12</a:t>
              </a:r>
            </a:p>
            <a:p>
              <a:pPr algn="ctr"/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25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361678" y="2551779"/>
              <a:ext cx="43152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416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8" name="组合 37"/>
          <p:cNvGrpSpPr/>
          <p:nvPr/>
        </p:nvGrpSpPr>
        <p:grpSpPr bwMode="auto">
          <a:xfrm>
            <a:off x="2926872" y="3345206"/>
            <a:ext cx="890588" cy="830996"/>
            <a:chOff x="234542" y="2232489"/>
            <a:chExt cx="685800" cy="638580"/>
          </a:xfrm>
        </p:grpSpPr>
        <p:sp>
          <p:nvSpPr>
            <p:cNvPr id="18444" name="TextBox 90"/>
            <p:cNvSpPr txBox="1">
              <a:spLocks noChangeArrowheads="1"/>
            </p:cNvSpPr>
            <p:nvPr/>
          </p:nvSpPr>
          <p:spPr bwMode="auto">
            <a:xfrm>
              <a:off x="234542" y="2232489"/>
              <a:ext cx="685800" cy="63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12</a:t>
              </a:r>
            </a:p>
            <a:p>
              <a:pPr algn="ctr"/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361678" y="2551779"/>
              <a:ext cx="43152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416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1" name="组合 37"/>
          <p:cNvGrpSpPr/>
          <p:nvPr/>
        </p:nvGrpSpPr>
        <p:grpSpPr bwMode="auto">
          <a:xfrm>
            <a:off x="7049135" y="3293882"/>
            <a:ext cx="890588" cy="830996"/>
            <a:chOff x="234542" y="2232489"/>
            <a:chExt cx="685800" cy="638580"/>
          </a:xfrm>
        </p:grpSpPr>
        <p:sp>
          <p:nvSpPr>
            <p:cNvPr id="18447" name="TextBox 90"/>
            <p:cNvSpPr txBox="1">
              <a:spLocks noChangeArrowheads="1"/>
            </p:cNvSpPr>
            <p:nvPr/>
          </p:nvSpPr>
          <p:spPr bwMode="auto">
            <a:xfrm>
              <a:off x="234542" y="2232489"/>
              <a:ext cx="685800" cy="63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</a:t>
              </a:r>
            </a:p>
            <a:p>
              <a:pPr algn="ctr"/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61678" y="2541475"/>
              <a:ext cx="43152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416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5" name="组合 37"/>
          <p:cNvGrpSpPr/>
          <p:nvPr/>
        </p:nvGrpSpPr>
        <p:grpSpPr bwMode="auto">
          <a:xfrm>
            <a:off x="2926871" y="4329333"/>
            <a:ext cx="890588" cy="830996"/>
            <a:chOff x="234542" y="2232489"/>
            <a:chExt cx="685800" cy="638580"/>
          </a:xfrm>
        </p:grpSpPr>
        <p:sp>
          <p:nvSpPr>
            <p:cNvPr id="18450" name="TextBox 90"/>
            <p:cNvSpPr txBox="1">
              <a:spLocks noChangeArrowheads="1"/>
            </p:cNvSpPr>
            <p:nvPr/>
          </p:nvSpPr>
          <p:spPr bwMode="auto">
            <a:xfrm>
              <a:off x="234542" y="2232489"/>
              <a:ext cx="685800" cy="63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</a:t>
              </a:r>
            </a:p>
            <a:p>
              <a:pPr algn="ctr"/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25</a:t>
              </a: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361678" y="2551779"/>
              <a:ext cx="43152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416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8" name="组合 37"/>
          <p:cNvGrpSpPr/>
          <p:nvPr/>
        </p:nvGrpSpPr>
        <p:grpSpPr bwMode="auto">
          <a:xfrm>
            <a:off x="7049135" y="4288718"/>
            <a:ext cx="890588" cy="830996"/>
            <a:chOff x="234542" y="2232489"/>
            <a:chExt cx="685800" cy="638580"/>
          </a:xfrm>
        </p:grpSpPr>
        <p:sp>
          <p:nvSpPr>
            <p:cNvPr id="18453" name="TextBox 90"/>
            <p:cNvSpPr txBox="1">
              <a:spLocks noChangeArrowheads="1"/>
            </p:cNvSpPr>
            <p:nvPr/>
          </p:nvSpPr>
          <p:spPr bwMode="auto">
            <a:xfrm>
              <a:off x="234542" y="2232489"/>
              <a:ext cx="685800" cy="63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26</a:t>
              </a:r>
            </a:p>
            <a:p>
              <a:pPr algn="ctr"/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361678" y="2551779"/>
              <a:ext cx="43152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416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31" y="1295390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5"/>
          <p:cNvSpPr txBox="1">
            <a:spLocks noChangeArrowheads="1"/>
          </p:cNvSpPr>
          <p:nvPr/>
        </p:nvSpPr>
        <p:spPr bwMode="auto">
          <a:xfrm>
            <a:off x="1168400" y="1122364"/>
            <a:ext cx="1976438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19460" name="文本框 7"/>
          <p:cNvSpPr txBox="1">
            <a:spLocks noChangeArrowheads="1"/>
          </p:cNvSpPr>
          <p:nvPr/>
        </p:nvSpPr>
        <p:spPr bwMode="auto">
          <a:xfrm>
            <a:off x="3275014" y="1141413"/>
            <a:ext cx="5761037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分数化成小数的方法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085850" y="2005014"/>
            <a:ext cx="985838" cy="871537"/>
            <a:chOff x="631889" y="1065590"/>
            <a:chExt cx="863600" cy="658812"/>
          </a:xfrm>
        </p:grpSpPr>
        <p:pic>
          <p:nvPicPr>
            <p:cNvPr id="19462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89" y="1065590"/>
              <a:ext cx="863600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文本框 26"/>
            <p:cNvSpPr txBox="1">
              <a:spLocks noChangeArrowheads="1"/>
            </p:cNvSpPr>
            <p:nvPr/>
          </p:nvSpPr>
          <p:spPr bwMode="auto">
            <a:xfrm>
              <a:off x="846743" y="1132815"/>
              <a:ext cx="563735" cy="55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2048828" y="1913895"/>
            <a:ext cx="9231630" cy="1474334"/>
            <a:chOff x="2992" y="3030"/>
            <a:chExt cx="14538" cy="2321"/>
          </a:xfrm>
        </p:grpSpPr>
        <p:sp>
          <p:nvSpPr>
            <p:cNvPr id="19465" name="Text Box 17"/>
            <p:cNvSpPr txBox="1">
              <a:spLocks noChangeArrowheads="1"/>
            </p:cNvSpPr>
            <p:nvPr/>
          </p:nvSpPr>
          <p:spPr bwMode="auto">
            <a:xfrm>
              <a:off x="2992" y="3030"/>
              <a:ext cx="14538" cy="2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把        、      、    、    、     、       化成小数</a:t>
              </a:r>
              <a:r>
                <a:rPr lang="zh-CN" altLang="en-US" sz="2400" b="1" dirty="0">
                  <a:solidFill>
                    <a:srgbClr val="FA8434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（除不尽的保留两位小数）。</a:t>
              </a:r>
            </a:p>
          </p:txBody>
        </p:sp>
        <p:grpSp>
          <p:nvGrpSpPr>
            <p:cNvPr id="19466" name="组合 67"/>
            <p:cNvGrpSpPr/>
            <p:nvPr/>
          </p:nvGrpSpPr>
          <p:grpSpPr bwMode="auto">
            <a:xfrm>
              <a:off x="3838" y="3258"/>
              <a:ext cx="1470" cy="1308"/>
              <a:chOff x="3183190" y="1495715"/>
              <a:chExt cx="932791" cy="830579"/>
            </a:xfrm>
          </p:grpSpPr>
          <p:sp>
            <p:nvSpPr>
              <p:cNvPr id="19467" name="TextBox 68"/>
              <p:cNvSpPr txBox="1">
                <a:spLocks noChangeArrowheads="1"/>
              </p:cNvSpPr>
              <p:nvPr/>
            </p:nvSpPr>
            <p:spPr bwMode="auto">
              <a:xfrm>
                <a:off x="3183190" y="1495715"/>
                <a:ext cx="932791" cy="830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7</a:t>
                </a: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10</a:t>
                </a:r>
              </a:p>
            </p:txBody>
          </p:sp>
          <p:sp>
            <p:nvSpPr>
              <p:cNvPr id="19468" name="Line 12"/>
              <p:cNvSpPr>
                <a:spLocks noChangeShapeType="1"/>
              </p:cNvSpPr>
              <p:nvPr/>
            </p:nvSpPr>
            <p:spPr bwMode="auto">
              <a:xfrm>
                <a:off x="3205208" y="1904653"/>
                <a:ext cx="432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9469" name="组合 70"/>
            <p:cNvGrpSpPr/>
            <p:nvPr/>
          </p:nvGrpSpPr>
          <p:grpSpPr bwMode="auto">
            <a:xfrm>
              <a:off x="7865" y="3347"/>
              <a:ext cx="1080" cy="1308"/>
              <a:chOff x="3289284" y="1578972"/>
              <a:chExt cx="685782" cy="830587"/>
            </a:xfrm>
          </p:grpSpPr>
          <p:sp>
            <p:nvSpPr>
              <p:cNvPr id="19470" name="TextBox 71"/>
              <p:cNvSpPr txBox="1">
                <a:spLocks noChangeArrowheads="1"/>
              </p:cNvSpPr>
              <p:nvPr/>
            </p:nvSpPr>
            <p:spPr bwMode="auto">
              <a:xfrm>
                <a:off x="3289284" y="1578972"/>
                <a:ext cx="685782" cy="830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3</a:t>
                </a: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4</a:t>
                </a:r>
              </a:p>
            </p:txBody>
          </p:sp>
          <p:sp>
            <p:nvSpPr>
              <p:cNvPr id="19471" name="Line 12"/>
              <p:cNvSpPr>
                <a:spLocks noChangeShapeType="1"/>
              </p:cNvSpPr>
              <p:nvPr/>
            </p:nvSpPr>
            <p:spPr bwMode="auto">
              <a:xfrm>
                <a:off x="3416799" y="1958716"/>
                <a:ext cx="432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9472" name="组合 75"/>
            <p:cNvGrpSpPr/>
            <p:nvPr/>
          </p:nvGrpSpPr>
          <p:grpSpPr bwMode="auto">
            <a:xfrm>
              <a:off x="9319" y="3314"/>
              <a:ext cx="1080" cy="1308"/>
              <a:chOff x="3082279" y="1545613"/>
              <a:chExt cx="685782" cy="830656"/>
            </a:xfrm>
          </p:grpSpPr>
          <p:sp>
            <p:nvSpPr>
              <p:cNvPr id="19473" name="TextBox 76"/>
              <p:cNvSpPr txBox="1">
                <a:spLocks noChangeArrowheads="1"/>
              </p:cNvSpPr>
              <p:nvPr/>
            </p:nvSpPr>
            <p:spPr bwMode="auto">
              <a:xfrm>
                <a:off x="3082279" y="1545613"/>
                <a:ext cx="685782" cy="830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9</a:t>
                </a: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40</a:t>
                </a:r>
              </a:p>
            </p:txBody>
          </p:sp>
          <p:sp>
            <p:nvSpPr>
              <p:cNvPr id="19474" name="Line 12"/>
              <p:cNvSpPr>
                <a:spLocks noChangeShapeType="1"/>
              </p:cNvSpPr>
              <p:nvPr/>
            </p:nvSpPr>
            <p:spPr bwMode="auto">
              <a:xfrm>
                <a:off x="3082294" y="1946295"/>
                <a:ext cx="432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9475" name="组合 78"/>
            <p:cNvGrpSpPr/>
            <p:nvPr/>
          </p:nvGrpSpPr>
          <p:grpSpPr bwMode="auto">
            <a:xfrm>
              <a:off x="10839" y="3347"/>
              <a:ext cx="1080" cy="1308"/>
              <a:chOff x="2888606" y="1551952"/>
              <a:chExt cx="685782" cy="830585"/>
            </a:xfrm>
          </p:grpSpPr>
          <p:sp>
            <p:nvSpPr>
              <p:cNvPr id="19476" name="TextBox 81"/>
              <p:cNvSpPr txBox="1">
                <a:spLocks noChangeArrowheads="1"/>
              </p:cNvSpPr>
              <p:nvPr/>
            </p:nvSpPr>
            <p:spPr bwMode="auto">
              <a:xfrm>
                <a:off x="2888606" y="1551952"/>
                <a:ext cx="685782" cy="830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2</a:t>
                </a: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9</a:t>
                </a:r>
              </a:p>
            </p:txBody>
          </p:sp>
          <p:sp>
            <p:nvSpPr>
              <p:cNvPr id="19477" name="Line 12"/>
              <p:cNvSpPr>
                <a:spLocks noChangeShapeType="1"/>
              </p:cNvSpPr>
              <p:nvPr/>
            </p:nvSpPr>
            <p:spPr bwMode="auto">
              <a:xfrm>
                <a:off x="3015831" y="1966822"/>
                <a:ext cx="432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9478" name="组合 83"/>
            <p:cNvGrpSpPr/>
            <p:nvPr/>
          </p:nvGrpSpPr>
          <p:grpSpPr bwMode="auto">
            <a:xfrm>
              <a:off x="12870" y="3291"/>
              <a:ext cx="1080" cy="1308"/>
              <a:chOff x="3095371" y="1513867"/>
              <a:chExt cx="685782" cy="830578"/>
            </a:xfrm>
          </p:grpSpPr>
          <p:sp>
            <p:nvSpPr>
              <p:cNvPr id="19479" name="TextBox 84"/>
              <p:cNvSpPr txBox="1">
                <a:spLocks noChangeArrowheads="1"/>
              </p:cNvSpPr>
              <p:nvPr/>
            </p:nvSpPr>
            <p:spPr bwMode="auto">
              <a:xfrm>
                <a:off x="3095371" y="1513867"/>
                <a:ext cx="685782" cy="830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5</a:t>
                </a: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14</a:t>
                </a:r>
              </a:p>
            </p:txBody>
          </p:sp>
          <p:sp>
            <p:nvSpPr>
              <p:cNvPr id="19480" name="Line 12"/>
              <p:cNvSpPr>
                <a:spLocks noChangeShapeType="1"/>
              </p:cNvSpPr>
              <p:nvPr/>
            </p:nvSpPr>
            <p:spPr bwMode="auto">
              <a:xfrm>
                <a:off x="3222892" y="1948201"/>
                <a:ext cx="432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9481" name="组合 86"/>
            <p:cNvGrpSpPr/>
            <p:nvPr/>
          </p:nvGrpSpPr>
          <p:grpSpPr bwMode="auto">
            <a:xfrm>
              <a:off x="6216" y="3291"/>
              <a:ext cx="1440" cy="1308"/>
              <a:chOff x="3651911" y="1524800"/>
              <a:chExt cx="914376" cy="830651"/>
            </a:xfrm>
          </p:grpSpPr>
          <p:sp>
            <p:nvSpPr>
              <p:cNvPr id="19482" name="TextBox 87"/>
              <p:cNvSpPr txBox="1">
                <a:spLocks noChangeArrowheads="1"/>
              </p:cNvSpPr>
              <p:nvPr/>
            </p:nvSpPr>
            <p:spPr bwMode="auto">
              <a:xfrm>
                <a:off x="3651911" y="1524800"/>
                <a:ext cx="914376" cy="830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39</a:t>
                </a:r>
              </a:p>
              <a:p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100</a:t>
                </a:r>
              </a:p>
            </p:txBody>
          </p:sp>
          <p:sp>
            <p:nvSpPr>
              <p:cNvPr id="19483" name="Line 12"/>
              <p:cNvSpPr>
                <a:spLocks noChangeShapeType="1"/>
              </p:cNvSpPr>
              <p:nvPr/>
            </p:nvSpPr>
            <p:spPr bwMode="auto">
              <a:xfrm>
                <a:off x="3722463" y="1954682"/>
                <a:ext cx="5298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12" name="Group 48"/>
          <p:cNvGrpSpPr/>
          <p:nvPr/>
        </p:nvGrpSpPr>
        <p:grpSpPr bwMode="auto">
          <a:xfrm>
            <a:off x="2608072" y="3902085"/>
            <a:ext cx="7435850" cy="1660525"/>
            <a:chOff x="1092" y="2536"/>
            <a:chExt cx="4684" cy="1046"/>
          </a:xfrm>
        </p:grpSpPr>
        <p:pic>
          <p:nvPicPr>
            <p:cNvPr id="19485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43" y="2536"/>
              <a:ext cx="733" cy="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6" name="AutoShape 27"/>
            <p:cNvSpPr>
              <a:spLocks noChangeArrowheads="1"/>
            </p:cNvSpPr>
            <p:nvPr/>
          </p:nvSpPr>
          <p:spPr bwMode="auto">
            <a:xfrm>
              <a:off x="1092" y="2598"/>
              <a:ext cx="3920" cy="505"/>
            </a:xfrm>
            <a:prstGeom prst="wedgeRoundRectCallout">
              <a:avLst>
                <a:gd name="adj1" fmla="val 53204"/>
                <a:gd name="adj2" fmla="val 2548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>
                <a:lnSpc>
                  <a:spcPct val="20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想一想，应该怎么做呢？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7"/>
          <p:cNvGrpSpPr/>
          <p:nvPr/>
        </p:nvGrpSpPr>
        <p:grpSpPr bwMode="auto">
          <a:xfrm>
            <a:off x="2073751" y="2680560"/>
            <a:ext cx="949643" cy="830997"/>
            <a:chOff x="221340" y="2200275"/>
            <a:chExt cx="731276" cy="638734"/>
          </a:xfrm>
        </p:grpSpPr>
        <p:sp>
          <p:nvSpPr>
            <p:cNvPr id="20482" name="TextBox 90"/>
            <p:cNvSpPr txBox="1">
              <a:spLocks noChangeArrowheads="1"/>
            </p:cNvSpPr>
            <p:nvPr/>
          </p:nvSpPr>
          <p:spPr bwMode="auto">
            <a:xfrm>
              <a:off x="266816" y="2200275"/>
              <a:ext cx="685800" cy="63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7</a:t>
              </a:r>
            </a:p>
            <a:p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21340" y="2503131"/>
              <a:ext cx="43152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416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4" name="组合 25"/>
          <p:cNvGrpSpPr/>
          <p:nvPr/>
        </p:nvGrpSpPr>
        <p:grpSpPr bwMode="auto">
          <a:xfrm>
            <a:off x="6793388" y="2667860"/>
            <a:ext cx="1235391" cy="830997"/>
            <a:chOff x="650255" y="3343275"/>
            <a:chExt cx="950047" cy="638734"/>
          </a:xfrm>
        </p:grpSpPr>
        <p:sp>
          <p:nvSpPr>
            <p:cNvPr id="20485" name="TextBox 131"/>
            <p:cNvSpPr txBox="1">
              <a:spLocks noChangeArrowheads="1"/>
            </p:cNvSpPr>
            <p:nvPr/>
          </p:nvSpPr>
          <p:spPr bwMode="auto">
            <a:xfrm>
              <a:off x="685902" y="3343275"/>
              <a:ext cx="914400" cy="63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39</a:t>
              </a:r>
            </a:p>
            <a:p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100</a:t>
              </a:r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650255" y="3638321"/>
              <a:ext cx="72028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416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29" name="Rectangle 2"/>
          <p:cNvSpPr>
            <a:spLocks noGrp="1" noChangeArrowheads="1"/>
          </p:cNvSpPr>
          <p:nvPr/>
        </p:nvSpPr>
        <p:spPr bwMode="auto">
          <a:xfrm>
            <a:off x="2578100" y="2578101"/>
            <a:ext cx="12890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 0.7</a:t>
            </a:r>
          </a:p>
        </p:txBody>
      </p:sp>
      <p:sp>
        <p:nvSpPr>
          <p:cNvPr id="30" name="Rectangle 2"/>
          <p:cNvSpPr>
            <a:spLocks noGrp="1" noChangeArrowheads="1"/>
          </p:cNvSpPr>
          <p:nvPr/>
        </p:nvSpPr>
        <p:spPr bwMode="auto">
          <a:xfrm>
            <a:off x="7667625" y="2570163"/>
            <a:ext cx="1684338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 0.39</a:t>
            </a:r>
          </a:p>
        </p:txBody>
      </p:sp>
      <p:grpSp>
        <p:nvGrpSpPr>
          <p:cNvPr id="20489" name="组合 67"/>
          <p:cNvGrpSpPr/>
          <p:nvPr/>
        </p:nvGrpSpPr>
        <p:grpSpPr bwMode="auto">
          <a:xfrm>
            <a:off x="1562101" y="1340338"/>
            <a:ext cx="892175" cy="830997"/>
            <a:chOff x="3286398" y="1458054"/>
            <a:chExt cx="685782" cy="638323"/>
          </a:xfrm>
        </p:grpSpPr>
        <p:sp>
          <p:nvSpPr>
            <p:cNvPr id="20490" name="TextBox 68"/>
            <p:cNvSpPr txBox="1">
              <a:spLocks noChangeArrowheads="1"/>
            </p:cNvSpPr>
            <p:nvPr/>
          </p:nvSpPr>
          <p:spPr bwMode="auto">
            <a:xfrm>
              <a:off x="3286398" y="1458054"/>
              <a:ext cx="685782" cy="638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7</a:t>
              </a:r>
            </a:p>
            <a:p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</a:t>
              </a:r>
            </a:p>
          </p:txBody>
        </p:sp>
        <p:sp>
          <p:nvSpPr>
            <p:cNvPr id="20491" name="Line 12"/>
            <p:cNvSpPr>
              <a:spLocks noChangeShapeType="1"/>
            </p:cNvSpPr>
            <p:nvPr/>
          </p:nvSpPr>
          <p:spPr bwMode="auto">
            <a:xfrm>
              <a:off x="3307698" y="1757303"/>
              <a:ext cx="432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0492" name="组合 86"/>
          <p:cNvGrpSpPr/>
          <p:nvPr/>
        </p:nvGrpSpPr>
        <p:grpSpPr bwMode="auto">
          <a:xfrm>
            <a:off x="2306814" y="1320538"/>
            <a:ext cx="1336499" cy="830997"/>
            <a:chOff x="3231583" y="1448296"/>
            <a:chExt cx="1027775" cy="639090"/>
          </a:xfrm>
        </p:grpSpPr>
        <p:sp>
          <p:nvSpPr>
            <p:cNvPr id="20493" name="TextBox 87"/>
            <p:cNvSpPr txBox="1">
              <a:spLocks noChangeArrowheads="1"/>
            </p:cNvSpPr>
            <p:nvPr/>
          </p:nvSpPr>
          <p:spPr bwMode="auto">
            <a:xfrm>
              <a:off x="3344982" y="1448296"/>
              <a:ext cx="914376" cy="639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39</a:t>
              </a:r>
            </a:p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100</a:t>
              </a:r>
            </a:p>
          </p:txBody>
        </p:sp>
        <p:sp>
          <p:nvSpPr>
            <p:cNvPr id="20494" name="Line 12"/>
            <p:cNvSpPr>
              <a:spLocks noChangeShapeType="1"/>
            </p:cNvSpPr>
            <p:nvPr/>
          </p:nvSpPr>
          <p:spPr bwMode="auto">
            <a:xfrm>
              <a:off x="3231583" y="1760121"/>
              <a:ext cx="720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20495" name="Text Box 8"/>
          <p:cNvSpPr txBox="1">
            <a:spLocks noChangeArrowheads="1"/>
          </p:cNvSpPr>
          <p:nvPr/>
        </p:nvSpPr>
        <p:spPr bwMode="auto">
          <a:xfrm>
            <a:off x="1196975" y="1193800"/>
            <a:ext cx="10548938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       、        直接写成小数分别是多少？</a:t>
            </a: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974725" y="4030664"/>
            <a:ext cx="10242550" cy="1474314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分母是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1000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……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的分数化成小数，可以直接去掉分母，看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后面有几个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，就在分子中最后一位起向左数几位，点上小数点。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2"/>
          <p:cNvGrpSpPr/>
          <p:nvPr/>
        </p:nvGrpSpPr>
        <p:grpSpPr bwMode="auto">
          <a:xfrm>
            <a:off x="1715686" y="2042651"/>
            <a:ext cx="901953" cy="830997"/>
            <a:chOff x="3371814" y="1748158"/>
            <a:chExt cx="693298" cy="638756"/>
          </a:xfrm>
        </p:grpSpPr>
        <p:sp>
          <p:nvSpPr>
            <p:cNvPr id="24578" name="TextBox 93"/>
            <p:cNvSpPr txBox="1">
              <a:spLocks noChangeArrowheads="1"/>
            </p:cNvSpPr>
            <p:nvPr/>
          </p:nvSpPr>
          <p:spPr bwMode="auto">
            <a:xfrm>
              <a:off x="3379330" y="1748158"/>
              <a:ext cx="685782" cy="63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3</a:t>
              </a:r>
            </a:p>
            <a:p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4</a:t>
              </a: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3371814" y="2067536"/>
              <a:ext cx="43196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416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4" name="组合 95"/>
          <p:cNvGrpSpPr/>
          <p:nvPr/>
        </p:nvGrpSpPr>
        <p:grpSpPr bwMode="auto">
          <a:xfrm>
            <a:off x="1565275" y="3965112"/>
            <a:ext cx="968968" cy="830997"/>
            <a:chOff x="3303789" y="1747807"/>
            <a:chExt cx="744810" cy="638055"/>
          </a:xfrm>
        </p:grpSpPr>
        <p:sp>
          <p:nvSpPr>
            <p:cNvPr id="24581" name="TextBox 96"/>
            <p:cNvSpPr txBox="1">
              <a:spLocks noChangeArrowheads="1"/>
            </p:cNvSpPr>
            <p:nvPr/>
          </p:nvSpPr>
          <p:spPr bwMode="auto">
            <a:xfrm>
              <a:off x="3362817" y="1747807"/>
              <a:ext cx="685782" cy="63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9</a:t>
              </a:r>
            </a:p>
            <a:p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40</a:t>
              </a: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3303789" y="2066835"/>
              <a:ext cx="43196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416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5" name="组合 113"/>
          <p:cNvGrpSpPr/>
          <p:nvPr/>
        </p:nvGrpSpPr>
        <p:grpSpPr bwMode="auto">
          <a:xfrm>
            <a:off x="7054960" y="2061149"/>
            <a:ext cx="892175" cy="830997"/>
            <a:chOff x="3276634" y="1661894"/>
            <a:chExt cx="685782" cy="638756"/>
          </a:xfrm>
        </p:grpSpPr>
        <p:sp>
          <p:nvSpPr>
            <p:cNvPr id="24584" name="TextBox 115"/>
            <p:cNvSpPr txBox="1">
              <a:spLocks noChangeArrowheads="1"/>
            </p:cNvSpPr>
            <p:nvPr/>
          </p:nvSpPr>
          <p:spPr bwMode="auto">
            <a:xfrm>
              <a:off x="3276634" y="1661894"/>
              <a:ext cx="685782" cy="63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2</a:t>
              </a:r>
            </a:p>
            <a:p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9</a:t>
              </a:r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3371814" y="1962030"/>
              <a:ext cx="43196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416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6" name="组合 117"/>
          <p:cNvGrpSpPr/>
          <p:nvPr/>
        </p:nvGrpSpPr>
        <p:grpSpPr bwMode="auto">
          <a:xfrm>
            <a:off x="7178785" y="3879160"/>
            <a:ext cx="918820" cy="830997"/>
            <a:chOff x="3371814" y="1648005"/>
            <a:chExt cx="706263" cy="638055"/>
          </a:xfrm>
        </p:grpSpPr>
        <p:sp>
          <p:nvSpPr>
            <p:cNvPr id="24587" name="TextBox 118"/>
            <p:cNvSpPr txBox="1">
              <a:spLocks noChangeArrowheads="1"/>
            </p:cNvSpPr>
            <p:nvPr/>
          </p:nvSpPr>
          <p:spPr bwMode="auto">
            <a:xfrm>
              <a:off x="3392295" y="1648005"/>
              <a:ext cx="685782" cy="63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5</a:t>
              </a:r>
            </a:p>
            <a:p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14</a:t>
              </a:r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>
              <a:off x="3371814" y="1961444"/>
              <a:ext cx="43196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416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31" name="Rectangle 2"/>
          <p:cNvSpPr>
            <a:spLocks noGrp="1" noChangeArrowheads="1"/>
          </p:cNvSpPr>
          <p:nvPr/>
        </p:nvSpPr>
        <p:spPr bwMode="auto">
          <a:xfrm>
            <a:off x="2216150" y="2017251"/>
            <a:ext cx="37830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 3÷4 = 0.75</a:t>
            </a:r>
          </a:p>
        </p:txBody>
      </p:sp>
      <p:sp>
        <p:nvSpPr>
          <p:cNvPr id="32" name="Rectangle 2"/>
          <p:cNvSpPr>
            <a:spLocks noGrp="1" noChangeArrowheads="1"/>
          </p:cNvSpPr>
          <p:nvPr/>
        </p:nvSpPr>
        <p:spPr bwMode="auto">
          <a:xfrm>
            <a:off x="2127249" y="3931776"/>
            <a:ext cx="43624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=9÷ 40 = 0.225</a:t>
            </a:r>
          </a:p>
        </p:txBody>
      </p:sp>
      <p:sp>
        <p:nvSpPr>
          <p:cNvPr id="33" name="Rectangle 2"/>
          <p:cNvSpPr>
            <a:spLocks noGrp="1" noChangeArrowheads="1"/>
          </p:cNvSpPr>
          <p:nvPr/>
        </p:nvSpPr>
        <p:spPr bwMode="auto">
          <a:xfrm>
            <a:off x="7688774" y="1979701"/>
            <a:ext cx="36433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 2÷9 ≈ 0.22</a:t>
            </a:r>
          </a:p>
        </p:txBody>
      </p:sp>
      <p:sp>
        <p:nvSpPr>
          <p:cNvPr id="34" name="Rectangle 2"/>
          <p:cNvSpPr>
            <a:spLocks noGrp="1" noChangeArrowheads="1"/>
          </p:cNvSpPr>
          <p:nvPr/>
        </p:nvSpPr>
        <p:spPr bwMode="auto">
          <a:xfrm>
            <a:off x="7671310" y="3813880"/>
            <a:ext cx="36433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 5÷14 ≈ 0.36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1273176" y="2525711"/>
            <a:ext cx="9644063" cy="1151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分母不是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1000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……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的分数化成小数，用分子除以分母，如果分子除以分母除不尽，要根据需要按“四舍五入”法保留几位小数。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文本框 1"/>
          <p:cNvSpPr txBox="1">
            <a:spLocks noChangeArrowheads="1"/>
          </p:cNvSpPr>
          <p:nvPr/>
        </p:nvSpPr>
        <p:spPr bwMode="auto">
          <a:xfrm>
            <a:off x="660400" y="1970754"/>
            <a:ext cx="10858500" cy="1705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zh-CN" altLang="zh-CN" dirty="0">
                <a:sym typeface="OPPOSans R" panose="00020600040101010101" pitchFamily="18" charset="-122"/>
              </a:rPr>
              <a:t>分数化成小数的方法：</a:t>
            </a:r>
          </a:p>
          <a:p>
            <a:r>
              <a:rPr lang="zh-CN" altLang="zh-CN" dirty="0">
                <a:sym typeface="OPPOSans R" panose="00020600040101010101" pitchFamily="18" charset="-122"/>
              </a:rPr>
              <a:t>（1）分母是 10，100，1000，…的分数化成小数，可以直接去掉分母，看 1 后面有几个 0，就在分子中从最后一位起向左数出几位，点上小数点。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文本框 1"/>
          <p:cNvSpPr txBox="1">
            <a:spLocks noChangeArrowheads="1"/>
          </p:cNvSpPr>
          <p:nvPr/>
        </p:nvSpPr>
        <p:spPr bwMode="auto">
          <a:xfrm>
            <a:off x="660400" y="2354213"/>
            <a:ext cx="11030155" cy="1151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zh-CN" altLang="zh-CN" dirty="0">
                <a:sym typeface="OPPOSans R" panose="00020600040101010101" pitchFamily="18" charset="-122"/>
              </a:rPr>
              <a:t>（2）分母不是 10，100，1000，…的分数化成小数，用分子除以分母，除不尽时，如果不作特殊要求，一般按“四舍五入”法保留两位小数。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1" name="组合 4"/>
          <p:cNvGrpSpPr/>
          <p:nvPr/>
        </p:nvGrpSpPr>
        <p:grpSpPr bwMode="auto">
          <a:xfrm>
            <a:off x="1352551" y="1050559"/>
            <a:ext cx="9648825" cy="1877395"/>
            <a:chOff x="1218" y="1880"/>
            <a:chExt cx="15194" cy="2956"/>
          </a:xfrm>
        </p:grpSpPr>
        <p:sp>
          <p:nvSpPr>
            <p:cNvPr id="60" name="Text Box 10"/>
            <p:cNvSpPr txBox="1">
              <a:spLocks noChangeArrowheads="1"/>
            </p:cNvSpPr>
            <p:nvPr/>
          </p:nvSpPr>
          <p:spPr bwMode="auto">
            <a:xfrm>
              <a:off x="1218" y="2515"/>
              <a:ext cx="15194" cy="23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defRPr/>
              </a:pP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</a:t>
              </a: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把</a:t>
              </a:r>
              <a:r>
                <a:rPr lang="en-US" altLang="zh-CN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0.7 </a:t>
              </a: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     、</a:t>
              </a:r>
              <a:r>
                <a:rPr lang="en-US" altLang="zh-CN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0.25 </a:t>
              </a: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       、     、      </a:t>
              </a: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这 </a:t>
              </a:r>
              <a:r>
                <a:rPr lang="en-US" altLang="zh-CN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 </a:t>
              </a: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个数按从小到大的顺序排列起来。</a:t>
              </a:r>
              <a:endPara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29703" name="Group 15"/>
            <p:cNvGrpSpPr/>
            <p:nvPr/>
          </p:nvGrpSpPr>
          <p:grpSpPr bwMode="auto">
            <a:xfrm>
              <a:off x="8202" y="2461"/>
              <a:ext cx="1845" cy="1926"/>
              <a:chOff x="3420" y="2784"/>
              <a:chExt cx="738" cy="772"/>
            </a:xfrm>
          </p:grpSpPr>
          <p:sp>
            <p:nvSpPr>
              <p:cNvPr id="74" name="Text Box 16"/>
              <p:cNvSpPr txBox="1">
                <a:spLocks noChangeArrowheads="1"/>
              </p:cNvSpPr>
              <p:nvPr/>
            </p:nvSpPr>
            <p:spPr bwMode="auto">
              <a:xfrm>
                <a:off x="3420" y="3092"/>
                <a:ext cx="738" cy="4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ct val="0"/>
                  </a:spcBef>
                  <a:defRPr/>
                </a:pPr>
                <a:r>
                  <a:rPr lang="en-US" altLang="zh-CN" sz="24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100</a:t>
                </a:r>
              </a:p>
            </p:txBody>
          </p:sp>
          <p:sp>
            <p:nvSpPr>
              <p:cNvPr id="75" name="Text Box 17"/>
              <p:cNvSpPr txBox="1">
                <a:spLocks noChangeArrowheads="1"/>
              </p:cNvSpPr>
              <p:nvPr/>
            </p:nvSpPr>
            <p:spPr bwMode="auto">
              <a:xfrm>
                <a:off x="3529" y="2784"/>
                <a:ext cx="477" cy="4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ct val="0"/>
                  </a:spcBef>
                  <a:defRPr/>
                </a:pPr>
                <a:r>
                  <a:rPr lang="en-US" altLang="zh-CN" sz="24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43</a:t>
                </a:r>
              </a:p>
            </p:txBody>
          </p:sp>
          <p:sp>
            <p:nvSpPr>
              <p:cNvPr id="76" name="Line 18"/>
              <p:cNvSpPr>
                <a:spLocks noChangeShapeType="1"/>
              </p:cNvSpPr>
              <p:nvPr/>
            </p:nvSpPr>
            <p:spPr bwMode="auto">
              <a:xfrm flipV="1">
                <a:off x="3529" y="3248"/>
                <a:ext cx="38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</p:spPr>
            <p:txBody>
              <a:bodyPr anchor="ctr"/>
              <a:lstStyle/>
              <a:p>
                <a:pPr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9707" name="组合 75"/>
            <p:cNvGrpSpPr/>
            <p:nvPr/>
          </p:nvGrpSpPr>
          <p:grpSpPr bwMode="auto">
            <a:xfrm>
              <a:off x="5283" y="1880"/>
              <a:ext cx="1080" cy="2321"/>
              <a:chOff x="3369919" y="1033474"/>
              <a:chExt cx="685782" cy="1474073"/>
            </a:xfrm>
          </p:grpSpPr>
          <p:sp>
            <p:nvSpPr>
              <p:cNvPr id="29708" name="TextBox 76"/>
              <p:cNvSpPr txBox="1">
                <a:spLocks noChangeArrowheads="1"/>
              </p:cNvSpPr>
              <p:nvPr/>
            </p:nvSpPr>
            <p:spPr bwMode="auto">
              <a:xfrm>
                <a:off x="3369919" y="1033474"/>
                <a:ext cx="685782" cy="1474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200000"/>
                  </a:lnSpc>
                </a:pPr>
                <a:r>
                  <a:rPr lang="en-US" altLang="zh-CN" sz="24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9</a:t>
                </a:r>
              </a:p>
              <a:p>
                <a:pPr eaLnBrk="0" hangingPunct="0">
                  <a:lnSpc>
                    <a:spcPct val="200000"/>
                  </a:lnSpc>
                </a:pPr>
                <a:r>
                  <a:rPr lang="en-US" altLang="zh-CN" sz="24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10</a:t>
                </a:r>
                <a:endPara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709" name="Line 12"/>
              <p:cNvSpPr>
                <a:spLocks noChangeShapeType="1"/>
              </p:cNvSpPr>
              <p:nvPr/>
            </p:nvSpPr>
            <p:spPr bwMode="auto">
              <a:xfrm>
                <a:off x="3451212" y="1903956"/>
                <a:ext cx="432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9710" name="组合 83"/>
            <p:cNvGrpSpPr/>
            <p:nvPr/>
          </p:nvGrpSpPr>
          <p:grpSpPr bwMode="auto">
            <a:xfrm>
              <a:off x="12422" y="2066"/>
              <a:ext cx="1290" cy="2321"/>
              <a:chOff x="3169858" y="1096562"/>
              <a:chExt cx="819105" cy="1472203"/>
            </a:xfrm>
          </p:grpSpPr>
          <p:sp>
            <p:nvSpPr>
              <p:cNvPr id="29711" name="TextBox 84"/>
              <p:cNvSpPr txBox="1">
                <a:spLocks noChangeArrowheads="1"/>
              </p:cNvSpPr>
              <p:nvPr/>
            </p:nvSpPr>
            <p:spPr bwMode="auto">
              <a:xfrm>
                <a:off x="3169858" y="1096562"/>
                <a:ext cx="819105" cy="1472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200000"/>
                  </a:lnSpc>
                </a:pPr>
                <a:r>
                  <a:rPr lang="en-US" altLang="zh-CN" sz="24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13</a:t>
                </a:r>
              </a:p>
              <a:p>
                <a:pPr eaLnBrk="0" hangingPunct="0">
                  <a:lnSpc>
                    <a:spcPct val="200000"/>
                  </a:lnSpc>
                </a:pPr>
                <a:r>
                  <a:rPr lang="en-US" altLang="zh-CN" sz="24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47</a:t>
                </a:r>
                <a:endPara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712" name="Line 12"/>
              <p:cNvSpPr>
                <a:spLocks noChangeShapeType="1"/>
              </p:cNvSpPr>
              <p:nvPr/>
            </p:nvSpPr>
            <p:spPr bwMode="auto">
              <a:xfrm>
                <a:off x="3363586" y="1948813"/>
                <a:ext cx="432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9713" name="组合 75"/>
            <p:cNvGrpSpPr/>
            <p:nvPr/>
          </p:nvGrpSpPr>
          <p:grpSpPr bwMode="auto">
            <a:xfrm>
              <a:off x="10837" y="2091"/>
              <a:ext cx="1080" cy="2321"/>
              <a:chOff x="3221257" y="1140771"/>
              <a:chExt cx="685782" cy="1473877"/>
            </a:xfrm>
          </p:grpSpPr>
          <p:sp>
            <p:nvSpPr>
              <p:cNvPr id="29714" name="TextBox 76"/>
              <p:cNvSpPr txBox="1">
                <a:spLocks noChangeArrowheads="1"/>
              </p:cNvSpPr>
              <p:nvPr/>
            </p:nvSpPr>
            <p:spPr bwMode="auto">
              <a:xfrm>
                <a:off x="3221257" y="1140771"/>
                <a:ext cx="685782" cy="1473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20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7</a:t>
                </a:r>
              </a:p>
              <a:p>
                <a:pPr eaLnBrk="0" hangingPunct="0">
                  <a:lnSpc>
                    <a:spcPct val="20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25</a:t>
                </a:r>
                <a:endPara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715" name="Line 12"/>
              <p:cNvSpPr>
                <a:spLocks noChangeShapeType="1"/>
              </p:cNvSpPr>
              <p:nvPr/>
            </p:nvSpPr>
            <p:spPr bwMode="auto">
              <a:xfrm>
                <a:off x="3348176" y="1977664"/>
                <a:ext cx="432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4" name="组合 46"/>
          <p:cNvGrpSpPr/>
          <p:nvPr/>
        </p:nvGrpSpPr>
        <p:grpSpPr bwMode="auto">
          <a:xfrm>
            <a:off x="6354763" y="2997198"/>
            <a:ext cx="2214562" cy="960692"/>
            <a:chOff x="4467231" y="457340"/>
            <a:chExt cx="2214557" cy="960540"/>
          </a:xfrm>
        </p:grpSpPr>
        <p:sp>
          <p:nvSpPr>
            <p:cNvPr id="3" name="Text Box 36"/>
            <p:cNvSpPr txBox="1">
              <a:spLocks noChangeArrowheads="1"/>
            </p:cNvSpPr>
            <p:nvPr/>
          </p:nvSpPr>
          <p:spPr bwMode="auto">
            <a:xfrm>
              <a:off x="5149854" y="684319"/>
              <a:ext cx="1531934" cy="4615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﹦0.43</a:t>
              </a:r>
            </a:p>
          </p:txBody>
        </p:sp>
        <p:grpSp>
          <p:nvGrpSpPr>
            <p:cNvPr id="29718" name="Group 15"/>
            <p:cNvGrpSpPr/>
            <p:nvPr/>
          </p:nvGrpSpPr>
          <p:grpSpPr bwMode="auto">
            <a:xfrm>
              <a:off x="4467231" y="457340"/>
              <a:ext cx="1171575" cy="960540"/>
              <a:chOff x="3696" y="2789"/>
              <a:chExt cx="738" cy="606"/>
            </a:xfrm>
          </p:grpSpPr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3696" y="3104"/>
                <a:ext cx="738" cy="2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defRPr/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100</a:t>
                </a:r>
              </a:p>
            </p:txBody>
          </p:sp>
          <p:sp>
            <p:nvSpPr>
              <p:cNvPr id="22" name="Text Box 17"/>
              <p:cNvSpPr txBox="1">
                <a:spLocks noChangeArrowheads="1"/>
              </p:cNvSpPr>
              <p:nvPr/>
            </p:nvSpPr>
            <p:spPr bwMode="auto">
              <a:xfrm>
                <a:off x="3753" y="2789"/>
                <a:ext cx="477" cy="2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defRPr/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43</a:t>
                </a:r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V="1">
                <a:off x="3751" y="3104"/>
                <a:ext cx="35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zh-CN" altLang="en-US" sz="32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6" name="组合 45"/>
          <p:cNvGrpSpPr/>
          <p:nvPr/>
        </p:nvGrpSpPr>
        <p:grpSpPr bwMode="auto">
          <a:xfrm>
            <a:off x="2473326" y="3063875"/>
            <a:ext cx="1870075" cy="830997"/>
            <a:chOff x="1647899" y="522657"/>
            <a:chExt cx="1870001" cy="831216"/>
          </a:xfrm>
        </p:grpSpPr>
        <p:sp>
          <p:nvSpPr>
            <p:cNvPr id="69" name="Text Box 31"/>
            <p:cNvSpPr txBox="1">
              <a:spLocks noChangeArrowheads="1"/>
            </p:cNvSpPr>
            <p:nvPr/>
          </p:nvSpPr>
          <p:spPr bwMode="auto">
            <a:xfrm>
              <a:off x="2184453" y="765610"/>
              <a:ext cx="1333447" cy="4617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﹦0.9</a:t>
              </a:r>
            </a:p>
          </p:txBody>
        </p:sp>
        <p:grpSp>
          <p:nvGrpSpPr>
            <p:cNvPr id="29724" name="组合 75"/>
            <p:cNvGrpSpPr/>
            <p:nvPr/>
          </p:nvGrpSpPr>
          <p:grpSpPr bwMode="auto">
            <a:xfrm>
              <a:off x="1647899" y="522657"/>
              <a:ext cx="685800" cy="831216"/>
              <a:chOff x="3276634" y="1398954"/>
              <a:chExt cx="685782" cy="830682"/>
            </a:xfrm>
          </p:grpSpPr>
          <p:sp>
            <p:nvSpPr>
              <p:cNvPr id="29725" name="TextBox 76"/>
              <p:cNvSpPr txBox="1">
                <a:spLocks noChangeArrowheads="1"/>
              </p:cNvSpPr>
              <p:nvPr/>
            </p:nvSpPr>
            <p:spPr bwMode="auto">
              <a:xfrm>
                <a:off x="3276634" y="1398954"/>
                <a:ext cx="685782" cy="830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9</a:t>
                </a:r>
              </a:p>
              <a:p>
                <a:pPr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10</a:t>
                </a:r>
                <a:endPara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726" name="Line 12"/>
              <p:cNvSpPr>
                <a:spLocks noChangeShapeType="1"/>
              </p:cNvSpPr>
              <p:nvPr/>
            </p:nvSpPr>
            <p:spPr bwMode="auto">
              <a:xfrm>
                <a:off x="3347838" y="1814295"/>
                <a:ext cx="43200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8" name="组合 47"/>
          <p:cNvGrpSpPr/>
          <p:nvPr/>
        </p:nvGrpSpPr>
        <p:grpSpPr bwMode="auto">
          <a:xfrm>
            <a:off x="2474913" y="4191000"/>
            <a:ext cx="3657600" cy="830997"/>
            <a:chOff x="914496" y="1428778"/>
            <a:chExt cx="3657504" cy="831216"/>
          </a:xfrm>
        </p:grpSpPr>
        <p:sp>
          <p:nvSpPr>
            <p:cNvPr id="81" name="Text Box 41"/>
            <p:cNvSpPr txBox="1">
              <a:spLocks noChangeArrowheads="1"/>
            </p:cNvSpPr>
            <p:nvPr/>
          </p:nvSpPr>
          <p:spPr bwMode="auto">
            <a:xfrm>
              <a:off x="1416133" y="1646325"/>
              <a:ext cx="3155867" cy="4617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﹦7÷25﹦0.28</a:t>
              </a:r>
            </a:p>
          </p:txBody>
        </p:sp>
        <p:grpSp>
          <p:nvGrpSpPr>
            <p:cNvPr id="29729" name="组合 75"/>
            <p:cNvGrpSpPr/>
            <p:nvPr/>
          </p:nvGrpSpPr>
          <p:grpSpPr bwMode="auto">
            <a:xfrm>
              <a:off x="914496" y="1428778"/>
              <a:ext cx="685800" cy="831216"/>
              <a:chOff x="3276634" y="1428780"/>
              <a:chExt cx="685782" cy="830682"/>
            </a:xfrm>
          </p:grpSpPr>
          <p:sp>
            <p:nvSpPr>
              <p:cNvPr id="29730" name="TextBox 76"/>
              <p:cNvSpPr txBox="1">
                <a:spLocks noChangeArrowheads="1"/>
              </p:cNvSpPr>
              <p:nvPr/>
            </p:nvSpPr>
            <p:spPr bwMode="auto">
              <a:xfrm>
                <a:off x="3276634" y="1428780"/>
                <a:ext cx="685782" cy="830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7</a:t>
                </a:r>
              </a:p>
              <a:p>
                <a:pPr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25</a:t>
                </a:r>
                <a:endPara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731" name="Line 12"/>
              <p:cNvSpPr>
                <a:spLocks noChangeShapeType="1"/>
              </p:cNvSpPr>
              <p:nvPr/>
            </p:nvSpPr>
            <p:spPr bwMode="auto">
              <a:xfrm>
                <a:off x="3323625" y="1844121"/>
                <a:ext cx="43200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10" name="组合 48"/>
          <p:cNvGrpSpPr/>
          <p:nvPr/>
        </p:nvGrpSpPr>
        <p:grpSpPr bwMode="auto">
          <a:xfrm>
            <a:off x="6313489" y="4073526"/>
            <a:ext cx="4010025" cy="830997"/>
            <a:chOff x="4752969" y="1310671"/>
            <a:chExt cx="4010031" cy="831217"/>
          </a:xfrm>
        </p:grpSpPr>
        <p:sp>
          <p:nvSpPr>
            <p:cNvPr id="86" name="Text Box 48"/>
            <p:cNvSpPr txBox="1">
              <a:spLocks noChangeArrowheads="1"/>
            </p:cNvSpPr>
            <p:nvPr/>
          </p:nvSpPr>
          <p:spPr bwMode="auto">
            <a:xfrm>
              <a:off x="5397495" y="1550447"/>
              <a:ext cx="3365505" cy="4617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﹦13÷47≈0.277</a:t>
              </a:r>
            </a:p>
          </p:txBody>
        </p:sp>
        <p:grpSp>
          <p:nvGrpSpPr>
            <p:cNvPr id="29734" name="组合 83"/>
            <p:cNvGrpSpPr/>
            <p:nvPr/>
          </p:nvGrpSpPr>
          <p:grpSpPr bwMode="auto">
            <a:xfrm>
              <a:off x="4752969" y="1310671"/>
              <a:ext cx="819150" cy="831217"/>
              <a:chOff x="3143313" y="1386923"/>
              <a:chExt cx="819105" cy="830146"/>
            </a:xfrm>
          </p:grpSpPr>
          <p:sp>
            <p:nvSpPr>
              <p:cNvPr id="29735" name="TextBox 84"/>
              <p:cNvSpPr txBox="1">
                <a:spLocks noChangeArrowheads="1"/>
              </p:cNvSpPr>
              <p:nvPr/>
            </p:nvSpPr>
            <p:spPr bwMode="auto">
              <a:xfrm>
                <a:off x="3143313" y="1386923"/>
                <a:ext cx="819105" cy="830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13</a:t>
                </a:r>
              </a:p>
              <a:p>
                <a:pPr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47</a:t>
                </a:r>
                <a:endPara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736" name="Line 12"/>
              <p:cNvSpPr>
                <a:spLocks noChangeShapeType="1"/>
              </p:cNvSpPr>
              <p:nvPr/>
            </p:nvSpPr>
            <p:spPr bwMode="auto">
              <a:xfrm>
                <a:off x="3271893" y="1798079"/>
                <a:ext cx="43200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12" name="组合 49"/>
          <p:cNvGrpSpPr/>
          <p:nvPr/>
        </p:nvGrpSpPr>
        <p:grpSpPr bwMode="auto">
          <a:xfrm>
            <a:off x="2657475" y="5316535"/>
            <a:ext cx="6629400" cy="903276"/>
            <a:chOff x="1295486" y="2266957"/>
            <a:chExt cx="6629244" cy="903481"/>
          </a:xfrm>
        </p:grpSpPr>
        <p:sp>
          <p:nvSpPr>
            <p:cNvPr id="91" name="Text Box 56"/>
            <p:cNvSpPr txBox="1">
              <a:spLocks noChangeArrowheads="1"/>
            </p:cNvSpPr>
            <p:nvPr/>
          </p:nvSpPr>
          <p:spPr bwMode="auto">
            <a:xfrm>
              <a:off x="1295486" y="2535306"/>
              <a:ext cx="1357281" cy="4617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0.25</a:t>
              </a:r>
            </a:p>
          </p:txBody>
        </p:sp>
        <p:sp>
          <p:nvSpPr>
            <p:cNvPr id="92" name="Text Box 57"/>
            <p:cNvSpPr txBox="1">
              <a:spLocks noChangeArrowheads="1"/>
            </p:cNvSpPr>
            <p:nvPr/>
          </p:nvSpPr>
          <p:spPr bwMode="auto">
            <a:xfrm>
              <a:off x="2090805" y="2525779"/>
              <a:ext cx="881041" cy="4617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＜</a:t>
              </a:r>
            </a:p>
          </p:txBody>
        </p:sp>
        <p:sp>
          <p:nvSpPr>
            <p:cNvPr id="97" name="Text Box 62"/>
            <p:cNvSpPr txBox="1">
              <a:spLocks noChangeArrowheads="1"/>
            </p:cNvSpPr>
            <p:nvPr/>
          </p:nvSpPr>
          <p:spPr bwMode="auto">
            <a:xfrm>
              <a:off x="3124243" y="2535306"/>
              <a:ext cx="881042" cy="4617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＜</a:t>
              </a:r>
            </a:p>
          </p:txBody>
        </p:sp>
        <p:sp>
          <p:nvSpPr>
            <p:cNvPr id="106" name="Text Box 71"/>
            <p:cNvSpPr txBox="1">
              <a:spLocks noChangeArrowheads="1"/>
            </p:cNvSpPr>
            <p:nvPr/>
          </p:nvSpPr>
          <p:spPr bwMode="auto">
            <a:xfrm>
              <a:off x="4191018" y="2516251"/>
              <a:ext cx="596886" cy="4617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＜</a:t>
              </a:r>
            </a:p>
          </p:txBody>
        </p:sp>
        <p:sp>
          <p:nvSpPr>
            <p:cNvPr id="107" name="Text Box 72"/>
            <p:cNvSpPr txBox="1">
              <a:spLocks noChangeArrowheads="1"/>
            </p:cNvSpPr>
            <p:nvPr/>
          </p:nvSpPr>
          <p:spPr bwMode="auto">
            <a:xfrm>
              <a:off x="5595923" y="2516251"/>
              <a:ext cx="881041" cy="4617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＜</a:t>
              </a:r>
            </a:p>
          </p:txBody>
        </p:sp>
        <p:sp>
          <p:nvSpPr>
            <p:cNvPr id="108" name="Text Box 73"/>
            <p:cNvSpPr txBox="1">
              <a:spLocks noChangeArrowheads="1"/>
            </p:cNvSpPr>
            <p:nvPr/>
          </p:nvSpPr>
          <p:spPr bwMode="auto">
            <a:xfrm>
              <a:off x="6095973" y="2544833"/>
              <a:ext cx="881042" cy="4617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0.7</a:t>
              </a:r>
            </a:p>
          </p:txBody>
        </p:sp>
        <p:sp>
          <p:nvSpPr>
            <p:cNvPr id="109" name="Text Box 74"/>
            <p:cNvSpPr txBox="1">
              <a:spLocks noChangeArrowheads="1"/>
            </p:cNvSpPr>
            <p:nvPr/>
          </p:nvSpPr>
          <p:spPr bwMode="auto">
            <a:xfrm>
              <a:off x="6705559" y="2521015"/>
              <a:ext cx="881042" cy="4617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＜</a:t>
              </a:r>
            </a:p>
          </p:txBody>
        </p:sp>
        <p:grpSp>
          <p:nvGrpSpPr>
            <p:cNvPr id="29745" name="组合 83"/>
            <p:cNvGrpSpPr/>
            <p:nvPr/>
          </p:nvGrpSpPr>
          <p:grpSpPr bwMode="auto">
            <a:xfrm>
              <a:off x="2438456" y="2266958"/>
              <a:ext cx="819150" cy="831185"/>
              <a:chOff x="3143313" y="1428779"/>
              <a:chExt cx="819105" cy="830114"/>
            </a:xfrm>
          </p:grpSpPr>
          <p:sp>
            <p:nvSpPr>
              <p:cNvPr id="29746" name="TextBox 84"/>
              <p:cNvSpPr txBox="1">
                <a:spLocks noChangeArrowheads="1"/>
              </p:cNvSpPr>
              <p:nvPr/>
            </p:nvSpPr>
            <p:spPr bwMode="auto">
              <a:xfrm>
                <a:off x="3143313" y="1428779"/>
                <a:ext cx="819105" cy="830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13</a:t>
                </a:r>
              </a:p>
              <a:p>
                <a:pPr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47</a:t>
                </a:r>
                <a:endPara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747" name="Line 12"/>
              <p:cNvSpPr>
                <a:spLocks noChangeShapeType="1"/>
              </p:cNvSpPr>
              <p:nvPr/>
            </p:nvSpPr>
            <p:spPr bwMode="auto">
              <a:xfrm>
                <a:off x="3258867" y="1837085"/>
                <a:ext cx="43200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9748" name="组合 75"/>
            <p:cNvGrpSpPr/>
            <p:nvPr/>
          </p:nvGrpSpPr>
          <p:grpSpPr bwMode="auto">
            <a:xfrm>
              <a:off x="3581426" y="2266957"/>
              <a:ext cx="685800" cy="831185"/>
              <a:chOff x="3276634" y="1428780"/>
              <a:chExt cx="685782" cy="830651"/>
            </a:xfrm>
          </p:grpSpPr>
          <p:sp>
            <p:nvSpPr>
              <p:cNvPr id="29749" name="TextBox 76"/>
              <p:cNvSpPr txBox="1">
                <a:spLocks noChangeArrowheads="1"/>
              </p:cNvSpPr>
              <p:nvPr/>
            </p:nvSpPr>
            <p:spPr bwMode="auto">
              <a:xfrm>
                <a:off x="3276634" y="1428780"/>
                <a:ext cx="685782" cy="830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7</a:t>
                </a:r>
              </a:p>
              <a:p>
                <a:pPr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25</a:t>
                </a:r>
                <a:endPara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750" name="Line 12"/>
              <p:cNvSpPr>
                <a:spLocks noChangeShapeType="1"/>
              </p:cNvSpPr>
              <p:nvPr/>
            </p:nvSpPr>
            <p:spPr bwMode="auto">
              <a:xfrm>
                <a:off x="3323625" y="1836595"/>
                <a:ext cx="43200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9751" name="Group 15"/>
            <p:cNvGrpSpPr/>
            <p:nvPr/>
          </p:nvGrpSpPr>
          <p:grpSpPr bwMode="auto">
            <a:xfrm>
              <a:off x="4848187" y="2266959"/>
              <a:ext cx="1171575" cy="903479"/>
              <a:chOff x="3696" y="2825"/>
              <a:chExt cx="738" cy="570"/>
            </a:xfrm>
          </p:grpSpPr>
          <p:sp>
            <p:nvSpPr>
              <p:cNvPr id="40" name="Text Box 16"/>
              <p:cNvSpPr txBox="1">
                <a:spLocks noChangeArrowheads="1"/>
              </p:cNvSpPr>
              <p:nvPr/>
            </p:nvSpPr>
            <p:spPr bwMode="auto">
              <a:xfrm>
                <a:off x="3696" y="3104"/>
                <a:ext cx="738" cy="2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defRPr/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100</a:t>
                </a:r>
              </a:p>
            </p:txBody>
          </p:sp>
          <p:sp>
            <p:nvSpPr>
              <p:cNvPr id="41" name="Text Box 17"/>
              <p:cNvSpPr txBox="1">
                <a:spLocks noChangeArrowheads="1"/>
              </p:cNvSpPr>
              <p:nvPr/>
            </p:nvSpPr>
            <p:spPr bwMode="auto">
              <a:xfrm>
                <a:off x="3753" y="2825"/>
                <a:ext cx="477" cy="2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defRPr/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43</a:t>
                </a:r>
              </a:p>
            </p:txBody>
          </p:sp>
          <p:sp>
            <p:nvSpPr>
              <p:cNvPr id="42" name="Line 18"/>
              <p:cNvSpPr>
                <a:spLocks noChangeShapeType="1"/>
              </p:cNvSpPr>
              <p:nvPr/>
            </p:nvSpPr>
            <p:spPr bwMode="auto">
              <a:xfrm flipV="1">
                <a:off x="3733" y="3106"/>
                <a:ext cx="35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zh-CN" altLang="en-US" sz="32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9755" name="组合 75"/>
            <p:cNvGrpSpPr/>
            <p:nvPr/>
          </p:nvGrpSpPr>
          <p:grpSpPr bwMode="auto">
            <a:xfrm>
              <a:off x="7238930" y="2266957"/>
              <a:ext cx="685800" cy="831185"/>
              <a:chOff x="3276634" y="1428780"/>
              <a:chExt cx="685782" cy="830651"/>
            </a:xfrm>
          </p:grpSpPr>
          <p:sp>
            <p:nvSpPr>
              <p:cNvPr id="29756" name="TextBox 76"/>
              <p:cNvSpPr txBox="1">
                <a:spLocks noChangeArrowheads="1"/>
              </p:cNvSpPr>
              <p:nvPr/>
            </p:nvSpPr>
            <p:spPr bwMode="auto">
              <a:xfrm>
                <a:off x="3276634" y="1428780"/>
                <a:ext cx="685782" cy="830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9</a:t>
                </a:r>
              </a:p>
              <a:p>
                <a:pPr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10</a:t>
                </a:r>
                <a:endPara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757" name="Line 12"/>
              <p:cNvSpPr>
                <a:spLocks noChangeShapeType="1"/>
              </p:cNvSpPr>
              <p:nvPr/>
            </p:nvSpPr>
            <p:spPr bwMode="auto">
              <a:xfrm>
                <a:off x="3316337" y="1836595"/>
                <a:ext cx="43200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文本框 3"/>
          <p:cNvSpPr txBox="1">
            <a:spLocks noChangeArrowheads="1"/>
          </p:cNvSpPr>
          <p:nvPr/>
        </p:nvSpPr>
        <p:spPr bwMode="auto">
          <a:xfrm>
            <a:off x="1163638" y="1136650"/>
            <a:ext cx="10298112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                                                      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                                            （       ）                        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919164" y="3551944"/>
            <a:ext cx="10599739" cy="1474432"/>
            <a:chOff x="1378" y="6066"/>
            <a:chExt cx="16692" cy="2323"/>
          </a:xfrm>
        </p:grpSpPr>
        <p:pic>
          <p:nvPicPr>
            <p:cNvPr id="30723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" y="6563"/>
              <a:ext cx="2162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4" name="文本框 5"/>
            <p:cNvSpPr txBox="1">
              <a:spLocks noChangeArrowheads="1"/>
            </p:cNvSpPr>
            <p:nvPr/>
          </p:nvSpPr>
          <p:spPr bwMode="auto">
            <a:xfrm>
              <a:off x="1468" y="6066"/>
              <a:ext cx="16602" cy="2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        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</a:t>
              </a:r>
              <a:r>
                <a:rPr lang="zh-CN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此题错在没有按照通分的方法通分，改变了原分数的大小。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254855" y="1823807"/>
            <a:ext cx="1160462" cy="7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254855" y="1823807"/>
            <a:ext cx="116205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415317" y="2126517"/>
            <a:ext cx="2486025" cy="735651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解答错误</a:t>
            </a:r>
          </a:p>
        </p:txBody>
      </p:sp>
      <p:pic>
        <p:nvPicPr>
          <p:cNvPr id="30729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336675"/>
            <a:ext cx="7022778" cy="71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3" grpId="0" bldLvl="0" animBg="1"/>
      <p:bldP spid="3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2"/>
          <p:cNvSpPr txBox="1">
            <a:spLocks noChangeArrowheads="1"/>
          </p:cNvSpPr>
          <p:nvPr/>
        </p:nvSpPr>
        <p:spPr bwMode="auto">
          <a:xfrm>
            <a:off x="1152525" y="1359101"/>
            <a:ext cx="988695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分别用小数和分数表示下面每个图形中涂色部分的大小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zh-CN" altLang="en-US" sz="2400" dirty="0">
              <a:solidFill>
                <a:srgbClr val="00B0F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6" name="组合 101"/>
          <p:cNvGrpSpPr/>
          <p:nvPr/>
        </p:nvGrpSpPr>
        <p:grpSpPr bwMode="auto">
          <a:xfrm>
            <a:off x="1971675" y="2622551"/>
            <a:ext cx="1987550" cy="2009775"/>
            <a:chOff x="914496" y="2266910"/>
            <a:chExt cx="1785065" cy="1800222"/>
          </a:xfrm>
        </p:grpSpPr>
        <p:sp>
          <p:nvSpPr>
            <p:cNvPr id="78" name="矩形 77"/>
            <p:cNvSpPr/>
            <p:nvPr/>
          </p:nvSpPr>
          <p:spPr>
            <a:xfrm>
              <a:off x="914496" y="2266910"/>
              <a:ext cx="179647" cy="1800222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1095569" y="2266910"/>
              <a:ext cx="179647" cy="1800222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1270939" y="2266910"/>
              <a:ext cx="181073" cy="1800222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452012" y="2266910"/>
              <a:ext cx="181072" cy="1800222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633084" y="2266910"/>
              <a:ext cx="181073" cy="1800222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1814158" y="2266910"/>
              <a:ext cx="181072" cy="1800222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1990953" y="2266910"/>
              <a:ext cx="179647" cy="1800222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2170600" y="2266910"/>
              <a:ext cx="181072" cy="1800222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2348821" y="2266910"/>
              <a:ext cx="179647" cy="1800222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2519914" y="2266910"/>
              <a:ext cx="179647" cy="1800222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1758" name="组合 1"/>
          <p:cNvGrpSpPr/>
          <p:nvPr/>
        </p:nvGrpSpPr>
        <p:grpSpPr bwMode="auto">
          <a:xfrm>
            <a:off x="4787900" y="2622550"/>
            <a:ext cx="1944688" cy="1989138"/>
            <a:chOff x="7306" y="4129"/>
            <a:chExt cx="3062" cy="3134"/>
          </a:xfrm>
        </p:grpSpPr>
        <p:sp>
          <p:nvSpPr>
            <p:cNvPr id="103" name="矩形 102"/>
            <p:cNvSpPr/>
            <p:nvPr/>
          </p:nvSpPr>
          <p:spPr>
            <a:xfrm>
              <a:off x="7311" y="4134"/>
              <a:ext cx="315" cy="318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7616" y="4132"/>
              <a:ext cx="315" cy="318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918" y="4134"/>
              <a:ext cx="312" cy="318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223" y="4129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531" y="4134"/>
              <a:ext cx="315" cy="318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838" y="4129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9138" y="4134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9446" y="4129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9748" y="4132"/>
              <a:ext cx="315" cy="318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0053" y="4134"/>
              <a:ext cx="315" cy="318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309" y="4447"/>
              <a:ext cx="315" cy="315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7616" y="4442"/>
              <a:ext cx="312" cy="315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918" y="4447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8223" y="4442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8531" y="4447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8838" y="4442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9138" y="4444"/>
              <a:ext cx="315" cy="318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9446" y="4442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9746" y="4444"/>
              <a:ext cx="312" cy="318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0053" y="4447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7309" y="4759"/>
              <a:ext cx="315" cy="318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7616" y="4757"/>
              <a:ext cx="312" cy="313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7918" y="4759"/>
              <a:ext cx="312" cy="318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8223" y="4754"/>
              <a:ext cx="315" cy="318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8531" y="4759"/>
              <a:ext cx="312" cy="318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8838" y="4754"/>
              <a:ext cx="315" cy="318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9138" y="4757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9446" y="4754"/>
              <a:ext cx="312" cy="318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9746" y="4757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0053" y="4759"/>
              <a:ext cx="315" cy="318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7309" y="5072"/>
              <a:ext cx="315" cy="318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7616" y="5067"/>
              <a:ext cx="312" cy="318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7916" y="5069"/>
              <a:ext cx="312" cy="318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8223" y="5067"/>
              <a:ext cx="315" cy="318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8531" y="5069"/>
              <a:ext cx="312" cy="318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8836" y="5067"/>
              <a:ext cx="315" cy="318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9136" y="5069"/>
              <a:ext cx="315" cy="318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9446" y="5064"/>
              <a:ext cx="312" cy="318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9746" y="5067"/>
              <a:ext cx="312" cy="318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0051" y="5069"/>
              <a:ext cx="315" cy="318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7309" y="5395"/>
              <a:ext cx="315" cy="315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7616" y="5390"/>
              <a:ext cx="312" cy="315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7918" y="5392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8223" y="5390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8531" y="5392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8838" y="5390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9138" y="5392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9446" y="5387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9746" y="5390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10053" y="5395"/>
              <a:ext cx="315" cy="313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7309" y="5705"/>
              <a:ext cx="315" cy="315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7616" y="5702"/>
              <a:ext cx="312" cy="315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7916" y="5705"/>
              <a:ext cx="312" cy="315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8223" y="5700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8531" y="5705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8836" y="5700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9136" y="5702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9446" y="5700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9746" y="5702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0051" y="5705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7309" y="6017"/>
              <a:ext cx="315" cy="315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7616" y="6015"/>
              <a:ext cx="312" cy="315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7916" y="6017"/>
              <a:ext cx="312" cy="315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8223" y="6012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8531" y="6017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8836" y="6012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9136" y="6017"/>
              <a:ext cx="315" cy="313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9446" y="6012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9746" y="6015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10051" y="6017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7306" y="6330"/>
              <a:ext cx="315" cy="315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7616" y="6325"/>
              <a:ext cx="312" cy="315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7916" y="6330"/>
              <a:ext cx="312" cy="315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8221" y="6325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8531" y="6330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8836" y="6325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9136" y="6328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9443" y="6325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9746" y="6328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10051" y="6330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7306" y="6635"/>
              <a:ext cx="315" cy="315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7616" y="6633"/>
              <a:ext cx="312" cy="315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2" name="矩形 131"/>
            <p:cNvSpPr/>
            <p:nvPr/>
          </p:nvSpPr>
          <p:spPr>
            <a:xfrm>
              <a:off x="7916" y="6635"/>
              <a:ext cx="312" cy="315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8221" y="6630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4" name="矩形 133"/>
            <p:cNvSpPr/>
            <p:nvPr/>
          </p:nvSpPr>
          <p:spPr>
            <a:xfrm>
              <a:off x="8531" y="6635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8836" y="6630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6" name="矩形 135"/>
            <p:cNvSpPr/>
            <p:nvPr/>
          </p:nvSpPr>
          <p:spPr>
            <a:xfrm>
              <a:off x="9136" y="6635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9443" y="6630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9746" y="6633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10051" y="6635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0" name="矩形 139"/>
            <p:cNvSpPr/>
            <p:nvPr/>
          </p:nvSpPr>
          <p:spPr>
            <a:xfrm>
              <a:off x="7306" y="6948"/>
              <a:ext cx="315" cy="315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7611" y="6945"/>
              <a:ext cx="315" cy="313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2" name="矩形 141"/>
            <p:cNvSpPr/>
            <p:nvPr/>
          </p:nvSpPr>
          <p:spPr>
            <a:xfrm>
              <a:off x="7916" y="6948"/>
              <a:ext cx="312" cy="315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3" name="矩形 142"/>
            <p:cNvSpPr/>
            <p:nvPr/>
          </p:nvSpPr>
          <p:spPr>
            <a:xfrm>
              <a:off x="8221" y="6943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8526" y="6948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8833" y="6943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9136" y="6945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9443" y="6943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9743" y="6945"/>
              <a:ext cx="312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10048" y="6948"/>
              <a:ext cx="315" cy="31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51" name="Rectangle 2"/>
          <p:cNvSpPr>
            <a:spLocks noGrp="1" noChangeArrowheads="1"/>
          </p:cNvSpPr>
          <p:nvPr/>
        </p:nvSpPr>
        <p:spPr bwMode="auto">
          <a:xfrm>
            <a:off x="2240304" y="4911030"/>
            <a:ext cx="1431925" cy="68580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anchor="ctr"/>
          <a:lstStyle/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0.3 =    </a:t>
            </a:r>
          </a:p>
        </p:txBody>
      </p:sp>
      <p:grpSp>
        <p:nvGrpSpPr>
          <p:cNvPr id="8" name="组合 156"/>
          <p:cNvGrpSpPr/>
          <p:nvPr/>
        </p:nvGrpSpPr>
        <p:grpSpPr bwMode="auto">
          <a:xfrm>
            <a:off x="3148014" y="4589463"/>
            <a:ext cx="720725" cy="1375193"/>
            <a:chOff x="1946325" y="3651788"/>
            <a:chExt cx="720725" cy="1374702"/>
          </a:xfrm>
        </p:grpSpPr>
        <p:sp>
          <p:nvSpPr>
            <p:cNvPr id="31861" name="Text Box 16"/>
            <p:cNvSpPr txBox="1">
              <a:spLocks noChangeArrowheads="1"/>
            </p:cNvSpPr>
            <p:nvPr/>
          </p:nvSpPr>
          <p:spPr bwMode="auto">
            <a:xfrm>
              <a:off x="1946325" y="4291102"/>
              <a:ext cx="720725" cy="73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200000"/>
                </a:lnSpc>
                <a:spcBef>
                  <a:spcPct val="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</a:t>
              </a:r>
            </a:p>
          </p:txBody>
        </p:sp>
        <p:sp>
          <p:nvSpPr>
            <p:cNvPr id="31862" name="Text Box 17"/>
            <p:cNvSpPr txBox="1">
              <a:spLocks noChangeArrowheads="1"/>
            </p:cNvSpPr>
            <p:nvPr/>
          </p:nvSpPr>
          <p:spPr bwMode="auto">
            <a:xfrm>
              <a:off x="2090788" y="3651788"/>
              <a:ext cx="360362" cy="73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200000"/>
                </a:lnSpc>
                <a:spcBef>
                  <a:spcPct val="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  <p:sp>
          <p:nvSpPr>
            <p:cNvPr id="155" name="Line 18"/>
            <p:cNvSpPr>
              <a:spLocks noChangeShapeType="1"/>
            </p:cNvSpPr>
            <p:nvPr/>
          </p:nvSpPr>
          <p:spPr bwMode="auto">
            <a:xfrm>
              <a:off x="2013000" y="4429385"/>
              <a:ext cx="50958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>
                <a:lnSpc>
                  <a:spcPct val="200000"/>
                </a:lnSpc>
                <a:defRPr/>
              </a:pPr>
              <a:endParaRPr lang="zh-CN" altLang="en-US" sz="32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58" name="Rectangle 2"/>
          <p:cNvSpPr>
            <a:spLocks noGrp="1" noChangeArrowheads="1"/>
          </p:cNvSpPr>
          <p:nvPr/>
        </p:nvSpPr>
        <p:spPr bwMode="auto">
          <a:xfrm>
            <a:off x="5021588" y="4929730"/>
            <a:ext cx="1812925" cy="68580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anchor="ctr"/>
          <a:lstStyle/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0.25 =    </a:t>
            </a:r>
          </a:p>
        </p:txBody>
      </p:sp>
      <p:grpSp>
        <p:nvGrpSpPr>
          <p:cNvPr id="9" name="组合 158"/>
          <p:cNvGrpSpPr/>
          <p:nvPr/>
        </p:nvGrpSpPr>
        <p:grpSpPr bwMode="auto">
          <a:xfrm>
            <a:off x="6176964" y="4579938"/>
            <a:ext cx="796925" cy="1375193"/>
            <a:chOff x="2013000" y="3651788"/>
            <a:chExt cx="796923" cy="1374702"/>
          </a:xfrm>
        </p:grpSpPr>
        <p:sp>
          <p:nvSpPr>
            <p:cNvPr id="31866" name="Text Box 16"/>
            <p:cNvSpPr txBox="1">
              <a:spLocks noChangeArrowheads="1"/>
            </p:cNvSpPr>
            <p:nvPr/>
          </p:nvSpPr>
          <p:spPr bwMode="auto">
            <a:xfrm>
              <a:off x="2089200" y="4291102"/>
              <a:ext cx="720723" cy="73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200000"/>
                </a:lnSpc>
                <a:spcBef>
                  <a:spcPct val="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sp>
          <p:nvSpPr>
            <p:cNvPr id="31867" name="Text Box 17"/>
            <p:cNvSpPr txBox="1">
              <a:spLocks noChangeArrowheads="1"/>
            </p:cNvSpPr>
            <p:nvPr/>
          </p:nvSpPr>
          <p:spPr bwMode="auto">
            <a:xfrm>
              <a:off x="2090788" y="3651788"/>
              <a:ext cx="360361" cy="73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200000"/>
                </a:lnSpc>
                <a:spcBef>
                  <a:spcPct val="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  <p:sp>
          <p:nvSpPr>
            <p:cNvPr id="162" name="Line 18"/>
            <p:cNvSpPr>
              <a:spLocks noChangeShapeType="1"/>
            </p:cNvSpPr>
            <p:nvPr/>
          </p:nvSpPr>
          <p:spPr bwMode="auto">
            <a:xfrm>
              <a:off x="2013000" y="4429385"/>
              <a:ext cx="50958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>
                <a:lnSpc>
                  <a:spcPct val="200000"/>
                </a:lnSpc>
                <a:defRPr/>
              </a:pPr>
              <a:endParaRPr lang="zh-CN" altLang="en-US" sz="32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63" name="Rectangle 2"/>
          <p:cNvSpPr>
            <a:spLocks noGrp="1" noChangeArrowheads="1"/>
          </p:cNvSpPr>
          <p:nvPr/>
        </p:nvSpPr>
        <p:spPr bwMode="auto">
          <a:xfrm>
            <a:off x="7751765" y="4901505"/>
            <a:ext cx="1387475" cy="68580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anchor="ctr"/>
          <a:lstStyle/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0.4 =    </a:t>
            </a:r>
          </a:p>
        </p:txBody>
      </p:sp>
      <p:grpSp>
        <p:nvGrpSpPr>
          <p:cNvPr id="10" name="组合 163"/>
          <p:cNvGrpSpPr/>
          <p:nvPr/>
        </p:nvGrpSpPr>
        <p:grpSpPr bwMode="auto">
          <a:xfrm>
            <a:off x="8702678" y="4589463"/>
            <a:ext cx="796925" cy="1375193"/>
            <a:chOff x="2013000" y="3651788"/>
            <a:chExt cx="796923" cy="1374702"/>
          </a:xfrm>
        </p:grpSpPr>
        <p:sp>
          <p:nvSpPr>
            <p:cNvPr id="31871" name="Text Box 16"/>
            <p:cNvSpPr txBox="1">
              <a:spLocks noChangeArrowheads="1"/>
            </p:cNvSpPr>
            <p:nvPr/>
          </p:nvSpPr>
          <p:spPr bwMode="auto">
            <a:xfrm>
              <a:off x="2089200" y="4291102"/>
              <a:ext cx="720723" cy="73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200000"/>
                </a:lnSpc>
                <a:spcBef>
                  <a:spcPct val="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sp>
          <p:nvSpPr>
            <p:cNvPr id="31872" name="Text Box 17"/>
            <p:cNvSpPr txBox="1">
              <a:spLocks noChangeArrowheads="1"/>
            </p:cNvSpPr>
            <p:nvPr/>
          </p:nvSpPr>
          <p:spPr bwMode="auto">
            <a:xfrm>
              <a:off x="2090788" y="3651788"/>
              <a:ext cx="360361" cy="73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200000"/>
                </a:lnSpc>
                <a:spcBef>
                  <a:spcPct val="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sp>
          <p:nvSpPr>
            <p:cNvPr id="167" name="Line 18"/>
            <p:cNvSpPr>
              <a:spLocks noChangeShapeType="1"/>
            </p:cNvSpPr>
            <p:nvPr/>
          </p:nvSpPr>
          <p:spPr bwMode="auto">
            <a:xfrm>
              <a:off x="2013000" y="4429385"/>
              <a:ext cx="50958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>
                <a:lnSpc>
                  <a:spcPct val="200000"/>
                </a:lnSpc>
                <a:defRPr/>
              </a:pPr>
              <a:endParaRPr lang="zh-CN" altLang="en-US" sz="32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1874" name="组合 10"/>
          <p:cNvGrpSpPr/>
          <p:nvPr/>
        </p:nvGrpSpPr>
        <p:grpSpPr bwMode="auto">
          <a:xfrm>
            <a:off x="7356475" y="2563813"/>
            <a:ext cx="2222500" cy="2127250"/>
            <a:chOff x="11349" y="4037"/>
            <a:chExt cx="3500" cy="3350"/>
          </a:xfrm>
        </p:grpSpPr>
        <p:pic>
          <p:nvPicPr>
            <p:cNvPr id="31875" name="Picture 5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CC00"/>
                </a:clrFrom>
                <a:clrTo>
                  <a:srgbClr val="00CC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9" y="4037"/>
              <a:ext cx="3501" cy="3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任意多边形 2"/>
            <p:cNvSpPr/>
            <p:nvPr/>
          </p:nvSpPr>
          <p:spPr>
            <a:xfrm>
              <a:off x="11872" y="4204"/>
              <a:ext cx="2550" cy="3010"/>
            </a:xfrm>
            <a:custGeom>
              <a:avLst/>
              <a:gdLst>
                <a:gd name="connisteX0" fmla="*/ 0 w 1619250"/>
                <a:gd name="connsiteY0" fmla="*/ 355600 h 1911350"/>
                <a:gd name="connisteX1" fmla="*/ 41275 w 1619250"/>
                <a:gd name="connsiteY1" fmla="*/ 301625 h 1911350"/>
                <a:gd name="connisteX2" fmla="*/ 88900 w 1619250"/>
                <a:gd name="connsiteY2" fmla="*/ 241300 h 1911350"/>
                <a:gd name="connisteX3" fmla="*/ 130175 w 1619250"/>
                <a:gd name="connsiteY3" fmla="*/ 203200 h 1911350"/>
                <a:gd name="connisteX4" fmla="*/ 203200 w 1619250"/>
                <a:gd name="connsiteY4" fmla="*/ 149225 h 1911350"/>
                <a:gd name="connisteX5" fmla="*/ 263525 w 1619250"/>
                <a:gd name="connsiteY5" fmla="*/ 107950 h 1911350"/>
                <a:gd name="connisteX6" fmla="*/ 368300 w 1619250"/>
                <a:gd name="connsiteY6" fmla="*/ 47625 h 1911350"/>
                <a:gd name="connisteX7" fmla="*/ 501650 w 1619250"/>
                <a:gd name="connsiteY7" fmla="*/ 0 h 1911350"/>
                <a:gd name="connisteX8" fmla="*/ 1123950 w 1619250"/>
                <a:gd name="connsiteY8" fmla="*/ 1911350 h 1911350"/>
                <a:gd name="connisteX9" fmla="*/ 1174750 w 1619250"/>
                <a:gd name="connsiteY9" fmla="*/ 1895475 h 1911350"/>
                <a:gd name="connisteX10" fmla="*/ 1238250 w 1619250"/>
                <a:gd name="connsiteY10" fmla="*/ 1863725 h 1911350"/>
                <a:gd name="connisteX11" fmla="*/ 1339850 w 1619250"/>
                <a:gd name="connsiteY11" fmla="*/ 1806575 h 1911350"/>
                <a:gd name="connisteX12" fmla="*/ 1457325 w 1619250"/>
                <a:gd name="connsiteY12" fmla="*/ 1717675 h 1911350"/>
                <a:gd name="connisteX13" fmla="*/ 1539875 w 1619250"/>
                <a:gd name="connsiteY13" fmla="*/ 1644650 h 1911350"/>
                <a:gd name="connisteX14" fmla="*/ 1612900 w 1619250"/>
                <a:gd name="connsiteY14" fmla="*/ 1568450 h 1911350"/>
                <a:gd name="connisteX15" fmla="*/ 1612900 w 1619250"/>
                <a:gd name="connsiteY15" fmla="*/ 1543050 h 1911350"/>
                <a:gd name="connisteX16" fmla="*/ 1619250 w 1619250"/>
                <a:gd name="connsiteY16" fmla="*/ 1536700 h 1911350"/>
                <a:gd name="connisteX17" fmla="*/ 0 w 1619250"/>
                <a:gd name="connsiteY17" fmla="*/ 355600 h 19113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</a:cxnLst>
              <a:rect l="l" t="t" r="r" b="b"/>
              <a:pathLst>
                <a:path w="1619250" h="1911350">
                  <a:moveTo>
                    <a:pt x="0" y="355600"/>
                  </a:moveTo>
                  <a:lnTo>
                    <a:pt x="41275" y="301625"/>
                  </a:lnTo>
                  <a:lnTo>
                    <a:pt x="88900" y="241300"/>
                  </a:lnTo>
                  <a:lnTo>
                    <a:pt x="130175" y="203200"/>
                  </a:lnTo>
                  <a:lnTo>
                    <a:pt x="203200" y="149225"/>
                  </a:lnTo>
                  <a:lnTo>
                    <a:pt x="263525" y="107950"/>
                  </a:lnTo>
                  <a:lnTo>
                    <a:pt x="368300" y="47625"/>
                  </a:lnTo>
                  <a:lnTo>
                    <a:pt x="501650" y="0"/>
                  </a:lnTo>
                  <a:lnTo>
                    <a:pt x="1123950" y="1911350"/>
                  </a:lnTo>
                  <a:lnTo>
                    <a:pt x="1174750" y="1895475"/>
                  </a:lnTo>
                  <a:lnTo>
                    <a:pt x="1238250" y="1863725"/>
                  </a:lnTo>
                  <a:lnTo>
                    <a:pt x="1339850" y="1806575"/>
                  </a:lnTo>
                  <a:lnTo>
                    <a:pt x="1457325" y="1717675"/>
                  </a:lnTo>
                  <a:lnTo>
                    <a:pt x="1539875" y="1644650"/>
                  </a:lnTo>
                  <a:lnTo>
                    <a:pt x="1612900" y="1568450"/>
                  </a:lnTo>
                  <a:lnTo>
                    <a:pt x="1612900" y="1543050"/>
                  </a:lnTo>
                  <a:lnTo>
                    <a:pt x="1619250" y="153670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11842" y="4204"/>
              <a:ext cx="2570" cy="3005"/>
            </a:xfrm>
            <a:custGeom>
              <a:avLst/>
              <a:gdLst>
                <a:gd name="connisteX0" fmla="*/ 1130300 w 1631950"/>
                <a:gd name="connsiteY0" fmla="*/ 0 h 1908175"/>
                <a:gd name="connisteX1" fmla="*/ 1206500 w 1631950"/>
                <a:gd name="connsiteY1" fmla="*/ 22225 h 1908175"/>
                <a:gd name="connisteX2" fmla="*/ 1327150 w 1631950"/>
                <a:gd name="connsiteY2" fmla="*/ 76200 h 1908175"/>
                <a:gd name="connisteX3" fmla="*/ 1447800 w 1631950"/>
                <a:gd name="connsiteY3" fmla="*/ 155575 h 1908175"/>
                <a:gd name="connisteX4" fmla="*/ 1533525 w 1631950"/>
                <a:gd name="connsiteY4" fmla="*/ 234950 h 1908175"/>
                <a:gd name="connisteX5" fmla="*/ 1631950 w 1631950"/>
                <a:gd name="connsiteY5" fmla="*/ 346075 h 1908175"/>
                <a:gd name="connisteX6" fmla="*/ 0 w 1631950"/>
                <a:gd name="connsiteY6" fmla="*/ 1543050 h 1908175"/>
                <a:gd name="connisteX7" fmla="*/ 76200 w 1631950"/>
                <a:gd name="connsiteY7" fmla="*/ 1631950 h 1908175"/>
                <a:gd name="connisteX8" fmla="*/ 161925 w 1631950"/>
                <a:gd name="connsiteY8" fmla="*/ 1704975 h 1908175"/>
                <a:gd name="connisteX9" fmla="*/ 273050 w 1631950"/>
                <a:gd name="connsiteY9" fmla="*/ 1806575 h 1908175"/>
                <a:gd name="connisteX10" fmla="*/ 352425 w 1631950"/>
                <a:gd name="connsiteY10" fmla="*/ 1847850 h 1908175"/>
                <a:gd name="connisteX11" fmla="*/ 428625 w 1631950"/>
                <a:gd name="connsiteY11" fmla="*/ 1892300 h 1908175"/>
                <a:gd name="connisteX12" fmla="*/ 514350 w 1631950"/>
                <a:gd name="connsiteY12" fmla="*/ 1908175 h 1908175"/>
                <a:gd name="connisteX13" fmla="*/ 1130300 w 1631950"/>
                <a:gd name="connsiteY13" fmla="*/ 0 h 19081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</a:cxnLst>
              <a:rect l="l" t="t" r="r" b="b"/>
              <a:pathLst>
                <a:path w="1631950" h="1908175">
                  <a:moveTo>
                    <a:pt x="1130300" y="0"/>
                  </a:moveTo>
                  <a:lnTo>
                    <a:pt x="1206500" y="22225"/>
                  </a:lnTo>
                  <a:lnTo>
                    <a:pt x="1327150" y="76200"/>
                  </a:lnTo>
                  <a:lnTo>
                    <a:pt x="1447800" y="155575"/>
                  </a:lnTo>
                  <a:lnTo>
                    <a:pt x="1533525" y="234950"/>
                  </a:lnTo>
                  <a:lnTo>
                    <a:pt x="1631950" y="346075"/>
                  </a:lnTo>
                  <a:lnTo>
                    <a:pt x="0" y="1543050"/>
                  </a:lnTo>
                  <a:lnTo>
                    <a:pt x="76200" y="1631950"/>
                  </a:lnTo>
                  <a:lnTo>
                    <a:pt x="161925" y="1704975"/>
                  </a:lnTo>
                  <a:lnTo>
                    <a:pt x="273050" y="1806575"/>
                  </a:lnTo>
                  <a:lnTo>
                    <a:pt x="352425" y="1847850"/>
                  </a:lnTo>
                  <a:lnTo>
                    <a:pt x="428625" y="1892300"/>
                  </a:lnTo>
                  <a:lnTo>
                    <a:pt x="514350" y="1908175"/>
                  </a:lnTo>
                  <a:lnTo>
                    <a:pt x="1130300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8" grpId="0"/>
      <p:bldP spid="1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852845" y="2124178"/>
            <a:ext cx="10486309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1.理解并掌握小数化成分数的方法，并能熟练地把小数化成分数。 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2.培养应用数学知识解决问题的能力。 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2"/>
          <p:cNvSpPr txBox="1">
            <a:spLocks noChangeArrowheads="1"/>
          </p:cNvSpPr>
          <p:nvPr/>
        </p:nvSpPr>
        <p:spPr bwMode="auto">
          <a:xfrm>
            <a:off x="1225551" y="1254126"/>
            <a:ext cx="5069016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把小数和相等的分数用线连起来。</a:t>
            </a:r>
          </a:p>
        </p:txBody>
      </p:sp>
      <p:sp>
        <p:nvSpPr>
          <p:cNvPr id="32770" name="文本框 2"/>
          <p:cNvSpPr txBox="1">
            <a:spLocks noChangeArrowheads="1"/>
          </p:cNvSpPr>
          <p:nvPr/>
        </p:nvSpPr>
        <p:spPr bwMode="auto">
          <a:xfrm>
            <a:off x="1473201" y="2662239"/>
            <a:ext cx="9758363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0.6         0.03        0.45       3.25       0.18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</p:txBody>
      </p:sp>
      <p:grpSp>
        <p:nvGrpSpPr>
          <p:cNvPr id="32771" name="组合 67"/>
          <p:cNvGrpSpPr/>
          <p:nvPr/>
        </p:nvGrpSpPr>
        <p:grpSpPr bwMode="auto">
          <a:xfrm>
            <a:off x="8916988" y="4784194"/>
            <a:ext cx="685800" cy="830997"/>
            <a:chOff x="3276634" y="1372936"/>
            <a:chExt cx="685782" cy="830681"/>
          </a:xfrm>
        </p:grpSpPr>
        <p:sp>
          <p:nvSpPr>
            <p:cNvPr id="32772" name="TextBox 68"/>
            <p:cNvSpPr txBox="1">
              <a:spLocks noChangeArrowheads="1"/>
            </p:cNvSpPr>
            <p:nvPr/>
          </p:nvSpPr>
          <p:spPr bwMode="auto">
            <a:xfrm>
              <a:off x="3276634" y="1372936"/>
              <a:ext cx="685782" cy="830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9</a:t>
              </a:r>
            </a:p>
            <a:p>
              <a:pPr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50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2773" name="Line 12"/>
            <p:cNvSpPr>
              <a:spLocks noChangeShapeType="1"/>
            </p:cNvSpPr>
            <p:nvPr/>
          </p:nvSpPr>
          <p:spPr bwMode="auto">
            <a:xfrm>
              <a:off x="3276634" y="1769126"/>
              <a:ext cx="432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2774" name="组合 70"/>
          <p:cNvGrpSpPr/>
          <p:nvPr/>
        </p:nvGrpSpPr>
        <p:grpSpPr bwMode="auto">
          <a:xfrm>
            <a:off x="1874838" y="4781019"/>
            <a:ext cx="762000" cy="830997"/>
            <a:chOff x="3244251" y="1371069"/>
            <a:chExt cx="761978" cy="829047"/>
          </a:xfrm>
        </p:grpSpPr>
        <p:sp>
          <p:nvSpPr>
            <p:cNvPr id="32775" name="TextBox 71"/>
            <p:cNvSpPr txBox="1">
              <a:spLocks noChangeArrowheads="1"/>
            </p:cNvSpPr>
            <p:nvPr/>
          </p:nvSpPr>
          <p:spPr bwMode="auto">
            <a:xfrm>
              <a:off x="3244251" y="1371069"/>
              <a:ext cx="761978" cy="829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13</a:t>
              </a:r>
            </a:p>
            <a:p>
              <a:pPr eaLnBrk="0" hangingPunct="0"/>
              <a:r>
                <a:rPr lang="en-US" altLang="zh-CN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4</a:t>
              </a:r>
              <a:endPara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2776" name="Line 12"/>
            <p:cNvSpPr>
              <a:spLocks noChangeShapeType="1"/>
            </p:cNvSpPr>
            <p:nvPr/>
          </p:nvSpPr>
          <p:spPr bwMode="auto">
            <a:xfrm>
              <a:off x="3409240" y="1777672"/>
              <a:ext cx="432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2777" name="组合 78"/>
          <p:cNvGrpSpPr/>
          <p:nvPr/>
        </p:nvGrpSpPr>
        <p:grpSpPr bwMode="auto">
          <a:xfrm>
            <a:off x="5411788" y="4796892"/>
            <a:ext cx="685800" cy="830997"/>
            <a:chOff x="3276634" y="1386897"/>
            <a:chExt cx="685782" cy="829582"/>
          </a:xfrm>
        </p:grpSpPr>
        <p:sp>
          <p:nvSpPr>
            <p:cNvPr id="32778" name="TextBox 81"/>
            <p:cNvSpPr txBox="1">
              <a:spLocks noChangeArrowheads="1"/>
            </p:cNvSpPr>
            <p:nvPr/>
          </p:nvSpPr>
          <p:spPr bwMode="auto">
            <a:xfrm>
              <a:off x="3276634" y="1386897"/>
              <a:ext cx="685782" cy="829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3</a:t>
              </a:r>
            </a:p>
            <a:p>
              <a:pPr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5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2779" name="Line 12"/>
            <p:cNvSpPr>
              <a:spLocks noChangeShapeType="1"/>
            </p:cNvSpPr>
            <p:nvPr/>
          </p:nvSpPr>
          <p:spPr bwMode="auto">
            <a:xfrm>
              <a:off x="3298796" y="1801688"/>
              <a:ext cx="432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2780" name="组合 83"/>
          <p:cNvGrpSpPr/>
          <p:nvPr/>
        </p:nvGrpSpPr>
        <p:grpSpPr bwMode="auto">
          <a:xfrm>
            <a:off x="7275516" y="4756681"/>
            <a:ext cx="685800" cy="830997"/>
            <a:chOff x="3276634" y="1386897"/>
            <a:chExt cx="685782" cy="829584"/>
          </a:xfrm>
        </p:grpSpPr>
        <p:sp>
          <p:nvSpPr>
            <p:cNvPr id="32781" name="TextBox 84"/>
            <p:cNvSpPr txBox="1">
              <a:spLocks noChangeArrowheads="1"/>
            </p:cNvSpPr>
            <p:nvPr/>
          </p:nvSpPr>
          <p:spPr bwMode="auto">
            <a:xfrm>
              <a:off x="3276634" y="1386897"/>
              <a:ext cx="685782" cy="829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9</a:t>
              </a:r>
            </a:p>
            <a:p>
              <a:pPr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20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2782" name="Line 12"/>
            <p:cNvSpPr>
              <a:spLocks noChangeShapeType="1"/>
            </p:cNvSpPr>
            <p:nvPr/>
          </p:nvSpPr>
          <p:spPr bwMode="auto">
            <a:xfrm>
              <a:off x="3291643" y="1782059"/>
              <a:ext cx="432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2783" name="组合 86"/>
          <p:cNvGrpSpPr/>
          <p:nvPr/>
        </p:nvGrpSpPr>
        <p:grpSpPr bwMode="auto">
          <a:xfrm>
            <a:off x="3645251" y="4773080"/>
            <a:ext cx="928335" cy="830997"/>
            <a:chOff x="3262699" y="1372936"/>
            <a:chExt cx="928311" cy="830682"/>
          </a:xfrm>
        </p:grpSpPr>
        <p:sp>
          <p:nvSpPr>
            <p:cNvPr id="32784" name="TextBox 87"/>
            <p:cNvSpPr txBox="1">
              <a:spLocks noChangeArrowheads="1"/>
            </p:cNvSpPr>
            <p:nvPr/>
          </p:nvSpPr>
          <p:spPr bwMode="auto">
            <a:xfrm>
              <a:off x="3276634" y="1372936"/>
              <a:ext cx="914376" cy="830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3</a:t>
              </a:r>
            </a:p>
            <a:p>
              <a:pPr eaLnBrk="0" hangingPunct="0"/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100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2785" name="Line 12"/>
            <p:cNvSpPr>
              <a:spLocks noChangeShapeType="1"/>
            </p:cNvSpPr>
            <p:nvPr/>
          </p:nvSpPr>
          <p:spPr bwMode="auto">
            <a:xfrm>
              <a:off x="3262699" y="1780237"/>
              <a:ext cx="720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2084388" y="3306764"/>
            <a:ext cx="3670300" cy="1347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3298785" y="3429000"/>
            <a:ext cx="817603" cy="12017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791919" y="3460111"/>
            <a:ext cx="2791569" cy="11849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2255838" y="3429000"/>
            <a:ext cx="3498850" cy="12096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240588" y="3368675"/>
            <a:ext cx="2019300" cy="12731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8"/>
          <p:cNvSpPr txBox="1">
            <a:spLocks noChangeArrowheads="1"/>
          </p:cNvSpPr>
          <p:nvPr/>
        </p:nvSpPr>
        <p:spPr bwMode="auto">
          <a:xfrm>
            <a:off x="876300" y="1314787"/>
            <a:ext cx="10974388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下面的分数化成小数（除不尽的保留两位小数）。</a:t>
            </a:r>
          </a:p>
        </p:txBody>
      </p:sp>
      <p:sp>
        <p:nvSpPr>
          <p:cNvPr id="33795" name="TextBox 68"/>
          <p:cNvSpPr txBox="1">
            <a:spLocks noChangeArrowheads="1"/>
          </p:cNvSpPr>
          <p:nvPr/>
        </p:nvSpPr>
        <p:spPr bwMode="auto">
          <a:xfrm>
            <a:off x="2901950" y="2538145"/>
            <a:ext cx="68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2</a:t>
            </a:r>
          </a:p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25</a:t>
            </a:r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3796" name="Line 12"/>
          <p:cNvSpPr>
            <a:spLocks noChangeShapeType="1"/>
          </p:cNvSpPr>
          <p:nvPr/>
        </p:nvSpPr>
        <p:spPr bwMode="auto">
          <a:xfrm>
            <a:off x="2997201" y="2941768"/>
            <a:ext cx="4320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3798" name="TextBox 71"/>
          <p:cNvSpPr txBox="1">
            <a:spLocks noChangeArrowheads="1"/>
          </p:cNvSpPr>
          <p:nvPr/>
        </p:nvSpPr>
        <p:spPr bwMode="auto">
          <a:xfrm>
            <a:off x="6211888" y="2538145"/>
            <a:ext cx="68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5</a:t>
            </a:r>
          </a:p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6</a:t>
            </a:r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3799" name="Line 12"/>
          <p:cNvSpPr>
            <a:spLocks noChangeShapeType="1"/>
          </p:cNvSpPr>
          <p:nvPr/>
        </p:nvSpPr>
        <p:spPr bwMode="auto">
          <a:xfrm>
            <a:off x="6338888" y="2941768"/>
            <a:ext cx="4320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3801" name="TextBox 76"/>
          <p:cNvSpPr txBox="1">
            <a:spLocks noChangeArrowheads="1"/>
          </p:cNvSpPr>
          <p:nvPr/>
        </p:nvSpPr>
        <p:spPr bwMode="auto">
          <a:xfrm>
            <a:off x="4005263" y="2538145"/>
            <a:ext cx="68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7</a:t>
            </a:r>
          </a:p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30</a:t>
            </a:r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3802" name="Line 12"/>
          <p:cNvSpPr>
            <a:spLocks noChangeShapeType="1"/>
          </p:cNvSpPr>
          <p:nvPr/>
        </p:nvSpPr>
        <p:spPr bwMode="auto">
          <a:xfrm>
            <a:off x="4100514" y="2941768"/>
            <a:ext cx="4320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3804" name="TextBox 81"/>
          <p:cNvSpPr txBox="1">
            <a:spLocks noChangeArrowheads="1"/>
          </p:cNvSpPr>
          <p:nvPr/>
        </p:nvSpPr>
        <p:spPr bwMode="auto">
          <a:xfrm>
            <a:off x="5108575" y="2538145"/>
            <a:ext cx="68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4</a:t>
            </a:r>
          </a:p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9</a:t>
            </a:r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3805" name="Line 12"/>
          <p:cNvSpPr>
            <a:spLocks noChangeShapeType="1"/>
          </p:cNvSpPr>
          <p:nvPr/>
        </p:nvSpPr>
        <p:spPr bwMode="auto">
          <a:xfrm>
            <a:off x="5235575" y="2941768"/>
            <a:ext cx="4320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3807" name="TextBox 84"/>
          <p:cNvSpPr txBox="1">
            <a:spLocks noChangeArrowheads="1"/>
          </p:cNvSpPr>
          <p:nvPr/>
        </p:nvSpPr>
        <p:spPr bwMode="auto">
          <a:xfrm>
            <a:off x="7315200" y="2538145"/>
            <a:ext cx="76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11</a:t>
            </a:r>
          </a:p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50</a:t>
            </a:r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3808" name="Line 12"/>
          <p:cNvSpPr>
            <a:spLocks noChangeShapeType="1"/>
          </p:cNvSpPr>
          <p:nvPr/>
        </p:nvSpPr>
        <p:spPr bwMode="auto">
          <a:xfrm>
            <a:off x="7508013" y="2941768"/>
            <a:ext cx="432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3810" name="TextBox 87"/>
          <p:cNvSpPr txBox="1">
            <a:spLocks noChangeArrowheads="1"/>
          </p:cNvSpPr>
          <p:nvPr/>
        </p:nvSpPr>
        <p:spPr bwMode="auto">
          <a:xfrm>
            <a:off x="1571625" y="2538145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31</a:t>
            </a:r>
          </a:p>
          <a:p>
            <a:pPr eaLnBrk="0" hangingPunct="0"/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3811" name="Line 12"/>
          <p:cNvSpPr>
            <a:spLocks noChangeShapeType="1"/>
          </p:cNvSpPr>
          <p:nvPr/>
        </p:nvSpPr>
        <p:spPr bwMode="auto">
          <a:xfrm>
            <a:off x="1571625" y="2941768"/>
            <a:ext cx="72001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3813" name="TextBox 84"/>
          <p:cNvSpPr txBox="1">
            <a:spLocks noChangeArrowheads="1"/>
          </p:cNvSpPr>
          <p:nvPr/>
        </p:nvSpPr>
        <p:spPr bwMode="auto">
          <a:xfrm>
            <a:off x="8493125" y="2538145"/>
            <a:ext cx="76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23</a:t>
            </a:r>
          </a:p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20</a:t>
            </a:r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3814" name="Line 12"/>
          <p:cNvSpPr>
            <a:spLocks noChangeShapeType="1"/>
          </p:cNvSpPr>
          <p:nvPr/>
        </p:nvSpPr>
        <p:spPr bwMode="auto">
          <a:xfrm>
            <a:off x="8697363" y="2941768"/>
            <a:ext cx="432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32791" name="组合 67"/>
          <p:cNvGrpSpPr/>
          <p:nvPr/>
        </p:nvGrpSpPr>
        <p:grpSpPr bwMode="auto">
          <a:xfrm>
            <a:off x="6850894" y="4072692"/>
            <a:ext cx="873125" cy="830997"/>
            <a:chOff x="3299477" y="1564853"/>
            <a:chExt cx="873102" cy="830263"/>
          </a:xfrm>
        </p:grpSpPr>
        <p:sp>
          <p:nvSpPr>
            <p:cNvPr id="33816" name="TextBox 68"/>
            <p:cNvSpPr txBox="1">
              <a:spLocks noChangeArrowheads="1"/>
            </p:cNvSpPr>
            <p:nvPr/>
          </p:nvSpPr>
          <p:spPr bwMode="auto">
            <a:xfrm>
              <a:off x="3299477" y="1564853"/>
              <a:ext cx="873102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2</a:t>
              </a:r>
            </a:p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25</a:t>
              </a:r>
              <a:endPara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3817" name="Line 12"/>
            <p:cNvSpPr>
              <a:spLocks noChangeShapeType="1"/>
            </p:cNvSpPr>
            <p:nvPr/>
          </p:nvSpPr>
          <p:spPr bwMode="auto">
            <a:xfrm>
              <a:off x="3371882" y="1962166"/>
              <a:ext cx="4320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2794" name="组合 75"/>
          <p:cNvGrpSpPr/>
          <p:nvPr/>
        </p:nvGrpSpPr>
        <p:grpSpPr bwMode="auto">
          <a:xfrm>
            <a:off x="3060958" y="5289681"/>
            <a:ext cx="927100" cy="830997"/>
            <a:chOff x="3340705" y="1625662"/>
            <a:chExt cx="926441" cy="830261"/>
          </a:xfrm>
        </p:grpSpPr>
        <p:sp>
          <p:nvSpPr>
            <p:cNvPr id="33819" name="TextBox 76"/>
            <p:cNvSpPr txBox="1">
              <a:spLocks noChangeArrowheads="1"/>
            </p:cNvSpPr>
            <p:nvPr/>
          </p:nvSpPr>
          <p:spPr bwMode="auto">
            <a:xfrm>
              <a:off x="3340705" y="1625662"/>
              <a:ext cx="926441" cy="830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7</a:t>
              </a:r>
            </a:p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30</a:t>
              </a:r>
              <a:endPara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3820" name="Line 12"/>
            <p:cNvSpPr>
              <a:spLocks noChangeShapeType="1"/>
            </p:cNvSpPr>
            <p:nvPr/>
          </p:nvSpPr>
          <p:spPr bwMode="auto">
            <a:xfrm>
              <a:off x="3399822" y="2018010"/>
              <a:ext cx="4320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2797" name="组合 78"/>
          <p:cNvGrpSpPr/>
          <p:nvPr/>
        </p:nvGrpSpPr>
        <p:grpSpPr bwMode="auto">
          <a:xfrm>
            <a:off x="6837230" y="5347726"/>
            <a:ext cx="685800" cy="830997"/>
            <a:chOff x="3380030" y="1627894"/>
            <a:chExt cx="685782" cy="830263"/>
          </a:xfrm>
        </p:grpSpPr>
        <p:sp>
          <p:nvSpPr>
            <p:cNvPr id="33822" name="TextBox 81"/>
            <p:cNvSpPr txBox="1">
              <a:spLocks noChangeArrowheads="1"/>
            </p:cNvSpPr>
            <p:nvPr/>
          </p:nvSpPr>
          <p:spPr bwMode="auto">
            <a:xfrm>
              <a:off x="3380030" y="1627894"/>
              <a:ext cx="685782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4</a:t>
              </a:r>
            </a:p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9</a:t>
              </a:r>
              <a:endPara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3823" name="Line 12"/>
            <p:cNvSpPr>
              <a:spLocks noChangeShapeType="1"/>
            </p:cNvSpPr>
            <p:nvPr/>
          </p:nvSpPr>
          <p:spPr bwMode="auto">
            <a:xfrm>
              <a:off x="3413792" y="2031971"/>
              <a:ext cx="4320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2800" name="组合 86"/>
          <p:cNvGrpSpPr/>
          <p:nvPr/>
        </p:nvGrpSpPr>
        <p:grpSpPr bwMode="auto">
          <a:xfrm>
            <a:off x="2800350" y="4016703"/>
            <a:ext cx="1079500" cy="830997"/>
            <a:chOff x="3162971" y="1562750"/>
            <a:chExt cx="1078837" cy="830262"/>
          </a:xfrm>
        </p:grpSpPr>
        <p:sp>
          <p:nvSpPr>
            <p:cNvPr id="33825" name="TextBox 87"/>
            <p:cNvSpPr txBox="1">
              <a:spLocks noChangeArrowheads="1"/>
            </p:cNvSpPr>
            <p:nvPr/>
          </p:nvSpPr>
          <p:spPr bwMode="auto">
            <a:xfrm>
              <a:off x="3162971" y="1562750"/>
              <a:ext cx="1078837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31</a:t>
              </a:r>
            </a:p>
            <a:p>
              <a:pPr algn="ctr"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100</a:t>
              </a:r>
              <a:endPara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3826" name="Line 12"/>
            <p:cNvSpPr>
              <a:spLocks noChangeShapeType="1"/>
            </p:cNvSpPr>
            <p:nvPr/>
          </p:nvSpPr>
          <p:spPr bwMode="auto">
            <a:xfrm>
              <a:off x="3371882" y="1962166"/>
              <a:ext cx="7200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31" name="TextBox 87"/>
          <p:cNvSpPr txBox="1">
            <a:spLocks noChangeArrowheads="1"/>
          </p:cNvSpPr>
          <p:nvPr/>
        </p:nvSpPr>
        <p:spPr bwMode="auto">
          <a:xfrm>
            <a:off x="3581401" y="3936776"/>
            <a:ext cx="2043113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 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0.31</a:t>
            </a:r>
          </a:p>
        </p:txBody>
      </p:sp>
      <p:sp>
        <p:nvSpPr>
          <p:cNvPr id="34" name="TextBox 87"/>
          <p:cNvSpPr txBox="1">
            <a:spLocks noChangeArrowheads="1"/>
          </p:cNvSpPr>
          <p:nvPr/>
        </p:nvSpPr>
        <p:spPr bwMode="auto">
          <a:xfrm>
            <a:off x="7170738" y="3946301"/>
            <a:ext cx="2220912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 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0.08</a:t>
            </a:r>
          </a:p>
        </p:txBody>
      </p:sp>
      <p:sp>
        <p:nvSpPr>
          <p:cNvPr id="35" name="TextBox 87"/>
          <p:cNvSpPr txBox="1">
            <a:spLocks noChangeArrowheads="1"/>
          </p:cNvSpPr>
          <p:nvPr/>
        </p:nvSpPr>
        <p:spPr bwMode="auto">
          <a:xfrm>
            <a:off x="3390900" y="5205187"/>
            <a:ext cx="16002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≈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0.23</a:t>
            </a:r>
          </a:p>
        </p:txBody>
      </p:sp>
      <p:sp>
        <p:nvSpPr>
          <p:cNvPr id="36" name="TextBox 87"/>
          <p:cNvSpPr txBox="1">
            <a:spLocks noChangeArrowheads="1"/>
          </p:cNvSpPr>
          <p:nvPr/>
        </p:nvSpPr>
        <p:spPr bwMode="auto">
          <a:xfrm>
            <a:off x="7200900" y="5240112"/>
            <a:ext cx="16002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≈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组合 70"/>
          <p:cNvGrpSpPr/>
          <p:nvPr/>
        </p:nvGrpSpPr>
        <p:grpSpPr bwMode="auto">
          <a:xfrm>
            <a:off x="1691016" y="2801203"/>
            <a:ext cx="685800" cy="830997"/>
            <a:chOff x="3348807" y="1567476"/>
            <a:chExt cx="685782" cy="830262"/>
          </a:xfrm>
        </p:grpSpPr>
        <p:sp>
          <p:nvSpPr>
            <p:cNvPr id="34818" name="TextBox 71"/>
            <p:cNvSpPr txBox="1">
              <a:spLocks noChangeArrowheads="1"/>
            </p:cNvSpPr>
            <p:nvPr/>
          </p:nvSpPr>
          <p:spPr bwMode="auto">
            <a:xfrm>
              <a:off x="3348807" y="1567476"/>
              <a:ext cx="685782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5</a:t>
              </a:r>
            </a:p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6</a:t>
              </a:r>
              <a:endPara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4819" name="Line 12"/>
            <p:cNvSpPr>
              <a:spLocks noChangeShapeType="1"/>
            </p:cNvSpPr>
            <p:nvPr/>
          </p:nvSpPr>
          <p:spPr bwMode="auto">
            <a:xfrm>
              <a:off x="3371882" y="1962166"/>
              <a:ext cx="4320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3796" name="组合 83"/>
          <p:cNvGrpSpPr/>
          <p:nvPr/>
        </p:nvGrpSpPr>
        <p:grpSpPr bwMode="auto">
          <a:xfrm>
            <a:off x="4888688" y="2664242"/>
            <a:ext cx="963612" cy="830997"/>
            <a:chOff x="3328177" y="1631014"/>
            <a:chExt cx="761978" cy="829727"/>
          </a:xfrm>
        </p:grpSpPr>
        <p:sp>
          <p:nvSpPr>
            <p:cNvPr id="34821" name="TextBox 84"/>
            <p:cNvSpPr txBox="1">
              <a:spLocks noChangeArrowheads="1"/>
            </p:cNvSpPr>
            <p:nvPr/>
          </p:nvSpPr>
          <p:spPr bwMode="auto">
            <a:xfrm>
              <a:off x="3328177" y="1631014"/>
              <a:ext cx="761978" cy="829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11</a:t>
              </a:r>
            </a:p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50</a:t>
              </a:r>
              <a:endPara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4822" name="Line 12"/>
            <p:cNvSpPr>
              <a:spLocks noChangeShapeType="1"/>
            </p:cNvSpPr>
            <p:nvPr/>
          </p:nvSpPr>
          <p:spPr bwMode="auto">
            <a:xfrm>
              <a:off x="3346865" y="2045878"/>
              <a:ext cx="4320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3799" name="组合 83"/>
          <p:cNvGrpSpPr/>
          <p:nvPr/>
        </p:nvGrpSpPr>
        <p:grpSpPr bwMode="auto">
          <a:xfrm>
            <a:off x="8608854" y="2664242"/>
            <a:ext cx="993775" cy="830997"/>
            <a:chOff x="3279645" y="1547301"/>
            <a:chExt cx="993111" cy="829728"/>
          </a:xfrm>
        </p:grpSpPr>
        <p:sp>
          <p:nvSpPr>
            <p:cNvPr id="34824" name="TextBox 84"/>
            <p:cNvSpPr txBox="1">
              <a:spLocks noChangeArrowheads="1"/>
            </p:cNvSpPr>
            <p:nvPr/>
          </p:nvSpPr>
          <p:spPr bwMode="auto">
            <a:xfrm>
              <a:off x="3279645" y="1547301"/>
              <a:ext cx="993111" cy="829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23</a:t>
              </a:r>
            </a:p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20</a:t>
              </a:r>
              <a:endPara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4825" name="Line 12"/>
            <p:cNvSpPr>
              <a:spLocks noChangeShapeType="1"/>
            </p:cNvSpPr>
            <p:nvPr/>
          </p:nvSpPr>
          <p:spPr bwMode="auto">
            <a:xfrm>
              <a:off x="3435153" y="1962166"/>
              <a:ext cx="4320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31" name="TextBox 87"/>
          <p:cNvSpPr txBox="1">
            <a:spLocks noChangeArrowheads="1"/>
          </p:cNvSpPr>
          <p:nvPr/>
        </p:nvSpPr>
        <p:spPr bwMode="auto">
          <a:xfrm>
            <a:off x="2043748" y="2645945"/>
            <a:ext cx="197485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≈  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0.83</a:t>
            </a:r>
          </a:p>
        </p:txBody>
      </p:sp>
      <p:sp>
        <p:nvSpPr>
          <p:cNvPr id="34" name="TextBox 87"/>
          <p:cNvSpPr txBox="1">
            <a:spLocks noChangeArrowheads="1"/>
          </p:cNvSpPr>
          <p:nvPr/>
        </p:nvSpPr>
        <p:spPr bwMode="auto">
          <a:xfrm>
            <a:off x="5370494" y="2564982"/>
            <a:ext cx="2147888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 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0.22</a:t>
            </a:r>
          </a:p>
        </p:txBody>
      </p:sp>
      <p:sp>
        <p:nvSpPr>
          <p:cNvPr id="35" name="TextBox 87"/>
          <p:cNvSpPr txBox="1">
            <a:spLocks noChangeArrowheads="1"/>
          </p:cNvSpPr>
          <p:nvPr/>
        </p:nvSpPr>
        <p:spPr bwMode="auto">
          <a:xfrm>
            <a:off x="9036725" y="2554500"/>
            <a:ext cx="2646363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 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7"/>
          <p:cNvSpPr txBox="1">
            <a:spLocks noChangeArrowheads="1"/>
          </p:cNvSpPr>
          <p:nvPr/>
        </p:nvSpPr>
        <p:spPr bwMode="auto">
          <a:xfrm>
            <a:off x="988219" y="968979"/>
            <a:ext cx="8990012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在下表的括号里填上适当的数。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15465" y="1914784"/>
          <a:ext cx="8001000" cy="4457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6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2400" b="0" dirty="0">
                        <a:solidFill>
                          <a:srgbClr val="002060"/>
                        </a:solidFill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2" marR="91442" marT="45727" marB="45727"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用小数表示</a:t>
                      </a:r>
                    </a:p>
                  </a:txBody>
                  <a:tcPr marL="91442" marR="91442" marT="45727" marB="45727"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用分数表示</a:t>
                      </a:r>
                    </a:p>
                  </a:txBody>
                  <a:tcPr marL="91442" marR="91442" marT="45727" marB="45727"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2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40cm</a:t>
                      </a:r>
                    </a:p>
                  </a:txBody>
                  <a:tcPr marL="91442" marR="91442" marT="45727" marB="45727"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(         )m</a:t>
                      </a:r>
                    </a:p>
                  </a:txBody>
                  <a:tcPr marL="91442" marR="91442" marT="45727" marB="45727"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(        )m</a:t>
                      </a:r>
                    </a:p>
                  </a:txBody>
                  <a:tcPr marL="91442" marR="91442" marT="45727" marB="45727"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2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150g</a:t>
                      </a:r>
                    </a:p>
                  </a:txBody>
                  <a:tcPr marL="91442" marR="91442" marT="45727" marB="45727"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(         )kg</a:t>
                      </a:r>
                    </a:p>
                  </a:txBody>
                  <a:tcPr marL="91442" marR="91442" marT="45727" marB="45727"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(          )kg</a:t>
                      </a:r>
                    </a:p>
                  </a:txBody>
                  <a:tcPr marL="91442" marR="91442" marT="45727" marB="45727"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2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baseline="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125cm</a:t>
                      </a:r>
                      <a:r>
                        <a:rPr lang="en-US" altLang="zh-CN" sz="2400" b="0" baseline="300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</a:p>
                  </a:txBody>
                  <a:tcPr marL="91442" marR="91442" marT="45727" marB="45727"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(         )dm</a:t>
                      </a:r>
                      <a:r>
                        <a:rPr lang="en-US" altLang="zh-CN" sz="2400" b="0" baseline="300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  <a:endParaRPr lang="en-US" altLang="zh-CN" sz="2400" b="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2" marR="91442" marT="45727" marB="45727"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(         )dm</a:t>
                      </a:r>
                      <a:r>
                        <a:rPr lang="en-US" altLang="zh-CN" sz="2400" b="0" baseline="300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  <a:endParaRPr lang="en-US" altLang="zh-CN" sz="2400" b="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2" marR="91442" marT="45727" marB="45727"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2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3680dm</a:t>
                      </a:r>
                      <a:r>
                        <a:rPr lang="en-US" altLang="zh-CN" sz="2400" b="0" baseline="300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</a:t>
                      </a:r>
                      <a:endParaRPr lang="en-US" altLang="zh-CN" sz="2400" b="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2" marR="91442" marT="45727" marB="45727"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(         )m</a:t>
                      </a:r>
                      <a:r>
                        <a:rPr lang="en-US" altLang="zh-CN" sz="2400" b="0" baseline="300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</a:t>
                      </a:r>
                      <a:endParaRPr lang="en-US" altLang="zh-CN" sz="2400" b="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2" marR="91442" marT="45727" marB="45727"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(         )m</a:t>
                      </a:r>
                      <a:r>
                        <a:rPr lang="en-US" altLang="zh-CN" sz="2400" b="0" baseline="300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</a:t>
                      </a:r>
                      <a:endParaRPr lang="en-US" altLang="zh-CN" sz="2400" b="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2" marR="91442" marT="45727" marB="45727"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TextBox 87"/>
          <p:cNvSpPr txBox="1">
            <a:spLocks noChangeArrowheads="1"/>
          </p:cNvSpPr>
          <p:nvPr/>
        </p:nvSpPr>
        <p:spPr bwMode="auto">
          <a:xfrm>
            <a:off x="4765517" y="2709224"/>
            <a:ext cx="11430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0.4</a:t>
            </a:r>
          </a:p>
        </p:txBody>
      </p:sp>
      <p:grpSp>
        <p:nvGrpSpPr>
          <p:cNvPr id="6" name="组合 70"/>
          <p:cNvGrpSpPr/>
          <p:nvPr/>
        </p:nvGrpSpPr>
        <p:grpSpPr bwMode="auto">
          <a:xfrm>
            <a:off x="7918771" y="2679066"/>
            <a:ext cx="685800" cy="830997"/>
            <a:chOff x="3276634" y="1428780"/>
            <a:chExt cx="685782" cy="829600"/>
          </a:xfrm>
        </p:grpSpPr>
        <p:sp>
          <p:nvSpPr>
            <p:cNvPr id="35870" name="TextBox 71"/>
            <p:cNvSpPr txBox="1">
              <a:spLocks noChangeArrowheads="1"/>
            </p:cNvSpPr>
            <p:nvPr/>
          </p:nvSpPr>
          <p:spPr bwMode="auto">
            <a:xfrm>
              <a:off x="3276634" y="1428780"/>
              <a:ext cx="685782" cy="82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2</a:t>
              </a:r>
            </a:p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5</a:t>
              </a:r>
              <a:endPara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3371881" y="1843580"/>
              <a:ext cx="43178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28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24" name="TextBox 87"/>
          <p:cNvSpPr txBox="1">
            <a:spLocks noChangeArrowheads="1"/>
          </p:cNvSpPr>
          <p:nvPr/>
        </p:nvSpPr>
        <p:spPr bwMode="auto">
          <a:xfrm>
            <a:off x="4727417" y="3647437"/>
            <a:ext cx="12192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0.15</a:t>
            </a:r>
          </a:p>
        </p:txBody>
      </p:sp>
      <p:grpSp>
        <p:nvGrpSpPr>
          <p:cNvPr id="7" name="组合 70"/>
          <p:cNvGrpSpPr/>
          <p:nvPr/>
        </p:nvGrpSpPr>
        <p:grpSpPr bwMode="auto">
          <a:xfrm>
            <a:off x="7890511" y="3793806"/>
            <a:ext cx="960438" cy="830997"/>
            <a:chOff x="3348360" y="1658055"/>
            <a:chExt cx="960095" cy="829599"/>
          </a:xfrm>
        </p:grpSpPr>
        <p:sp>
          <p:nvSpPr>
            <p:cNvPr id="35874" name="TextBox 71"/>
            <p:cNvSpPr txBox="1">
              <a:spLocks noChangeArrowheads="1"/>
            </p:cNvSpPr>
            <p:nvPr/>
          </p:nvSpPr>
          <p:spPr bwMode="auto">
            <a:xfrm>
              <a:off x="3348360" y="1658055"/>
              <a:ext cx="960095" cy="829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3</a:t>
              </a:r>
            </a:p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20</a:t>
              </a:r>
              <a:endPara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>
              <a:off x="3435327" y="2072855"/>
              <a:ext cx="43164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lnSpc>
                  <a:spcPct val="200000"/>
                </a:lnSpc>
                <a:defRPr/>
              </a:pPr>
              <a:endParaRPr lang="zh-CN" altLang="en-US" sz="28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28" name="TextBox 87"/>
          <p:cNvSpPr txBox="1">
            <a:spLocks noChangeArrowheads="1"/>
          </p:cNvSpPr>
          <p:nvPr/>
        </p:nvSpPr>
        <p:spPr bwMode="auto">
          <a:xfrm>
            <a:off x="4665505" y="4565012"/>
            <a:ext cx="1343025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1.25</a:t>
            </a:r>
          </a:p>
        </p:txBody>
      </p:sp>
      <p:grpSp>
        <p:nvGrpSpPr>
          <p:cNvPr id="8" name="组合 70"/>
          <p:cNvGrpSpPr/>
          <p:nvPr/>
        </p:nvGrpSpPr>
        <p:grpSpPr bwMode="auto">
          <a:xfrm>
            <a:off x="7941790" y="4689267"/>
            <a:ext cx="760413" cy="830997"/>
            <a:chOff x="3292665" y="1568893"/>
            <a:chExt cx="529601" cy="830918"/>
          </a:xfrm>
        </p:grpSpPr>
        <p:sp>
          <p:nvSpPr>
            <p:cNvPr id="35878" name="TextBox 71"/>
            <p:cNvSpPr txBox="1">
              <a:spLocks noChangeArrowheads="1"/>
            </p:cNvSpPr>
            <p:nvPr/>
          </p:nvSpPr>
          <p:spPr bwMode="auto">
            <a:xfrm>
              <a:off x="3292665" y="1568893"/>
              <a:ext cx="529601" cy="830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5</a:t>
              </a:r>
            </a:p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4</a:t>
              </a:r>
              <a:endPara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>
              <a:off x="3326388" y="1984352"/>
              <a:ext cx="32948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28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32" name="TextBox 87"/>
          <p:cNvSpPr txBox="1">
            <a:spLocks noChangeArrowheads="1"/>
          </p:cNvSpPr>
          <p:nvPr/>
        </p:nvSpPr>
        <p:spPr bwMode="auto">
          <a:xfrm>
            <a:off x="4679792" y="5500049"/>
            <a:ext cx="131445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3.68</a:t>
            </a:r>
          </a:p>
        </p:txBody>
      </p:sp>
      <p:grpSp>
        <p:nvGrpSpPr>
          <p:cNvPr id="9" name="组合 70"/>
          <p:cNvGrpSpPr/>
          <p:nvPr/>
        </p:nvGrpSpPr>
        <p:grpSpPr bwMode="auto">
          <a:xfrm>
            <a:off x="7831458" y="5667207"/>
            <a:ext cx="981075" cy="830997"/>
            <a:chOff x="3190014" y="1493697"/>
            <a:chExt cx="980414" cy="830698"/>
          </a:xfrm>
        </p:grpSpPr>
        <p:sp>
          <p:nvSpPr>
            <p:cNvPr id="35882" name="TextBox 71"/>
            <p:cNvSpPr txBox="1">
              <a:spLocks noChangeArrowheads="1"/>
            </p:cNvSpPr>
            <p:nvPr/>
          </p:nvSpPr>
          <p:spPr bwMode="auto">
            <a:xfrm>
              <a:off x="3190014" y="1493697"/>
              <a:ext cx="980414" cy="830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92</a:t>
              </a:r>
            </a:p>
            <a:p>
              <a:pPr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25</a:t>
              </a:r>
              <a:endPara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>
              <a:off x="3348659" y="1909046"/>
              <a:ext cx="43150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28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8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334226"/>
            <a:ext cx="10858500" cy="2813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分数化成小数的方法：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）分母是 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，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100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，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1000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，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…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的分数化成小数，可以直接去掉分母，看 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 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后面有几个 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0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，就在分子中从最后一位起向左数出几位，点上小数点。</a:t>
            </a:r>
            <a:endParaRPr lang="en-US" altLang="zh-CN" sz="2400" dirty="0">
              <a:solidFill>
                <a:schemeClr val="bg1"/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R" panose="00020600040101010101" pitchFamily="18" charset="-122"/>
              <a:sym typeface="OPPOSans B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）分母不是 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，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100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，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1000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，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…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的分数化成小数，用分子除以分母，除不尽时，如果不作特殊要求，一般按“四舍五入”法保留两位小数。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334226"/>
            <a:ext cx="10858500" cy="14743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3.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把单位“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1”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平均分成若干份，表示其中一份的数叫分数单位。一个分数的分母是几，它的分数单位就是几分之一；分子是几，它就有几个这样的分数单位。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/>
          <p:nvPr/>
        </p:nvGrpSpPr>
        <p:grpSpPr bwMode="auto">
          <a:xfrm>
            <a:off x="1501776" y="1651793"/>
            <a:ext cx="9217025" cy="3960813"/>
            <a:chOff x="2107" y="2820"/>
            <a:chExt cx="14514" cy="6236"/>
          </a:xfrm>
        </p:grpSpPr>
        <p:sp>
          <p:nvSpPr>
            <p:cNvPr id="4" name="矩形 3"/>
            <p:cNvSpPr/>
            <p:nvPr/>
          </p:nvSpPr>
          <p:spPr>
            <a:xfrm>
              <a:off x="2107" y="2820"/>
              <a:ext cx="14514" cy="623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02" y="3091"/>
              <a:ext cx="13724" cy="5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32051" y="2801530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32051" y="4033430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"/>
          <p:cNvSpPr txBox="1">
            <a:spLocks noChangeArrowheads="1"/>
          </p:cNvSpPr>
          <p:nvPr/>
        </p:nvSpPr>
        <p:spPr bwMode="auto">
          <a:xfrm>
            <a:off x="1204914" y="1082676"/>
            <a:ext cx="3500437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填一填。</a:t>
            </a:r>
            <a:endParaRPr lang="zh-CN" altLang="zh-CN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717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259013"/>
            <a:ext cx="881856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557589" y="2049976"/>
            <a:ext cx="1381125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981701" y="2015422"/>
            <a:ext cx="777875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  <a:p>
            <a:pPr algn="ctr"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160839" y="3565193"/>
            <a:ext cx="777875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8693746" y="3289242"/>
            <a:ext cx="776922" cy="1474125"/>
            <a:chOff x="13116" y="4821"/>
            <a:chExt cx="1225" cy="2319"/>
          </a:xfrm>
        </p:grpSpPr>
        <p:sp>
          <p:nvSpPr>
            <p:cNvPr id="7176" name="文本框 8"/>
            <p:cNvSpPr txBox="1">
              <a:spLocks noChangeArrowheads="1"/>
            </p:cNvSpPr>
            <p:nvPr/>
          </p:nvSpPr>
          <p:spPr bwMode="auto">
            <a:xfrm>
              <a:off x="13116" y="4821"/>
              <a:ext cx="1225" cy="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3242" y="6094"/>
              <a:ext cx="94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55706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085850" y="1131234"/>
            <a:ext cx="1976438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3192464" y="1131234"/>
            <a:ext cx="6911975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小数化成分数的方法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779515" y="2079908"/>
            <a:ext cx="985838" cy="926688"/>
            <a:chOff x="631889" y="1023900"/>
            <a:chExt cx="863600" cy="700502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89" y="1065590"/>
              <a:ext cx="863600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26"/>
            <p:cNvSpPr txBox="1">
              <a:spLocks noChangeArrowheads="1"/>
            </p:cNvSpPr>
            <p:nvPr/>
          </p:nvSpPr>
          <p:spPr bwMode="auto">
            <a:xfrm>
              <a:off x="888026" y="1023900"/>
              <a:ext cx="563735" cy="55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765353" y="2173651"/>
            <a:ext cx="996151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把一条3m长的绳子平均分成10段，每段长多少米？如果平均分成5段呢？</a:t>
            </a:r>
          </a:p>
        </p:txBody>
      </p:sp>
      <p:sp>
        <p:nvSpPr>
          <p:cNvPr id="28" name="Rectangle 2"/>
          <p:cNvSpPr>
            <a:spLocks noGrp="1" noChangeArrowheads="1"/>
          </p:cNvSpPr>
          <p:nvPr/>
        </p:nvSpPr>
        <p:spPr bwMode="auto">
          <a:xfrm>
            <a:off x="1974851" y="3743325"/>
            <a:ext cx="38830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20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3÷10 = 0.3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m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/>
        </p:nvSpPr>
        <p:spPr bwMode="auto">
          <a:xfrm>
            <a:off x="6317076" y="3848100"/>
            <a:ext cx="3898900" cy="99853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3÷10 =     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m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4" name="Group 15"/>
          <p:cNvGrpSpPr/>
          <p:nvPr/>
        </p:nvGrpSpPr>
        <p:grpSpPr bwMode="auto">
          <a:xfrm>
            <a:off x="7539831" y="3553619"/>
            <a:ext cx="730250" cy="1285876"/>
            <a:chOff x="4011" y="1210"/>
            <a:chExt cx="460" cy="810"/>
          </a:xfrm>
        </p:grpSpPr>
        <p:sp>
          <p:nvSpPr>
            <p:cNvPr id="8204" name="Text Box 16"/>
            <p:cNvSpPr txBox="1">
              <a:spLocks noChangeArrowheads="1"/>
            </p:cNvSpPr>
            <p:nvPr/>
          </p:nvSpPr>
          <p:spPr bwMode="auto">
            <a:xfrm>
              <a:off x="4017" y="1557"/>
              <a:ext cx="454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0"/>
                </a:spcBef>
              </a:pPr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</a:t>
              </a:r>
            </a:p>
          </p:txBody>
        </p:sp>
        <p:sp>
          <p:nvSpPr>
            <p:cNvPr id="8205" name="Text Box 17"/>
            <p:cNvSpPr txBox="1">
              <a:spLocks noChangeArrowheads="1"/>
            </p:cNvSpPr>
            <p:nvPr/>
          </p:nvSpPr>
          <p:spPr bwMode="auto">
            <a:xfrm>
              <a:off x="4060" y="1210"/>
              <a:ext cx="227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0"/>
                </a:spcBef>
              </a:pPr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4011" y="1713"/>
              <a:ext cx="3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</p:spPr>
          <p:txBody>
            <a:bodyPr anchor="ctr"/>
            <a:lstStyle/>
            <a:p>
              <a:pPr>
                <a:lnSpc>
                  <a:spcPct val="200000"/>
                </a:lnSpc>
                <a:defRPr/>
              </a:pPr>
              <a:endParaRPr lang="zh-CN" altLang="en-US" sz="32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pic>
        <p:nvPicPr>
          <p:cNvPr id="820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735" y="3926220"/>
            <a:ext cx="166258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2"/>
          <p:cNvSpPr>
            <a:spLocks noGrp="1" noChangeArrowheads="1"/>
          </p:cNvSpPr>
          <p:nvPr/>
        </p:nvSpPr>
        <p:spPr bwMode="auto">
          <a:xfrm>
            <a:off x="2251075" y="4733925"/>
            <a:ext cx="3810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所以，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0.3 =      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6" name="Group 15"/>
          <p:cNvGrpSpPr/>
          <p:nvPr/>
        </p:nvGrpSpPr>
        <p:grpSpPr bwMode="auto">
          <a:xfrm>
            <a:off x="4102514" y="4589002"/>
            <a:ext cx="750888" cy="1282700"/>
            <a:chOff x="4011" y="1120"/>
            <a:chExt cx="473" cy="808"/>
          </a:xfrm>
        </p:grpSpPr>
        <p:sp>
          <p:nvSpPr>
            <p:cNvPr id="8210" name="Text Box 16"/>
            <p:cNvSpPr txBox="1">
              <a:spLocks noChangeArrowheads="1"/>
            </p:cNvSpPr>
            <p:nvPr/>
          </p:nvSpPr>
          <p:spPr bwMode="auto">
            <a:xfrm>
              <a:off x="4030" y="1465"/>
              <a:ext cx="454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0"/>
                </a:spcBef>
              </a:pPr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</a:t>
              </a:r>
            </a:p>
          </p:txBody>
        </p:sp>
        <p:sp>
          <p:nvSpPr>
            <p:cNvPr id="8211" name="Text Box 17"/>
            <p:cNvSpPr txBox="1">
              <a:spLocks noChangeArrowheads="1"/>
            </p:cNvSpPr>
            <p:nvPr/>
          </p:nvSpPr>
          <p:spPr bwMode="auto">
            <a:xfrm>
              <a:off x="4060" y="1120"/>
              <a:ext cx="227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0"/>
                </a:spcBef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4011" y="1578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</p:spPr>
          <p:txBody>
            <a:bodyPr anchor="ctr"/>
            <a:lstStyle/>
            <a:p>
              <a:pPr>
                <a:lnSpc>
                  <a:spcPct val="200000"/>
                </a:lnSpc>
                <a:defRPr/>
              </a:pPr>
              <a:endParaRPr lang="zh-CN" altLang="en-US" sz="32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  <p:bldP spid="29" grpId="0" bldLvl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44539" y="1517487"/>
            <a:ext cx="1024255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把一条 3 m 长的绳子平均分成 10 段，每段长多少米？如果平均分成5段呢？</a:t>
            </a:r>
          </a:p>
        </p:txBody>
      </p:sp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681165" y="3089275"/>
            <a:ext cx="38846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3÷5 = 0.6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m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5865814" y="3081339"/>
            <a:ext cx="3900487" cy="99853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3÷5 =      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m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5" name="Group 15"/>
          <p:cNvGrpSpPr/>
          <p:nvPr/>
        </p:nvGrpSpPr>
        <p:grpSpPr bwMode="auto">
          <a:xfrm>
            <a:off x="6895307" y="2899568"/>
            <a:ext cx="720725" cy="1230313"/>
            <a:chOff x="3969" y="1210"/>
            <a:chExt cx="454" cy="775"/>
          </a:xfrm>
        </p:grpSpPr>
        <p:sp>
          <p:nvSpPr>
            <p:cNvPr id="9221" name="Text Box 16"/>
            <p:cNvSpPr txBox="1">
              <a:spLocks noChangeArrowheads="1"/>
            </p:cNvSpPr>
            <p:nvPr/>
          </p:nvSpPr>
          <p:spPr bwMode="auto">
            <a:xfrm>
              <a:off x="3969" y="1522"/>
              <a:ext cx="454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200000"/>
                </a:lnSpc>
                <a:spcBef>
                  <a:spcPct val="0"/>
                </a:spcBef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sp>
          <p:nvSpPr>
            <p:cNvPr id="9222" name="Text Box 17"/>
            <p:cNvSpPr txBox="1">
              <a:spLocks noChangeArrowheads="1"/>
            </p:cNvSpPr>
            <p:nvPr/>
          </p:nvSpPr>
          <p:spPr bwMode="auto">
            <a:xfrm>
              <a:off x="4060" y="1210"/>
              <a:ext cx="227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0"/>
                </a:spcBef>
              </a:pPr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4032" y="1713"/>
              <a:ext cx="3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</p:spPr>
          <p:txBody>
            <a:bodyPr anchor="ctr"/>
            <a:lstStyle/>
            <a:p>
              <a:pPr>
                <a:lnSpc>
                  <a:spcPct val="200000"/>
                </a:lnSpc>
                <a:defRPr/>
              </a:pPr>
              <a:endParaRPr lang="zh-CN" altLang="en-US" sz="32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064" y="3267074"/>
            <a:ext cx="166258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2"/>
          <p:cNvSpPr>
            <a:spLocks noGrp="1" noChangeArrowheads="1"/>
          </p:cNvSpPr>
          <p:nvPr/>
        </p:nvSpPr>
        <p:spPr bwMode="auto">
          <a:xfrm>
            <a:off x="1565275" y="4079875"/>
            <a:ext cx="3810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所以，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0.6 =       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8" name="Group 15"/>
          <p:cNvGrpSpPr/>
          <p:nvPr/>
        </p:nvGrpSpPr>
        <p:grpSpPr bwMode="auto">
          <a:xfrm>
            <a:off x="3301207" y="4007312"/>
            <a:ext cx="720725" cy="1301750"/>
            <a:chOff x="3969" y="1120"/>
            <a:chExt cx="454" cy="820"/>
          </a:xfrm>
        </p:grpSpPr>
        <p:sp>
          <p:nvSpPr>
            <p:cNvPr id="9227" name="Text Box 16"/>
            <p:cNvSpPr txBox="1">
              <a:spLocks noChangeArrowheads="1"/>
            </p:cNvSpPr>
            <p:nvPr/>
          </p:nvSpPr>
          <p:spPr bwMode="auto">
            <a:xfrm>
              <a:off x="3969" y="1477"/>
              <a:ext cx="454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200000"/>
                </a:lnSpc>
                <a:spcBef>
                  <a:spcPct val="0"/>
                </a:spcBef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sp>
          <p:nvSpPr>
            <p:cNvPr id="9228" name="Text Box 17"/>
            <p:cNvSpPr txBox="1">
              <a:spLocks noChangeArrowheads="1"/>
            </p:cNvSpPr>
            <p:nvPr/>
          </p:nvSpPr>
          <p:spPr bwMode="auto">
            <a:xfrm>
              <a:off x="4060" y="1120"/>
              <a:ext cx="227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0"/>
                </a:spcBef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4011" y="1578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</p:spPr>
          <p:txBody>
            <a:bodyPr anchor="ctr"/>
            <a:lstStyle/>
            <a:p>
              <a:pPr>
                <a:lnSpc>
                  <a:spcPct val="200000"/>
                </a:lnSpc>
                <a:defRPr/>
              </a:pPr>
              <a:endParaRPr lang="zh-CN" altLang="en-US" sz="32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4" grpId="0" bldLvl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0734" y="1465006"/>
            <a:ext cx="1217828" cy="15093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455" y="3429000"/>
            <a:ext cx="1296449" cy="184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AutoShape 27"/>
          <p:cNvSpPr>
            <a:spLocks noChangeArrowheads="1"/>
          </p:cNvSpPr>
          <p:nvPr/>
        </p:nvSpPr>
        <p:spPr bwMode="auto">
          <a:xfrm>
            <a:off x="2636839" y="1287334"/>
            <a:ext cx="6657975" cy="884238"/>
          </a:xfrm>
          <a:prstGeom prst="wedgeRoundRectCallout">
            <a:avLst>
              <a:gd name="adj1" fmla="val -52551"/>
              <a:gd name="adj2" fmla="val -15792"/>
              <a:gd name="adj3" fmla="val 16667"/>
            </a:avLst>
          </a:prstGeom>
          <a:solidFill>
            <a:schemeClr val="bg1"/>
          </a:solidFill>
          <a:ln w="25400">
            <a:solidFill>
              <a:srgbClr val="00B0F0"/>
            </a:solidFill>
            <a:miter lim="800000"/>
          </a:ln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怎样能较快地把小数化成分数？</a:t>
            </a:r>
          </a:p>
        </p:txBody>
      </p:sp>
      <p:sp>
        <p:nvSpPr>
          <p:cNvPr id="41" name="AutoShape 27"/>
          <p:cNvSpPr>
            <a:spLocks noChangeArrowheads="1"/>
          </p:cNvSpPr>
          <p:nvPr/>
        </p:nvSpPr>
        <p:spPr bwMode="auto">
          <a:xfrm>
            <a:off x="1754188" y="2878138"/>
            <a:ext cx="7969250" cy="2836862"/>
          </a:xfrm>
          <a:prstGeom prst="wedgeRoundRectCallout">
            <a:avLst>
              <a:gd name="adj1" fmla="val 52181"/>
              <a:gd name="adj2" fmla="val -18653"/>
              <a:gd name="adj3" fmla="val 16667"/>
            </a:avLst>
          </a:prstGeom>
          <a:solidFill>
            <a:schemeClr val="bg1"/>
          </a:solidFill>
          <a:ln w="25400">
            <a:solidFill>
              <a:srgbClr val="00B0F0"/>
            </a:solidFill>
            <a:miter lim="800000"/>
          </a:ln>
        </p:spPr>
        <p:txBody>
          <a:bodyPr/>
          <a:lstStyle>
            <a:lvl1pPr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小数表示的就是十分之几、百分之几、千分之几……的数，所以可以直接写成分母是10，100，1000，…的分数，再化简。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8"/>
          <p:cNvGrpSpPr/>
          <p:nvPr/>
        </p:nvGrpSpPr>
        <p:grpSpPr bwMode="auto">
          <a:xfrm>
            <a:off x="1834732" y="1419434"/>
            <a:ext cx="7348538" cy="1782763"/>
            <a:chOff x="1092" y="2598"/>
            <a:chExt cx="4629" cy="1123"/>
          </a:xfrm>
        </p:grpSpPr>
        <p:pic>
          <p:nvPicPr>
            <p:cNvPr id="13314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59" y="2776"/>
              <a:ext cx="662" cy="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5" name="AutoShape 27"/>
            <p:cNvSpPr>
              <a:spLocks noChangeArrowheads="1"/>
            </p:cNvSpPr>
            <p:nvPr/>
          </p:nvSpPr>
          <p:spPr bwMode="auto">
            <a:xfrm>
              <a:off x="1092" y="2598"/>
              <a:ext cx="3920" cy="505"/>
            </a:xfrm>
            <a:prstGeom prst="wedgeRoundRectCallout">
              <a:avLst>
                <a:gd name="adj1" fmla="val 53204"/>
                <a:gd name="adj2" fmla="val 2548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>
                <a:lnSpc>
                  <a:spcPct val="20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小数化成分数要注意什么？</a:t>
              </a:r>
            </a:p>
          </p:txBody>
        </p:sp>
      </p:grpSp>
      <p:grpSp>
        <p:nvGrpSpPr>
          <p:cNvPr id="13" name="组合 45"/>
          <p:cNvGrpSpPr/>
          <p:nvPr/>
        </p:nvGrpSpPr>
        <p:grpSpPr bwMode="auto">
          <a:xfrm>
            <a:off x="2058988" y="2324100"/>
            <a:ext cx="7821612" cy="2269808"/>
            <a:chOff x="857830" y="2291133"/>
            <a:chExt cx="7823048" cy="2272350"/>
          </a:xfrm>
        </p:grpSpPr>
        <p:sp>
          <p:nvSpPr>
            <p:cNvPr id="13317" name="Text Box 9"/>
            <p:cNvSpPr txBox="1">
              <a:spLocks noChangeArrowheads="1"/>
            </p:cNvSpPr>
            <p:nvPr/>
          </p:nvSpPr>
          <p:spPr bwMode="auto">
            <a:xfrm>
              <a:off x="3384221" y="2996625"/>
              <a:ext cx="5296657" cy="73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0"/>
                </a:spcBef>
              </a:pPr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0.6 =       =       =</a:t>
              </a:r>
            </a:p>
          </p:txBody>
        </p:sp>
        <p:grpSp>
          <p:nvGrpSpPr>
            <p:cNvPr id="13318" name="Group 48"/>
            <p:cNvGrpSpPr/>
            <p:nvPr/>
          </p:nvGrpSpPr>
          <p:grpSpPr bwMode="auto">
            <a:xfrm>
              <a:off x="1615014" y="2717826"/>
              <a:ext cx="4935952" cy="1346203"/>
              <a:chOff x="868" y="1497"/>
              <a:chExt cx="2791" cy="848"/>
            </a:xfrm>
          </p:grpSpPr>
          <p:grpSp>
            <p:nvGrpSpPr>
              <p:cNvPr id="13319" name="Group 10"/>
              <p:cNvGrpSpPr/>
              <p:nvPr/>
            </p:nvGrpSpPr>
            <p:grpSpPr bwMode="auto">
              <a:xfrm>
                <a:off x="868" y="1522"/>
                <a:ext cx="515" cy="719"/>
                <a:chOff x="3817" y="1217"/>
                <a:chExt cx="515" cy="719"/>
              </a:xfrm>
            </p:grpSpPr>
            <p:sp>
              <p:nvSpPr>
                <p:cNvPr id="1332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832" y="1472"/>
                  <a:ext cx="500" cy="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200000"/>
                    </a:lnSpc>
                    <a:spcBef>
                      <a:spcPct val="0"/>
                    </a:spcBef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10</a:t>
                  </a:r>
                </a:p>
              </p:txBody>
            </p:sp>
            <p:sp>
              <p:nvSpPr>
                <p:cNvPr id="1332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866" y="1217"/>
                  <a:ext cx="227" cy="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200000"/>
                    </a:lnSpc>
                    <a:spcBef>
                      <a:spcPct val="0"/>
                    </a:spcBef>
                  </a:pPr>
                  <a:r>
                    <a:rPr lang="en-US" altLang="zh-CN" sz="24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3</a:t>
                  </a:r>
                </a:p>
              </p:txBody>
            </p:sp>
            <p:sp>
              <p:nvSpPr>
                <p:cNvPr id="78" name="Line 13"/>
                <p:cNvSpPr>
                  <a:spLocks noChangeShapeType="1"/>
                </p:cNvSpPr>
                <p:nvPr/>
              </p:nvSpPr>
              <p:spPr bwMode="auto">
                <a:xfrm>
                  <a:off x="3817" y="1654"/>
                  <a:ext cx="303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</p:spPr>
              <p:txBody>
                <a:bodyPr anchor="ctr"/>
                <a:lstStyle/>
                <a:p>
                  <a:pPr>
                    <a:lnSpc>
                      <a:spcPct val="200000"/>
                    </a:lnSpc>
                    <a:defRPr/>
                  </a:pPr>
                  <a:endParaRPr lang="zh-CN" altLang="en-US" sz="32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  <p:grpSp>
            <p:nvGrpSpPr>
              <p:cNvPr id="13323" name="Group 47"/>
              <p:cNvGrpSpPr/>
              <p:nvPr/>
            </p:nvGrpSpPr>
            <p:grpSpPr bwMode="auto">
              <a:xfrm>
                <a:off x="2349" y="1497"/>
                <a:ext cx="1310" cy="848"/>
                <a:chOff x="2349" y="1497"/>
                <a:chExt cx="1310" cy="848"/>
              </a:xfrm>
            </p:grpSpPr>
            <p:grpSp>
              <p:nvGrpSpPr>
                <p:cNvPr id="13324" name="Group 30"/>
                <p:cNvGrpSpPr/>
                <p:nvPr/>
              </p:nvGrpSpPr>
              <p:grpSpPr bwMode="auto">
                <a:xfrm>
                  <a:off x="2349" y="1517"/>
                  <a:ext cx="987" cy="828"/>
                  <a:chOff x="2349" y="1517"/>
                  <a:chExt cx="987" cy="828"/>
                </a:xfrm>
              </p:grpSpPr>
              <p:grpSp>
                <p:nvGrpSpPr>
                  <p:cNvPr id="13325" name="Group 14"/>
                  <p:cNvGrpSpPr/>
                  <p:nvPr/>
                </p:nvGrpSpPr>
                <p:grpSpPr bwMode="auto">
                  <a:xfrm>
                    <a:off x="2349" y="1522"/>
                    <a:ext cx="392" cy="763"/>
                    <a:chOff x="3982" y="1217"/>
                    <a:chExt cx="392" cy="763"/>
                  </a:xfrm>
                </p:grpSpPr>
                <p:sp>
                  <p:nvSpPr>
                    <p:cNvPr id="13326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82" y="1516"/>
                      <a:ext cx="392" cy="46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ct val="0"/>
                        </a:spcBef>
                      </a:pPr>
                      <a:r>
                        <a:rPr lang="en-US" altLang="zh-CN" sz="2400" b="1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10</a:t>
                      </a:r>
                    </a:p>
                  </p:txBody>
                </p:sp>
                <p:sp>
                  <p:nvSpPr>
                    <p:cNvPr id="13327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24" y="1217"/>
                      <a:ext cx="227" cy="46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ct val="0"/>
                        </a:spcBef>
                      </a:pPr>
                      <a:r>
                        <a:rPr lang="en-US" altLang="zh-CN" sz="2400" b="1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6</a:t>
                      </a:r>
                    </a:p>
                  </p:txBody>
                </p:sp>
                <p:sp>
                  <p:nvSpPr>
                    <p:cNvPr id="74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1675"/>
                      <a:ext cx="28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 anchor="ctr"/>
                    <a:lstStyle/>
                    <a:p>
                      <a:pPr>
                        <a:lnSpc>
                          <a:spcPct val="200000"/>
                        </a:lnSpc>
                        <a:defRPr/>
                      </a:pPr>
                      <a:endParaRPr lang="zh-CN" altLang="en-US" sz="3200" b="1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p:txBody>
                </p:sp>
              </p:grpSp>
              <p:grpSp>
                <p:nvGrpSpPr>
                  <p:cNvPr id="13329" name="Group 18"/>
                  <p:cNvGrpSpPr/>
                  <p:nvPr/>
                </p:nvGrpSpPr>
                <p:grpSpPr bwMode="auto">
                  <a:xfrm>
                    <a:off x="2831" y="1517"/>
                    <a:ext cx="505" cy="828"/>
                    <a:chOff x="4011" y="1212"/>
                    <a:chExt cx="505" cy="828"/>
                  </a:xfrm>
                </p:grpSpPr>
                <p:sp>
                  <p:nvSpPr>
                    <p:cNvPr id="13330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11" y="1576"/>
                      <a:ext cx="505" cy="46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ct val="0"/>
                        </a:spcBef>
                      </a:pPr>
                      <a:r>
                        <a:rPr lang="en-US" altLang="zh-CN" sz="2400" b="1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10</a:t>
                      </a:r>
                    </a:p>
                  </p:txBody>
                </p:sp>
                <p:sp>
                  <p:nvSpPr>
                    <p:cNvPr id="13331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76" y="1212"/>
                      <a:ext cx="227" cy="46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ct val="0"/>
                        </a:spcBef>
                      </a:pPr>
                      <a:r>
                        <a:rPr lang="en-US" altLang="zh-CN" sz="2400" b="1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6</a:t>
                      </a:r>
                    </a:p>
                  </p:txBody>
                </p:sp>
                <p:sp>
                  <p:nvSpPr>
                    <p:cNvPr id="14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26" y="1663"/>
                      <a:ext cx="285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 anchor="ctr"/>
                    <a:lstStyle/>
                    <a:p>
                      <a:pPr>
                        <a:lnSpc>
                          <a:spcPct val="200000"/>
                        </a:lnSpc>
                        <a:defRPr/>
                      </a:pPr>
                      <a:endParaRPr lang="zh-CN" altLang="en-US" sz="3200" b="1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p:txBody>
                </p:sp>
              </p:grpSp>
            </p:grpSp>
            <p:grpSp>
              <p:nvGrpSpPr>
                <p:cNvPr id="13333" name="Group 26"/>
                <p:cNvGrpSpPr/>
                <p:nvPr/>
              </p:nvGrpSpPr>
              <p:grpSpPr bwMode="auto">
                <a:xfrm>
                  <a:off x="3338" y="1497"/>
                  <a:ext cx="321" cy="824"/>
                  <a:chOff x="3565" y="1238"/>
                  <a:chExt cx="321" cy="824"/>
                </a:xfrm>
              </p:grpSpPr>
              <p:sp>
                <p:nvSpPr>
                  <p:cNvPr id="13334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65" y="1598"/>
                    <a:ext cx="321" cy="4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200000"/>
                      </a:lnSpc>
                      <a:spcBef>
                        <a:spcPct val="0"/>
                      </a:spcBef>
                    </a:pPr>
                    <a:r>
                      <a:rPr lang="en-US" altLang="zh-CN" sz="2400" b="1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rPr>
                      <a:t>5</a:t>
                    </a:r>
                  </a:p>
                </p:txBody>
              </p:sp>
              <p:sp>
                <p:nvSpPr>
                  <p:cNvPr id="13335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71" y="1238"/>
                    <a:ext cx="227" cy="4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200000"/>
                      </a:lnSpc>
                      <a:spcBef>
                        <a:spcPct val="0"/>
                      </a:spcBef>
                    </a:pPr>
                    <a:r>
                      <a:rPr lang="en-US" altLang="zh-CN" sz="2400" b="1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rPr>
                      <a:t>3</a:t>
                    </a:r>
                  </a:p>
                </p:txBody>
              </p:sp>
              <p:sp>
                <p:nvSpPr>
                  <p:cNvPr id="1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565" y="1709"/>
                    <a:ext cx="22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anchor="ctr"/>
                  <a:lstStyle/>
                  <a:p>
                    <a:pPr>
                      <a:lnSpc>
                        <a:spcPct val="200000"/>
                      </a:lnSpc>
                      <a:defRPr/>
                    </a:pPr>
                    <a:endParaRPr lang="zh-CN" altLang="en-US" sz="32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endParaRPr>
                  </a:p>
                </p:txBody>
              </p:sp>
            </p:grpSp>
          </p:grpSp>
        </p:grp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>
              <a:off x="5214122" y="3127093"/>
              <a:ext cx="427116" cy="1668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>
                <a:lnSpc>
                  <a:spcPct val="200000"/>
                </a:lnSpc>
                <a:defRPr/>
              </a:pPr>
              <a:endParaRPr lang="zh-CN" altLang="en-US" sz="32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>
              <a:off x="5080056" y="3673804"/>
              <a:ext cx="539849" cy="2161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>
                <a:lnSpc>
                  <a:spcPct val="200000"/>
                </a:lnSpc>
                <a:defRPr/>
              </a:pPr>
              <a:endParaRPr lang="zh-CN" altLang="en-US" sz="32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39" name="Text Box 24"/>
            <p:cNvSpPr txBox="1">
              <a:spLocks noChangeArrowheads="1"/>
            </p:cNvSpPr>
            <p:nvPr/>
          </p:nvSpPr>
          <p:spPr bwMode="auto">
            <a:xfrm>
              <a:off x="5230750" y="2291133"/>
              <a:ext cx="447739" cy="73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0"/>
                </a:spcBef>
              </a:pPr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  <p:sp>
          <p:nvSpPr>
            <p:cNvPr id="13340" name="Text Box 25"/>
            <p:cNvSpPr txBox="1">
              <a:spLocks noChangeArrowheads="1"/>
            </p:cNvSpPr>
            <p:nvPr/>
          </p:nvSpPr>
          <p:spPr bwMode="auto">
            <a:xfrm>
              <a:off x="5234559" y="3827008"/>
              <a:ext cx="371528" cy="73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0"/>
                </a:spcBef>
              </a:pPr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sp>
          <p:nvSpPr>
            <p:cNvPr id="13341" name="Text Box 9"/>
            <p:cNvSpPr txBox="1">
              <a:spLocks noChangeArrowheads="1"/>
            </p:cNvSpPr>
            <p:nvPr/>
          </p:nvSpPr>
          <p:spPr bwMode="auto">
            <a:xfrm>
              <a:off x="857830" y="2963575"/>
              <a:ext cx="905741" cy="73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Bef>
                  <a:spcPct val="0"/>
                </a:spcBef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0.3=</a:t>
              </a:r>
            </a:p>
          </p:txBody>
        </p: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57917" y="4467614"/>
            <a:ext cx="775335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不是最简分数，要化成最简分数。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"/>
          <p:cNvSpPr>
            <a:spLocks noGrp="1" noChangeArrowheads="1"/>
          </p:cNvSpPr>
          <p:nvPr/>
        </p:nvSpPr>
        <p:spPr>
          <a:xfrm>
            <a:off x="764540" y="1173163"/>
            <a:ext cx="3429000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b="1" kern="0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自己试一试</a:t>
            </a:r>
          </a:p>
        </p:txBody>
      </p:sp>
      <p:grpSp>
        <p:nvGrpSpPr>
          <p:cNvPr id="15362" name="Group 67"/>
          <p:cNvGrpSpPr/>
          <p:nvPr/>
        </p:nvGrpSpPr>
        <p:grpSpPr bwMode="auto">
          <a:xfrm>
            <a:off x="3502026" y="1704976"/>
            <a:ext cx="3238500" cy="1276350"/>
            <a:chOff x="1496" y="1029"/>
            <a:chExt cx="2040" cy="804"/>
          </a:xfrm>
        </p:grpSpPr>
        <p:sp>
          <p:nvSpPr>
            <p:cNvPr id="15363" name="Text Box 15"/>
            <p:cNvSpPr txBox="1">
              <a:spLocks noChangeArrowheads="1"/>
            </p:cNvSpPr>
            <p:nvPr/>
          </p:nvSpPr>
          <p:spPr bwMode="auto">
            <a:xfrm>
              <a:off x="1496" y="1189"/>
              <a:ext cx="204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0"/>
                </a:spcBef>
              </a:pPr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0.07 =</a:t>
              </a:r>
            </a:p>
          </p:txBody>
        </p:sp>
        <p:sp>
          <p:nvSpPr>
            <p:cNvPr id="15364" name="Text Box 18"/>
            <p:cNvSpPr txBox="1">
              <a:spLocks noChangeArrowheads="1"/>
            </p:cNvSpPr>
            <p:nvPr/>
          </p:nvSpPr>
          <p:spPr bwMode="auto">
            <a:xfrm>
              <a:off x="2497" y="1029"/>
              <a:ext cx="288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0"/>
                </a:spcBef>
              </a:pPr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  <p:grpSp>
          <p:nvGrpSpPr>
            <p:cNvPr id="15365" name="Group 20"/>
            <p:cNvGrpSpPr/>
            <p:nvPr/>
          </p:nvGrpSpPr>
          <p:grpSpPr bwMode="auto">
            <a:xfrm>
              <a:off x="2191" y="1370"/>
              <a:ext cx="1037" cy="463"/>
              <a:chOff x="2191" y="1370"/>
              <a:chExt cx="1037" cy="463"/>
            </a:xfrm>
          </p:grpSpPr>
          <p:sp>
            <p:nvSpPr>
              <p:cNvPr id="15366" name="Text Box 17"/>
              <p:cNvSpPr txBox="1">
                <a:spLocks noChangeArrowheads="1"/>
              </p:cNvSpPr>
              <p:nvPr/>
            </p:nvSpPr>
            <p:spPr bwMode="auto">
              <a:xfrm>
                <a:off x="2191" y="1370"/>
                <a:ext cx="1037" cy="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spcBef>
                    <a:spcPct val="0"/>
                  </a:spcBef>
                </a:pP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（       ）</a:t>
                </a:r>
              </a:p>
            </p:txBody>
          </p:sp>
          <p:sp>
            <p:nvSpPr>
              <p:cNvPr id="2" name="Line 19"/>
              <p:cNvSpPr>
                <a:spLocks noChangeShapeType="1"/>
              </p:cNvSpPr>
              <p:nvPr/>
            </p:nvSpPr>
            <p:spPr bwMode="auto">
              <a:xfrm>
                <a:off x="2205" y="1484"/>
                <a:ext cx="83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lnSpc>
                    <a:spcPct val="200000"/>
                  </a:lnSpc>
                  <a:defRPr/>
                </a:pPr>
                <a:endParaRPr lang="zh-CN" altLang="en-US" sz="32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sp>
        <p:nvSpPr>
          <p:cNvPr id="108" name="Text Box 52"/>
          <p:cNvSpPr txBox="1">
            <a:spLocks noChangeArrowheads="1"/>
          </p:cNvSpPr>
          <p:nvPr/>
        </p:nvSpPr>
        <p:spPr bwMode="auto">
          <a:xfrm>
            <a:off x="4802563" y="2332949"/>
            <a:ext cx="1008062" cy="6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</a:t>
            </a:r>
          </a:p>
        </p:txBody>
      </p:sp>
      <p:grpSp>
        <p:nvGrpSpPr>
          <p:cNvPr id="15383" name="Group 70"/>
          <p:cNvGrpSpPr/>
          <p:nvPr/>
        </p:nvGrpSpPr>
        <p:grpSpPr bwMode="auto">
          <a:xfrm>
            <a:off x="3502026" y="3346769"/>
            <a:ext cx="3409950" cy="1319211"/>
            <a:chOff x="1366" y="2320"/>
            <a:chExt cx="2148" cy="831"/>
          </a:xfrm>
        </p:grpSpPr>
        <p:sp>
          <p:nvSpPr>
            <p:cNvPr id="15384" name="Text Box 64"/>
            <p:cNvSpPr txBox="1">
              <a:spLocks noChangeArrowheads="1"/>
            </p:cNvSpPr>
            <p:nvPr/>
          </p:nvSpPr>
          <p:spPr bwMode="auto">
            <a:xfrm>
              <a:off x="2265" y="2320"/>
              <a:ext cx="1249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0"/>
                </a:spcBef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</a:t>
              </a: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）</a:t>
              </a:r>
            </a:p>
          </p:txBody>
        </p:sp>
        <p:grpSp>
          <p:nvGrpSpPr>
            <p:cNvPr id="15385" name="Group 69"/>
            <p:cNvGrpSpPr/>
            <p:nvPr/>
          </p:nvGrpSpPr>
          <p:grpSpPr bwMode="auto">
            <a:xfrm>
              <a:off x="1366" y="2478"/>
              <a:ext cx="1921" cy="673"/>
              <a:chOff x="1341" y="2478"/>
              <a:chExt cx="1956" cy="673"/>
            </a:xfrm>
          </p:grpSpPr>
          <p:sp>
            <p:nvSpPr>
              <p:cNvPr id="15386" name="Text Box 42"/>
              <p:cNvSpPr txBox="1">
                <a:spLocks noChangeArrowheads="1"/>
              </p:cNvSpPr>
              <p:nvPr/>
            </p:nvSpPr>
            <p:spPr bwMode="auto">
              <a:xfrm>
                <a:off x="1341" y="2478"/>
                <a:ext cx="1315" cy="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spcBef>
                    <a:spcPct val="0"/>
                  </a:spcBef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0.123 =</a:t>
                </a:r>
              </a:p>
            </p:txBody>
          </p:sp>
          <p:sp>
            <p:nvSpPr>
              <p:cNvPr id="15387" name="Text Box 63"/>
              <p:cNvSpPr txBox="1">
                <a:spLocks noChangeArrowheads="1"/>
              </p:cNvSpPr>
              <p:nvPr/>
            </p:nvSpPr>
            <p:spPr bwMode="auto">
              <a:xfrm>
                <a:off x="2253" y="2688"/>
                <a:ext cx="1044" cy="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spcBef>
                    <a:spcPct val="0"/>
                  </a:spcBef>
                </a:pPr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（</a:t>
                </a:r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      </a:t>
                </a:r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）</a:t>
                </a:r>
              </a:p>
            </p:txBody>
          </p:sp>
          <p:sp>
            <p:nvSpPr>
              <p:cNvPr id="116" name="Line 66"/>
              <p:cNvSpPr>
                <a:spLocks noChangeShapeType="1"/>
              </p:cNvSpPr>
              <p:nvPr/>
            </p:nvSpPr>
            <p:spPr bwMode="auto">
              <a:xfrm>
                <a:off x="2253" y="2783"/>
                <a:ext cx="94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lnSpc>
                    <a:spcPct val="200000"/>
                  </a:lnSpc>
                  <a:defRPr/>
                </a:pPr>
                <a:endParaRPr lang="zh-CN" altLang="en-US" sz="32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sp>
        <p:nvSpPr>
          <p:cNvPr id="117" name="Text Box 71"/>
          <p:cNvSpPr txBox="1">
            <a:spLocks noChangeArrowheads="1"/>
          </p:cNvSpPr>
          <p:nvPr/>
        </p:nvSpPr>
        <p:spPr bwMode="auto">
          <a:xfrm>
            <a:off x="5143187" y="3434728"/>
            <a:ext cx="1008062" cy="6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123</a:t>
            </a:r>
          </a:p>
        </p:txBody>
      </p:sp>
      <p:sp>
        <p:nvSpPr>
          <p:cNvPr id="118" name="Text Box 72"/>
          <p:cNvSpPr txBox="1">
            <a:spLocks noChangeArrowheads="1"/>
          </p:cNvSpPr>
          <p:nvPr/>
        </p:nvSpPr>
        <p:spPr bwMode="auto">
          <a:xfrm>
            <a:off x="5004926" y="4018928"/>
            <a:ext cx="1314450" cy="6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7" grpId="0"/>
      <p:bldP spid="1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文本框 1"/>
          <p:cNvSpPr txBox="1">
            <a:spLocks noChangeArrowheads="1"/>
          </p:cNvSpPr>
          <p:nvPr/>
        </p:nvSpPr>
        <p:spPr bwMode="auto">
          <a:xfrm>
            <a:off x="775336" y="1786256"/>
            <a:ext cx="10743564" cy="2259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zh-CN" altLang="zh-CN" dirty="0">
                <a:sym typeface="OPPOSans R" panose="00020600040101010101" pitchFamily="18" charset="-122"/>
              </a:rPr>
              <a:t>小数化成分数的方法：有限小数表示的就是十分之几，百分之几，千分之几，…的数，所以可以直接写成分母是 10，100，1000，…的分数。原来是几位小数，就在 1 后面写几个 0 作分母，把原来的小数去掉小数点作分子，能约分的要约成最简分数。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dbd8b3bb-9d36-4e28-bd42-cfb2f603871e}"/>
</p:tagLst>
</file>

<file path=ppt/theme/theme1.xml><?xml version="1.0" encoding="utf-8"?>
<a:theme xmlns:a="http://schemas.openxmlformats.org/drawingml/2006/main" name="www.2ppt.com">
  <a:themeElements>
    <a:clrScheme name="007配色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C9769"/>
      </a:accent1>
      <a:accent2>
        <a:srgbClr val="FFC283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1187</Words>
  <Application>Microsoft Office PowerPoint</Application>
  <PresentationFormat>宽屏</PresentationFormat>
  <Paragraphs>265</Paragraphs>
  <Slides>26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Calibri</vt:lpstr>
      <vt:lpstr>黑体</vt:lpstr>
      <vt:lpstr>FandolFang R</vt:lpstr>
      <vt:lpstr>OPPOSans R</vt:lpstr>
      <vt:lpstr>OPPOSans H</vt:lpstr>
      <vt:lpstr>Arial</vt:lpstr>
      <vt:lpstr>宋体</vt:lpstr>
      <vt:lpstr>OPPOSans B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478</cp:revision>
  <dcterms:created xsi:type="dcterms:W3CDTF">2020-07-01T00:49:00Z</dcterms:created>
  <dcterms:modified xsi:type="dcterms:W3CDTF">2023-01-16T22:26:34Z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0F4D365CAEEF4F9880236B78527F7CF4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