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3" r:id="rId2"/>
    <p:sldId id="341" r:id="rId3"/>
    <p:sldId id="338" r:id="rId4"/>
    <p:sldId id="339" r:id="rId5"/>
    <p:sldId id="340" r:id="rId6"/>
    <p:sldId id="331" r:id="rId7"/>
    <p:sldId id="332" r:id="rId8"/>
    <p:sldId id="316" r:id="rId9"/>
    <p:sldId id="257" r:id="rId10"/>
    <p:sldId id="301" r:id="rId11"/>
    <p:sldId id="277" r:id="rId12"/>
    <p:sldId id="279" r:id="rId13"/>
    <p:sldId id="293" r:id="rId14"/>
    <p:sldId id="312" r:id="rId15"/>
    <p:sldId id="307" r:id="rId16"/>
    <p:sldId id="333" r:id="rId17"/>
    <p:sldId id="334" r:id="rId18"/>
    <p:sldId id="335" r:id="rId19"/>
    <p:sldId id="298" r:id="rId20"/>
    <p:sldId id="336" r:id="rId21"/>
    <p:sldId id="276" r:id="rId22"/>
    <p:sldId id="287" r:id="rId23"/>
    <p:sldId id="308" r:id="rId24"/>
    <p:sldId id="309" r:id="rId25"/>
    <p:sldId id="260" r:id="rId26"/>
    <p:sldId id="311" r:id="rId27"/>
    <p:sldId id="337" r:id="rId28"/>
    <p:sldId id="261" r:id="rId29"/>
    <p:sldId id="315" r:id="rId30"/>
    <p:sldId id="274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3B2"/>
    <a:srgbClr val="E6D6B8"/>
    <a:srgbClr val="E3EBB3"/>
    <a:srgbClr val="FF00FF"/>
    <a:srgbClr val="FF6600"/>
    <a:srgbClr val="0066FF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46946-2880-4A01-8577-A5D273CFEE9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51DBB-E3C2-4847-BAD4-AE68E68018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1DBB-E3C2-4847-BAD4-AE68E680183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DC5F-AA79-4C31-AAEE-96CDAC3CDD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B18-7786-4606-AD87-CF16F09017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D3A7-25E9-4610-B660-C1E1FDCD5D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A0AB-7ED7-4AF8-9256-F371434319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E3A7-B2C5-4F11-BA28-E87EB11B42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8389-E369-47E4-8655-BF5487D22B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01BB-4D0F-4B8D-B664-A9D631DD05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6F8F-244E-46B7-840C-96092ADAEB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C99B-B1ED-4523-9AA0-FF66A2FE32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1DA9-75C0-4AA1-BE44-5CE7E7D3E2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8890-A0E1-4671-B8A2-2869EA681A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1A8AEC-5C77-40AC-9810-515EFB055B2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Unit%201%20Activity%201.mp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odule%207%20Unit%201-2_clip.m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" descr="201211843528975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4050" y="2848594"/>
            <a:ext cx="5295900" cy="30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8"/>
          <p:cNvSpPr>
            <a:spLocks noChangeArrowheads="1" noChangeShapeType="1" noTextEdit="1"/>
          </p:cNvSpPr>
          <p:nvPr/>
        </p:nvSpPr>
        <p:spPr bwMode="auto">
          <a:xfrm>
            <a:off x="923925" y="762000"/>
            <a:ext cx="7467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Module 7 Summer in Los Angeles</a:t>
            </a:r>
            <a:endParaRPr lang="zh-CN" alt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3962400" y="54864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4953000" y="55006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Unit 1 Please write to me and send me some photos!</a:t>
            </a:r>
          </a:p>
        </p:txBody>
      </p:sp>
      <p:sp>
        <p:nvSpPr>
          <p:cNvPr id="9" name="矩形 8"/>
          <p:cNvSpPr/>
          <p:nvPr/>
        </p:nvSpPr>
        <p:spPr>
          <a:xfrm>
            <a:off x="2979687" y="597570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09600" y="3200400"/>
            <a:ext cx="1981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total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adj.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总的，全部的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733800" y="3079750"/>
            <a:ext cx="2403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weight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重量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754813" y="3079750"/>
            <a:ext cx="1860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passport</a:t>
            </a:r>
          </a:p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护照</a:t>
            </a:r>
          </a:p>
        </p:txBody>
      </p:sp>
      <p:pic>
        <p:nvPicPr>
          <p:cNvPr id="68652" name="Picture 44" descr="0U59AIFP16M2_3E1W3KWLVWLK_1000x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838200"/>
            <a:ext cx="28194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46" descr="05bf6c2e307ac1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533400"/>
            <a:ext cx="1784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762000"/>
            <a:ext cx="24384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5029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Do you like travelling?</a:t>
            </a:r>
          </a:p>
        </p:txBody>
      </p:sp>
      <p:pic>
        <p:nvPicPr>
          <p:cNvPr id="31786" name="Picture 42" descr="4F2ZV8221557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981200"/>
            <a:ext cx="525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3"/>
          <p:cNvSpPr txBox="1">
            <a:spLocks noChangeArrowheads="1"/>
          </p:cNvSpPr>
          <p:nvPr/>
        </p:nvSpPr>
        <p:spPr bwMode="auto">
          <a:xfrm>
            <a:off x="3032125" y="1470025"/>
            <a:ext cx="374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8198" name="Text Box 45"/>
          <p:cNvSpPr txBox="1">
            <a:spLocks noChangeArrowheads="1"/>
          </p:cNvSpPr>
          <p:nvPr/>
        </p:nvSpPr>
        <p:spPr bwMode="auto">
          <a:xfrm>
            <a:off x="304800" y="365125"/>
            <a:ext cx="230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Times New Roman" panose="02020603050405020304" pitchFamily="18" charset="0"/>
              </a:rPr>
              <a:t>    Lead in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524000" y="457200"/>
            <a:ext cx="6477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What will you take for a trip?</a:t>
            </a:r>
          </a:p>
        </p:txBody>
      </p:sp>
      <p:pic>
        <p:nvPicPr>
          <p:cNvPr id="33818" name="Picture 26" descr="item-00021C47-466D11320000000000463AAB077D07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1828800"/>
            <a:ext cx="43148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09600" y="762000"/>
            <a:ext cx="7924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Do you want to have a trip in America?</a:t>
            </a:r>
          </a:p>
        </p:txBody>
      </p:sp>
      <p:pic>
        <p:nvPicPr>
          <p:cNvPr id="56337" name="Picture 17" descr="20120213160829191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2209800"/>
            <a:ext cx="4314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38200" y="3695700"/>
            <a:ext cx="7620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What must you take if you go to another country?</a:t>
            </a:r>
          </a:p>
        </p:txBody>
      </p:sp>
      <p:pic>
        <p:nvPicPr>
          <p:cNvPr id="79878" name="Picture 6" descr="05bf6c2e307ac1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"/>
            <a:ext cx="2322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90600" y="5080000"/>
            <a:ext cx="764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大明和玲玲也要去旅行，他们要去哪里？将要做些什么？</a:t>
            </a:r>
          </a:p>
          <a:p>
            <a:pPr eaLnBrk="1" hangingPunct="1"/>
            <a:r>
              <a:rPr lang="zh-CN" altLang="en-US" sz="2000" b="1"/>
              <a:t>他们将在那里呆多长时间？多少同学一组？让我们一起来听听吧</a:t>
            </a:r>
            <a:r>
              <a:rPr lang="zh-CN" altLang="en-US" sz="2400"/>
              <a:t>！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40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Listen and complete the notes.</a:t>
            </a:r>
            <a:endParaRPr lang="zh-CN" altLang="en-US" sz="3600" b="1" kern="10" dirty="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1143000" y="1343025"/>
            <a:ext cx="7696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lain"/>
            </a:pPr>
            <a:r>
              <a:rPr lang="en-US" altLang="zh-CN" sz="3400" b="1" dirty="0">
                <a:latin typeface="Times New Roman" panose="02020603050405020304" pitchFamily="18" charset="0"/>
              </a:rPr>
              <a:t>Where </a:t>
            </a:r>
            <a:r>
              <a:rPr lang="en-US" altLang="zh-CN" sz="34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400" b="1" dirty="0">
                <a:latin typeface="Times New Roman" panose="02020603050405020304" pitchFamily="18" charset="0"/>
              </a:rPr>
              <a:t> and </a:t>
            </a:r>
            <a:r>
              <a:rPr lang="en-US" altLang="zh-CN" sz="3400" b="1" dirty="0" err="1">
                <a:latin typeface="Times New Roman" panose="02020603050405020304" pitchFamily="18" charset="0"/>
              </a:rPr>
              <a:t>Linging</a:t>
            </a:r>
            <a:r>
              <a:rPr lang="en-US" altLang="zh-CN" sz="3400" b="1" dirty="0">
                <a:latin typeface="Times New Roman" panose="02020603050405020304" pitchFamily="18" charset="0"/>
              </a:rPr>
              <a:t> are going: _______________________</a:t>
            </a:r>
          </a:p>
          <a:p>
            <a:pPr eaLnBrk="1" hangingPunct="1">
              <a:lnSpc>
                <a:spcPct val="120000"/>
              </a:lnSpc>
              <a:buFontTx/>
              <a:buAutoNum type="arabicPlain"/>
            </a:pPr>
            <a:r>
              <a:rPr lang="en-US" altLang="zh-CN" sz="3400" b="1" dirty="0">
                <a:latin typeface="Times New Roman" panose="02020603050405020304" pitchFamily="18" charset="0"/>
              </a:rPr>
              <a:t>What they are going to do: _________________________________</a:t>
            </a:r>
          </a:p>
          <a:p>
            <a:pPr eaLnBrk="1" hangingPunct="1">
              <a:lnSpc>
                <a:spcPct val="120000"/>
              </a:lnSpc>
              <a:buFontTx/>
              <a:buAutoNum type="arabicPlain"/>
            </a:pPr>
            <a:r>
              <a:rPr lang="en-US" altLang="zh-CN" sz="3400" b="1" dirty="0">
                <a:latin typeface="Times New Roman" panose="02020603050405020304" pitchFamily="18" charset="0"/>
              </a:rPr>
              <a:t>How long they will stay: ____________________________</a:t>
            </a:r>
          </a:p>
          <a:p>
            <a:pPr eaLnBrk="1" hangingPunct="1">
              <a:lnSpc>
                <a:spcPct val="120000"/>
              </a:lnSpc>
              <a:buFontTx/>
              <a:buAutoNum type="arabicPlain"/>
            </a:pPr>
            <a:r>
              <a:rPr lang="en-US" altLang="zh-CN" sz="3400" b="1" dirty="0">
                <a:latin typeface="Times New Roman" panose="02020603050405020304" pitchFamily="18" charset="0"/>
              </a:rPr>
              <a:t>How many students there are in the group: _________________________</a:t>
            </a:r>
          </a:p>
        </p:txBody>
      </p:sp>
      <p:pic>
        <p:nvPicPr>
          <p:cNvPr id="12292" name="Picture 25" descr="la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858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1447800" y="20574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are going to LA. 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1447800" y="33528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are going to do an English course. 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1447800" y="4572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They’ll stay for about four weeks. 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819400" y="57912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are going in a group of 20.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  <p:bldP spid="74778" grpId="0"/>
      <p:bldP spid="74779" grpId="0"/>
      <p:bldP spid="74780" grpId="0"/>
      <p:bldP spid="747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686800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Task I. Listen to the dialogue, then answer the following questions.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1.Where is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Lingling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going?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2.When is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Lingling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leaving?</a:t>
            </a:r>
          </a:p>
          <a:p>
            <a:pPr marL="533400" indent="-533400">
              <a:lnSpc>
                <a:spcPct val="90000"/>
              </a:lnSpc>
            </a:pP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3.How long is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Lingling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going to stay there?</a:t>
            </a:r>
          </a:p>
          <a:p>
            <a:pPr marL="533400" indent="-533400">
              <a:lnSpc>
                <a:spcPct val="90000"/>
              </a:lnSpc>
            </a:pP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4.How much money does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Lingling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prepare?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054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Los Angeles/LA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2819400"/>
            <a:ext cx="583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leaving at the end of July.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3611563"/>
            <a:ext cx="719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going to stay there for four weeks.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9600" y="4495800"/>
            <a:ext cx="219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 dollars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Listening Practice</a:t>
            </a:r>
            <a:endParaRPr lang="zh-CN" altLang="en-US" sz="4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1524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Task 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II.Listen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and fill the blanks .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304800"/>
            <a:ext cx="8991600" cy="700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endParaRPr lang="zh-CN" altLang="en-US" sz="2800" b="1" i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2800" b="1" dirty="0">
                <a:latin typeface="Times New Roman" panose="02020603050405020304" pitchFamily="18" charset="0"/>
              </a:rPr>
              <a:t>: Hi, Betty. I’m ______ __ ____ __things for my trip. I like to get things ready earlier. Can you help me? Betty: Sure. ___ _____  ___ _____?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L: Well, it sounds crazy but I don’t know what to take.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You should take notebooks, pens and a _________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L: OK. What clothes should I take to LA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B: When are you leaving and ____ ______ are you going to stay there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L: I’m leaving ___ ____ ___ ____ July and I’m going to stay there for four weeks.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B: Shorts are good, or you can wear _____ trousers. It’ll be sunny and hot there.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86200" y="838200"/>
            <a:ext cx="279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making  a  list  of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293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How  can   I   help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629400" y="2819400"/>
            <a:ext cx="174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dictionary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876800" y="3733800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how  long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90800" y="4572000"/>
            <a:ext cx="260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at   the   end  of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791200" y="5410200"/>
            <a:ext cx="96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light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  <p:bldP spid="44040" grpId="0"/>
      <p:bldP spid="440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763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Watch the video of this passage. Pay attention to your pronunciation and intonation. Try your best to 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hlinkClick r:id="rId2" action="ppaction://hlinkfile"/>
              </a:rPr>
              <a:t>imitate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it.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Pronunciation and intonation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05200" y="18288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语音和语调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553200" y="4221163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（模仿）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381000" y="4572000"/>
            <a:ext cx="81534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ReadingPK</a:t>
            </a:r>
            <a:endParaRPr lang="zh-CN" altLang="en-US" sz="96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 bwMode="auto">
          <a:xfrm>
            <a:off x="0" y="2057400"/>
            <a:ext cx="9144000" cy="1954213"/>
            <a:chOff x="0" y="864"/>
            <a:chExt cx="5760" cy="1231"/>
          </a:xfrm>
        </p:grpSpPr>
        <p:sp>
          <p:nvSpPr>
            <p:cNvPr id="14348" name="Text Box 2"/>
            <p:cNvSpPr txBox="1">
              <a:spLocks noChangeArrowheads="1"/>
            </p:cNvSpPr>
            <p:nvPr/>
          </p:nvSpPr>
          <p:spPr bwMode="auto">
            <a:xfrm>
              <a:off x="0" y="864"/>
              <a:ext cx="5760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AutoNum type="arabicPlain"/>
              </a:pPr>
              <a:r>
                <a:rPr lang="en-US" altLang="zh-CN" sz="3400" b="1">
                  <a:latin typeface="Times New Roman" panose="02020603050405020304" pitchFamily="18" charset="0"/>
                </a:rPr>
                <a:t>dollars        4  T-shirts             7  passport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lain" startAt="2"/>
              </a:pPr>
              <a:r>
                <a:rPr lang="en-US" altLang="zh-CN" sz="3400" b="1">
                  <a:latin typeface="Times New Roman" panose="02020603050405020304" pitchFamily="18" charset="0"/>
                </a:rPr>
                <a:t>shorts         5  pens                   8  sunglasses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lain" startAt="2"/>
              </a:pPr>
              <a:r>
                <a:rPr lang="en-US" altLang="zh-CN" sz="3400" b="1">
                  <a:latin typeface="Times New Roman" panose="02020603050405020304" pitchFamily="18" charset="0"/>
                </a:rPr>
                <a:t>Jeans          6  a dictionary      9  notebooks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152" y="1008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3312" y="1008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5280" y="1008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152" y="13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280" y="13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1152" y="177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3312" y="177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5280" y="177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676400" y="2163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1676400" y="27114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105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105400" y="3352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8229600" y="2133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8229600" y="3352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345" name="Text Box 31"/>
          <p:cNvSpPr txBox="1">
            <a:spLocks noChangeArrowheads="1"/>
          </p:cNvSpPr>
          <p:nvPr/>
        </p:nvSpPr>
        <p:spPr bwMode="auto">
          <a:xfrm>
            <a:off x="2346325" y="5556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4346" name="WordArt 32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3058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CCFF"/>
                </a:solidFill>
                <a:latin typeface="Arial" panose="020B0604020202020204"/>
                <a:cs typeface="Arial" panose="020B0604020202020204"/>
              </a:rPr>
              <a:t>Now check (√) the things Betty suggests Linging take.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CC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47" name="Text Box 36"/>
          <p:cNvSpPr txBox="1">
            <a:spLocks noChangeArrowheads="1"/>
          </p:cNvSpPr>
          <p:nvPr/>
        </p:nvSpPr>
        <p:spPr bwMode="auto">
          <a:xfrm>
            <a:off x="439738" y="4492625"/>
            <a:ext cx="794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读完后找出</a:t>
            </a:r>
            <a:r>
              <a:rPr lang="en-US" altLang="zh-CN" sz="2000" b="1"/>
              <a:t>Betty</a:t>
            </a:r>
            <a:r>
              <a:rPr lang="zh-CN" altLang="en-US" sz="2000" b="1"/>
              <a:t>建议</a:t>
            </a:r>
            <a:r>
              <a:rPr lang="en-US" altLang="zh-CN" sz="2000" b="1"/>
              <a:t>Lingling</a:t>
            </a:r>
            <a:r>
              <a:rPr lang="zh-CN" altLang="en-US" sz="2000" b="1"/>
              <a:t>在旅行时所带的物品。然后小组内核对</a:t>
            </a:r>
          </a:p>
          <a:p>
            <a:pPr eaLnBrk="1" hangingPunct="1"/>
            <a:r>
              <a:rPr lang="zh-CN" altLang="en-US" sz="2000" b="1"/>
              <a:t>答案，最后找小组的代表说出答案。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3" grpId="0"/>
      <p:bldP spid="61464" grpId="0"/>
      <p:bldP spid="61465" grpId="0"/>
      <p:bldP spid="61466" grpId="0"/>
      <p:bldP spid="61468" grpId="0"/>
      <p:bldP spid="614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038600" cy="6096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1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给某人写信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2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为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做准备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把东西准备好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3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列清单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4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狂热于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发疯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5 “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疑问词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不定式”结构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6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在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的结尾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末端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7 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短裤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长裤          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动词复数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太阳镜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穿薄裤子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8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支付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的费用；为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…..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付款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支付机票钱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花多少钱买某物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0"/>
            <a:ext cx="49530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1 write to </a:t>
            </a:r>
            <a:r>
              <a:rPr lang="en-US" altLang="zh-CN" sz="2000" b="1" dirty="0" err="1">
                <a:solidFill>
                  <a:srgbClr val="FF0000"/>
                </a:solidFill>
              </a:rPr>
              <a:t>sb</a:t>
            </a:r>
            <a:r>
              <a:rPr lang="en-US" altLang="zh-CN" sz="2000" b="1" dirty="0">
                <a:solidFill>
                  <a:srgbClr val="FF0000"/>
                </a:solidFill>
              </a:rPr>
              <a:t> =write a letter to </a:t>
            </a:r>
            <a:r>
              <a:rPr lang="en-US" altLang="zh-CN" sz="2000" b="1" dirty="0" err="1">
                <a:solidFill>
                  <a:srgbClr val="FF0000"/>
                </a:solidFill>
              </a:rPr>
              <a:t>sb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2 prepare for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   get things ready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3 make a list ( of )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4 be crazy about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   go crazy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5 what to take = what I should take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6 at the end of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7 shorts   trousers   sunglasses</a:t>
            </a:r>
          </a:p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a pair of shorts / trousers /sunglasses</a:t>
            </a:r>
          </a:p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 wear light trousers</a:t>
            </a:r>
          </a:p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8 pay for </a:t>
            </a:r>
          </a:p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 pay for the air ticket</a:t>
            </a:r>
          </a:p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pay some money for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sth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Contents: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I. Find sentences in the conversation which contains but, and, or compound sentences.</a:t>
            </a:r>
          </a:p>
          <a:p>
            <a:endParaRPr lang="zh-CN" altLang="en-US" sz="2400" b="1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2057400"/>
            <a:ext cx="643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1.It sounds crazy,but I don’t know what to take.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" y="25146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2.When are you leaving and how long are you going 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to stay there?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2400" y="32004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3.I’m leaving at the end of July and I’m going to stay 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there for four weeks.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810000"/>
            <a:ext cx="8963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4.Shorts are good or you can wear light trousers.</a:t>
            </a:r>
          </a:p>
        </p:txBody>
      </p:sp>
      <p:sp>
        <p:nvSpPr>
          <p:cNvPr id="46087" name="WordArt 7"/>
          <p:cNvSpPr>
            <a:spLocks noChangeArrowheads="1" noChangeShapeType="1"/>
          </p:cNvSpPr>
          <p:nvPr/>
        </p:nvSpPr>
        <p:spPr bwMode="auto">
          <a:xfrm>
            <a:off x="381000" y="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Cooperation and discussion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51054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0" y="4191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II. Find sentences in the conversation which suggest that...</a:t>
            </a:r>
          </a:p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648200"/>
            <a:ext cx="952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buFontTx/>
              <a:buAutoNum type="arabicPeriod"/>
            </a:pPr>
            <a:r>
              <a:rPr lang="zh-CN" altLang="en-US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Ling ling wants help.	</a:t>
            </a:r>
          </a:p>
          <a:p>
            <a:pPr marL="342900" indent="-342900">
              <a:lnSpc>
                <a:spcPct val="7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2. Betty is glad to offer help. </a:t>
            </a:r>
          </a:p>
          <a:p>
            <a:pPr marL="342900" indent="-342900">
              <a:lnSpc>
                <a:spcPct val="7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3. Lingling asks for more help.</a:t>
            </a:r>
          </a:p>
          <a:p>
            <a:pPr marL="342900" indent="-342900">
              <a:lnSpc>
                <a:spcPct val="7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4. Betty tells Lingling to remember something important.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489325" y="4572000"/>
            <a:ext cx="253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Can you help me?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62388" y="4876800"/>
            <a:ext cx="230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How can I help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243388" y="5181600"/>
            <a:ext cx="185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What else?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5715000"/>
            <a:ext cx="896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Oh, by the way, don’t forget to take your passport.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382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I’m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making a list of</a:t>
            </a:r>
            <a:r>
              <a:rPr lang="en-US" altLang="zh-CN" sz="3200" b="1" dirty="0">
                <a:latin typeface="Times New Roman" panose="02020603050405020304" pitchFamily="18" charset="0"/>
              </a:rPr>
              <a:t> things for my trip.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make a list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列清单“。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a list of …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的清单”。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e.g. I usually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make a list of</a:t>
            </a:r>
            <a:r>
              <a:rPr lang="en-US" altLang="zh-CN" sz="3200" b="1" dirty="0">
                <a:latin typeface="Times New Roman" panose="02020603050405020304" pitchFamily="18" charset="0"/>
              </a:rPr>
              <a:t> things before going shopping.</a:t>
            </a:r>
          </a:p>
        </p:txBody>
      </p:sp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1828800" y="1066800"/>
            <a:ext cx="457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3333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sz="3600" b="1" kern="10" dirty="0">
              <a:ln w="12700">
                <a:solidFill>
                  <a:srgbClr val="3333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720725"/>
            <a:ext cx="88392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I’m leaving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the end of</a:t>
            </a:r>
            <a:r>
              <a:rPr lang="en-US" altLang="zh-CN" sz="2400" b="1" dirty="0">
                <a:latin typeface="Times New Roman" panose="02020603050405020304" pitchFamily="18" charset="0"/>
              </a:rPr>
              <a:t> July.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the end of … 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的结尾，在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的末端”。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e.g. The hospital is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the end of</a:t>
            </a:r>
            <a:r>
              <a:rPr lang="en-US" altLang="zh-CN" sz="2400" b="1" dirty="0">
                <a:latin typeface="Times New Roman" panose="02020603050405020304" pitchFamily="18" charset="0"/>
              </a:rPr>
              <a:t> the street.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3.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Shorts</a:t>
            </a:r>
            <a:r>
              <a:rPr lang="en-US" altLang="zh-CN" sz="2400" b="1" dirty="0">
                <a:latin typeface="Times New Roman" panose="02020603050405020304" pitchFamily="18" charset="0"/>
              </a:rPr>
              <a:t> are good, or you can wear light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trousers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shorts“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短裤”，用复数。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trousers  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裤子”，用复数。另外，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sunglasses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表示“太阳镜”，用复数。在表示“一副、一条”时，用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pair of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3733800"/>
            <a:ext cx="8458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/>
              <a:t>4. If you’ve already </a:t>
            </a:r>
            <a:r>
              <a:rPr lang="en-US" altLang="zh-CN" sz="2400" b="1" dirty="0">
                <a:solidFill>
                  <a:srgbClr val="FF0000"/>
                </a:solidFill>
              </a:rPr>
              <a:t>paid for</a:t>
            </a:r>
            <a:r>
              <a:rPr lang="en-US" altLang="zh-CN" sz="2400" b="1" dirty="0"/>
              <a:t> the air tickets and for </a:t>
            </a:r>
            <a:r>
              <a:rPr lang="en-US" altLang="zh-CN" sz="2400" b="1" dirty="0">
                <a:solidFill>
                  <a:srgbClr val="FF0000"/>
                </a:solidFill>
              </a:rPr>
              <a:t>homestay</a:t>
            </a:r>
            <a:r>
              <a:rPr lang="en-US" altLang="zh-CN" sz="2400" b="1" dirty="0"/>
              <a:t>, it should be OK.</a:t>
            </a:r>
          </a:p>
          <a:p>
            <a:r>
              <a:rPr lang="en-US" altLang="zh-CN" sz="2400" b="1" dirty="0"/>
              <a:t>    </a:t>
            </a:r>
            <a:r>
              <a:rPr lang="en-US" altLang="zh-CN" sz="2400" b="1" dirty="0">
                <a:solidFill>
                  <a:srgbClr val="FF0000"/>
                </a:solidFill>
              </a:rPr>
              <a:t>pay for “</a:t>
            </a:r>
            <a:r>
              <a:rPr lang="zh-CN" altLang="en-US" sz="2400" b="1" dirty="0">
                <a:solidFill>
                  <a:srgbClr val="FF0000"/>
                </a:solidFill>
              </a:rPr>
              <a:t>支付</a:t>
            </a:r>
            <a:r>
              <a:rPr lang="en-US" altLang="zh-CN" sz="2400" b="1" dirty="0">
                <a:solidFill>
                  <a:srgbClr val="FF0000"/>
                </a:solidFill>
              </a:rPr>
              <a:t>…</a:t>
            </a:r>
            <a:r>
              <a:rPr lang="zh-CN" altLang="en-US" sz="2400" b="1" dirty="0">
                <a:solidFill>
                  <a:srgbClr val="FF0000"/>
                </a:solidFill>
              </a:rPr>
              <a:t>的费用</a:t>
            </a:r>
            <a:r>
              <a:rPr lang="en-US" altLang="zh-CN" sz="2400" b="1" dirty="0">
                <a:solidFill>
                  <a:srgbClr val="FF0000"/>
                </a:solidFill>
              </a:rPr>
              <a:t>, </a:t>
            </a:r>
            <a:r>
              <a:rPr lang="zh-CN" altLang="en-US" sz="2400" b="1" dirty="0">
                <a:solidFill>
                  <a:srgbClr val="FF0000"/>
                </a:solidFill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</a:rPr>
              <a:t>付款”。</a:t>
            </a:r>
          </a:p>
          <a:p>
            <a:r>
              <a:rPr lang="zh-CN" altLang="en-US" sz="2400" b="1" dirty="0"/>
              <a:t>    </a:t>
            </a:r>
            <a:r>
              <a:rPr lang="en-US" altLang="zh-CN" sz="2400" b="1" dirty="0"/>
              <a:t>e.g. My father </a:t>
            </a:r>
            <a:r>
              <a:rPr lang="en-US" altLang="zh-CN" sz="2400" b="1" dirty="0">
                <a:solidFill>
                  <a:srgbClr val="0000FF"/>
                </a:solidFill>
              </a:rPr>
              <a:t>paid for</a:t>
            </a:r>
            <a:r>
              <a:rPr lang="en-US" altLang="zh-CN" sz="2400" b="1" dirty="0"/>
              <a:t> my driving lessons.</a:t>
            </a:r>
          </a:p>
          <a:p>
            <a:r>
              <a:rPr lang="en-US" altLang="zh-CN" sz="2400" b="1" dirty="0"/>
              <a:t>    </a:t>
            </a:r>
            <a:r>
              <a:rPr lang="zh-CN" altLang="en-US" sz="2400" b="1" dirty="0"/>
              <a:t>我爸爸支付了我学车的费用。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</a:rPr>
              <a:t>homestay </a:t>
            </a:r>
            <a:r>
              <a:rPr lang="zh-CN" altLang="en-US" sz="2400" b="1" dirty="0">
                <a:solidFill>
                  <a:srgbClr val="FF0000"/>
                </a:solidFill>
              </a:rPr>
              <a:t>指吃住在当地人家里，实际体验当地人的生活。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154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5. Oh,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way</a:t>
            </a:r>
            <a:r>
              <a:rPr lang="en-US" altLang="zh-CN" sz="2400" b="1">
                <a:latin typeface="Times New Roman" panose="02020603050405020304" pitchFamily="18" charset="0"/>
              </a:rPr>
              <a:t>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forget to</a:t>
            </a:r>
            <a:r>
              <a:rPr lang="en-US" altLang="zh-CN" sz="2400" b="1">
                <a:latin typeface="Times New Roman" panose="02020603050405020304" pitchFamily="18" charset="0"/>
              </a:rPr>
              <a:t> take your passport.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by the way “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顺便说一下”，用于转入与刚才说的主题无关的事。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</a:rPr>
              <a:t>e.g.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By the way</a:t>
            </a:r>
            <a:r>
              <a:rPr lang="en-US" altLang="zh-CN" sz="2400" b="1">
                <a:latin typeface="Times New Roman" panose="02020603050405020304" pitchFamily="18" charset="0"/>
              </a:rPr>
              <a:t>, why not drop in for a drink?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</a:rPr>
              <a:t>顺便问一句，今晚来我家喝一杯怎么样？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don’t forget to do sth. “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不要忘记做某事”等于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remember to do sth.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e.g.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Don’t forget to</a:t>
            </a:r>
            <a:r>
              <a:rPr lang="en-US" altLang="zh-CN" sz="2400" b="1">
                <a:latin typeface="Times New Roman" panose="02020603050405020304" pitchFamily="18" charset="0"/>
              </a:rPr>
              <a:t> take your homework  when you go to school tomorrow.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04800" y="3692525"/>
            <a:ext cx="8077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6.</a:t>
            </a:r>
            <a:r>
              <a:rPr lang="en-US" altLang="zh-CN" sz="2400" b="1">
                <a:solidFill>
                  <a:srgbClr val="FF0000"/>
                </a:solidFill>
              </a:rPr>
              <a:t> Is 200 dollars</a:t>
            </a:r>
            <a:r>
              <a:rPr lang="en-US" altLang="zh-CN" sz="2400" b="1"/>
              <a:t> enough?</a:t>
            </a:r>
          </a:p>
          <a:p>
            <a:r>
              <a:rPr lang="en-US" altLang="zh-CN" sz="2400" b="1"/>
              <a:t>     200</a:t>
            </a:r>
            <a:r>
              <a:rPr lang="zh-CN" altLang="en-US" sz="2400" b="1"/>
              <a:t>美元够吗？</a:t>
            </a:r>
          </a:p>
          <a:p>
            <a:r>
              <a:rPr lang="zh-CN" altLang="en-US" sz="2400" b="1"/>
              <a:t>表示金钱、时间、重量或路程的名词做主语时，我们通常把它看成一个整体概念，即使它形式上是复数的，谓语动词也应该用单数形式。</a:t>
            </a:r>
          </a:p>
          <a:p>
            <a:r>
              <a:rPr lang="en-US" altLang="zh-CN" sz="2400" b="1"/>
              <a:t>Three months has passed since you left.</a:t>
            </a:r>
          </a:p>
          <a:p>
            <a:r>
              <a:rPr lang="zh-CN" altLang="en-US" sz="2400" b="1"/>
              <a:t>自从你离开已经过去三个月了。</a:t>
            </a:r>
          </a:p>
          <a:p>
            <a:r>
              <a:rPr lang="en-US" altLang="zh-CN" sz="2400" b="1"/>
              <a:t>Ten kilometres is not so far.  10</a:t>
            </a:r>
            <a:r>
              <a:rPr lang="zh-CN" altLang="en-US" sz="2400" b="1"/>
              <a:t>公里不算远。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382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When you are planning a trip, make a (1) ____ of things to take. Do not go (2) ______ and take too many clothes. For warm countries you can keep cool with (3) ______ and some light(4) _______.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15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Complete the passage with the words in the box.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467600" cy="13017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crazy  list  passport  shorts  total  trousers  weigh  weight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086600" y="3048000"/>
            <a:ext cx="11922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crazy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7381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list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992938" y="4267200"/>
            <a:ext cx="13128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shorts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05200" y="4900613"/>
            <a:ext cx="16970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trousers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4" grpId="0" animBg="1"/>
      <p:bldP spid="76805" grpId="0"/>
      <p:bldP spid="76806" grpId="0"/>
      <p:bldP spid="76807" grpId="0"/>
      <p:bldP spid="768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382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If you travel by plane, your bag cannot (5) _____ too much. For some flights, twenty kilos may be the (6) _____ you can take. To make sure, ask the travel company for help. Remember to check the (7) ______ of your bag. And finally, the most important thing: do not forget to take your (8) ________!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979863" y="1581150"/>
            <a:ext cx="9731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total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640388" y="4038600"/>
            <a:ext cx="16748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passport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28600" y="862013"/>
            <a:ext cx="12636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weigh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45088" y="2743200"/>
            <a:ext cx="14081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weight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50" grpId="0"/>
      <p:bldP spid="14352" grpId="0"/>
      <p:bldP spid="14360" grpId="0"/>
      <p:bldP spid="143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Now work in pairs. Ask and answer questions about your trip to LA.</a:t>
            </a:r>
            <a:endParaRPr lang="zh-CN" altLang="en-US" sz="3600" b="1" kern="10">
              <a:ln w="9525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7848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How are you going to travel to LA?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B: …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Where are you going to stay?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B: …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8956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wKgB3FD6Q0qAfTO5AAgvVrfjAH0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956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381000" y="5867400"/>
            <a:ext cx="853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让学生假设自己要去洛杉矶旅行，编写对话，最后分角色表演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对话。评出最佳表演小组。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4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16510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619125"/>
            <a:ext cx="4176713" cy="70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为</a:t>
            </a:r>
            <a:r>
              <a:rPr lang="en-US" altLang="zh-CN" sz="2800" b="1">
                <a:latin typeface="Times New Roman" panose="02020603050405020304" pitchFamily="18" charset="0"/>
              </a:rPr>
              <a:t>…</a:t>
            </a:r>
            <a:r>
              <a:rPr lang="zh-CN" altLang="en-US" sz="2800" b="1">
                <a:latin typeface="Times New Roman" panose="02020603050405020304" pitchFamily="18" charset="0"/>
              </a:rPr>
              <a:t>做准备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列一份</a:t>
            </a:r>
            <a:r>
              <a:rPr lang="en-US" altLang="zh-CN" sz="2800" b="1">
                <a:latin typeface="Times New Roman" panose="02020603050405020304" pitchFamily="18" charset="0"/>
              </a:rPr>
              <a:t>…</a:t>
            </a:r>
            <a:r>
              <a:rPr lang="zh-CN" altLang="en-US" sz="2800" b="1">
                <a:latin typeface="Times New Roman" panose="02020603050405020304" pitchFamily="18" charset="0"/>
              </a:rPr>
              <a:t>的清单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把东西准备好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你能帮我吗？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我怎么帮你？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这听起来很荒唐。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在</a:t>
            </a:r>
            <a:r>
              <a:rPr lang="en-US" altLang="zh-CN" sz="2800" b="1">
                <a:latin typeface="Times New Roman" panose="02020603050405020304" pitchFamily="18" charset="0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</a:rPr>
              <a:t>月末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穿薄裤子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支付机票钱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你最好做</a:t>
            </a:r>
            <a:r>
              <a:rPr lang="en-US" altLang="zh-CN" sz="2800" b="1">
                <a:latin typeface="Times New Roman" panose="02020603050405020304" pitchFamily="18" charset="0"/>
              </a:rPr>
              <a:t>…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你所有包的总重量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顺便说一下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别忘了带你的护照</a:t>
            </a:r>
          </a:p>
          <a:p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76600" y="484188"/>
            <a:ext cx="5867400" cy="637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prepare for…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make a list of…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get things ready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Can you help me?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How can I help?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It sounds crazy.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at the end of </a:t>
            </a:r>
            <a:r>
              <a:rPr lang="en-US" altLang="zh-CN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July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wear light trousers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pay for the air tickets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You had better </a:t>
            </a:r>
            <a:r>
              <a:rPr lang="en-US" altLang="zh-CN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do</a:t>
            </a:r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total weight for all your bags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by the way</a:t>
            </a:r>
          </a:p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Don’t forget to take your passport.</a:t>
            </a:r>
          </a:p>
          <a:p>
            <a:endParaRPr lang="zh-CN" altLang="en-US" sz="2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90763" y="0"/>
            <a:ext cx="5938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Key phrases in M7U1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98525" y="-53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2400" y="-19050"/>
            <a:ext cx="213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8839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  在第一单元结束的时候我只对本模块的语法进行简单的一提。具体的用法在第三单元再详细讲解。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并列复合句的定义</a:t>
            </a:r>
            <a:r>
              <a:rPr lang="zh-CN" altLang="en-US" sz="2400" b="1" dirty="0">
                <a:latin typeface="Times New Roman" panose="02020603050405020304" pitchFamily="18" charset="0"/>
              </a:rPr>
              <a:t>：由并列连词</a:t>
            </a:r>
            <a:r>
              <a:rPr lang="en-US" altLang="zh-CN" sz="2400" b="1" dirty="0">
                <a:latin typeface="Times New Roman" panose="02020603050405020304" pitchFamily="18" charset="0"/>
              </a:rPr>
              <a:t>and, but, or</a:t>
            </a:r>
            <a:r>
              <a:rPr lang="zh-CN" altLang="en-US" sz="2400" b="1" dirty="0">
                <a:latin typeface="Times New Roman" panose="02020603050405020304" pitchFamily="18" charset="0"/>
              </a:rPr>
              <a:t>等把两个或两个以上的简单句连在一起而构成的句子。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例如：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The boy fell off the bike, but he didn’t hurt.</a:t>
            </a:r>
          </a:p>
        </p:txBody>
      </p: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819400" y="152400"/>
            <a:ext cx="3352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Grammar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152400" y="3962400"/>
            <a:ext cx="8382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并列复合句的构成：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并列复合句的基本结构是：简单句</a:t>
            </a:r>
            <a:r>
              <a:rPr lang="en-US" altLang="zh-CN" sz="2400" b="1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并列连词</a:t>
            </a:r>
            <a:r>
              <a:rPr lang="en-US" altLang="zh-CN" sz="2400" b="1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简单句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 help him and he helps me.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You must put on your coat, or you’ll have a bad cold in such a cold day.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70125" y="1335088"/>
            <a:ext cx="1841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zh-CN" altLang="zh-CN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" y="990600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 The term will end ____ the end of December.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A. at            B. in            C. to              D. of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My parents gave me _______ as a gift.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A. sunglass                     B. sunglasses  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C. a pair of sunglasses   D. two pair of sunglass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743200" y="91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352800" y="18288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4582" name="WordArt 8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114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228600" y="3276600"/>
            <a:ext cx="82296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3. I went home after I </a:t>
            </a:r>
            <a:r>
              <a:rPr lang="en-US" altLang="zh-CN" b="1" dirty="0"/>
              <a:t>_______</a:t>
            </a:r>
            <a:r>
              <a:rPr lang="en-US" altLang="zh-CN" dirty="0"/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the service in the hotel.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A. pay for        B. pay off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C. paid for       D. paid off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4. - ______, where can I find the hospital?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-Oh, go straight ahead.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A. By the way        B. In the way     C. On the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way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45720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352800" y="3276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1" grpId="0"/>
      <p:bldP spid="86022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2400" b="1" smtClean="0">
                <a:solidFill>
                  <a:srgbClr val="0000FF"/>
                </a:solidFill>
              </a:rPr>
              <a:t>9 </a:t>
            </a:r>
            <a:r>
              <a:rPr lang="zh-CN" altLang="en-US" sz="2400" b="1" smtClean="0">
                <a:solidFill>
                  <a:srgbClr val="0000FF"/>
                </a:solidFill>
              </a:rPr>
              <a:t>动词   重量有</a:t>
            </a:r>
            <a:r>
              <a:rPr lang="en-US" altLang="zh-CN" sz="2400" b="1" smtClean="0">
                <a:solidFill>
                  <a:srgbClr val="0000FF"/>
                </a:solidFill>
              </a:rPr>
              <a:t>……</a:t>
            </a:r>
            <a:r>
              <a:rPr lang="zh-CN" altLang="en-US" sz="2400" b="1" smtClean="0">
                <a:solidFill>
                  <a:srgbClr val="0000FF"/>
                </a:solidFill>
              </a:rPr>
              <a:t>，重</a:t>
            </a:r>
            <a:r>
              <a:rPr lang="en-US" altLang="zh-CN" sz="2400" b="1" smtClean="0">
                <a:solidFill>
                  <a:srgbClr val="0000FF"/>
                </a:solidFill>
              </a:rPr>
              <a:t>……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名词 重量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长胖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减肥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表示时间，金钱，重量，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路程的名词作主语时，</a:t>
            </a:r>
            <a:r>
              <a:rPr lang="en-US" altLang="zh-CN" sz="2400" b="1" smtClean="0">
                <a:solidFill>
                  <a:srgbClr val="0000FF"/>
                </a:solidFill>
              </a:rPr>
              <a:t>+V</a:t>
            </a:r>
            <a:r>
              <a:rPr lang="zh-CN" altLang="en-US" sz="2400" b="1" smtClean="0">
                <a:solidFill>
                  <a:srgbClr val="0000FF"/>
                </a:solidFill>
              </a:rPr>
              <a:t>单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10 </a:t>
            </a:r>
            <a:r>
              <a:rPr lang="zh-CN" altLang="en-US" sz="2400" b="1" smtClean="0">
                <a:solidFill>
                  <a:srgbClr val="0000FF"/>
                </a:solidFill>
              </a:rPr>
              <a:t>最好干某事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11 </a:t>
            </a:r>
            <a:r>
              <a:rPr lang="zh-CN" altLang="en-US" sz="2400" b="1" smtClean="0">
                <a:solidFill>
                  <a:srgbClr val="0000FF"/>
                </a:solidFill>
              </a:rPr>
              <a:t>旅行公司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12 </a:t>
            </a:r>
            <a:r>
              <a:rPr lang="zh-CN" altLang="en-US" sz="2400" b="1" smtClean="0">
                <a:solidFill>
                  <a:srgbClr val="0000FF"/>
                </a:solidFill>
              </a:rPr>
              <a:t>总重量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13 </a:t>
            </a:r>
            <a:r>
              <a:rPr lang="zh-CN" altLang="en-US" sz="2400" b="1" smtClean="0">
                <a:solidFill>
                  <a:srgbClr val="0000FF"/>
                </a:solidFill>
              </a:rPr>
              <a:t>顺便说一下，顺便问一下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14 </a:t>
            </a:r>
            <a:r>
              <a:rPr lang="zh-CN" altLang="en-US" sz="2400" b="1" smtClean="0">
                <a:solidFill>
                  <a:srgbClr val="0000FF"/>
                </a:solidFill>
              </a:rPr>
              <a:t>忘记干过某事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     忘记去干某事</a:t>
            </a:r>
          </a:p>
          <a:p>
            <a:r>
              <a:rPr lang="zh-CN" altLang="en-US" sz="2400" b="1" smtClean="0">
                <a:solidFill>
                  <a:srgbClr val="0000FF"/>
                </a:solidFill>
              </a:rPr>
              <a:t>别忘了带护照。</a:t>
            </a:r>
          </a:p>
          <a:p>
            <a:r>
              <a:rPr lang="en-US" altLang="zh-CN" sz="2400" b="1" smtClean="0">
                <a:solidFill>
                  <a:srgbClr val="0000FF"/>
                </a:solidFill>
              </a:rPr>
              <a:t>15 </a:t>
            </a:r>
            <a:r>
              <a:rPr lang="zh-CN" altLang="en-US" sz="2400" b="1" smtClean="0">
                <a:solidFill>
                  <a:srgbClr val="0000FF"/>
                </a:solidFill>
              </a:rPr>
              <a:t>玩得高兴，过得愉快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724400" y="0"/>
            <a:ext cx="4419600" cy="711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9 weigh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How much do you weigh?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Please weigh the bananas.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 weight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put on weight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lose weight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10 had better do sth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11 travel company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12 total company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13 by the way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    on one’s way to +</a:t>
            </a:r>
            <a:r>
              <a:rPr lang="zh-CN" altLang="en-US" sz="2000" b="1">
                <a:solidFill>
                  <a:srgbClr val="FF0000"/>
                </a:solidFill>
              </a:rPr>
              <a:t>地点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      </a:t>
            </a:r>
            <a:r>
              <a:rPr lang="en-US" altLang="zh-CN" sz="2000" b="1">
                <a:solidFill>
                  <a:srgbClr val="FF0000"/>
                </a:solidFill>
              </a:rPr>
              <a:t>on my way to school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14 forget doing sth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   forget to do  sth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Don’t forget to take your passport.</a:t>
            </a:r>
            <a:endParaRPr lang="zh-CN" altLang="en-US" sz="20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lain" startAt="15"/>
            </a:pPr>
            <a:r>
              <a:rPr lang="en-US" altLang="zh-CN" sz="2000" b="1">
                <a:solidFill>
                  <a:srgbClr val="FF0000"/>
                </a:solidFill>
              </a:rPr>
              <a:t>Have  a good / great time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    = enjoy oneself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7772400" cy="1371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仿照课文对话部分，编写一个去新疆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旅行的对话。</a:t>
            </a:r>
          </a:p>
        </p:txBody>
      </p:sp>
      <p:sp>
        <p:nvSpPr>
          <p:cNvPr id="25603" name="WordArt 12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3886200" cy="10668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kern="10">
              <a:ln w="12700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701" name="Picture 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971800"/>
            <a:ext cx="4495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1" descr="20071231133395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895600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1 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请给我写信并寄给我一些照片。</a:t>
            </a:r>
          </a:p>
          <a:p>
            <a:pPr>
              <a:lnSpc>
                <a:spcPct val="90000"/>
              </a:lnSpc>
            </a:pPr>
            <a:endParaRPr lang="zh-CN" altLang="en-US" sz="2800" b="1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2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玲玲正在为她的洛杉矶之旅做准备。</a:t>
            </a:r>
          </a:p>
          <a:p>
            <a:pPr>
              <a:lnSpc>
                <a:spcPct val="90000"/>
              </a:lnSpc>
            </a:pPr>
            <a:endParaRPr lang="zh-CN" altLang="en-US" sz="2800" b="1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3 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我正在列旅行用品清单。</a:t>
            </a:r>
          </a:p>
          <a:p>
            <a:pPr>
              <a:lnSpc>
                <a:spcPct val="90000"/>
              </a:lnSpc>
            </a:pPr>
            <a:endParaRPr lang="zh-CN" altLang="en-US" sz="2800" b="1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4 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我喜欢稍早点把东西准备好。</a:t>
            </a:r>
          </a:p>
          <a:p>
            <a:pPr>
              <a:lnSpc>
                <a:spcPct val="90000"/>
              </a:lnSpc>
            </a:pPr>
            <a:endParaRPr lang="zh-CN" altLang="en-US" sz="2800" b="1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5 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听起来荒唐，但我不知道带什么。</a:t>
            </a:r>
          </a:p>
          <a:p>
            <a:pPr>
              <a:lnSpc>
                <a:spcPct val="90000"/>
              </a:lnSpc>
            </a:pPr>
            <a:endParaRPr lang="zh-CN" altLang="en-US" sz="2800" b="1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FF"/>
                </a:solidFill>
              </a:rPr>
              <a:t>6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我要在七月底离开，打算在哪儿待四周。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FF"/>
                </a:solidFill>
              </a:rPr>
              <a:t>Please write to me and send me some photos.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Lingling is preparing for her trip to LA.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I’m making a list of things for my trip.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I like to get things ready earlier.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It sounds crazy, but I don’t know what to take.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I’m leaving at the end of July and I’m going to stay there for four weeks.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1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sz="2400" smtClean="0"/>
          </a:p>
        </p:txBody>
      </p:sp>
      <p:sp>
        <p:nvSpPr>
          <p:cNvPr id="51211" name="Rectangle 11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zh-CN" altLang="en-US" sz="2400" smtClean="0"/>
          </a:p>
        </p:txBody>
      </p:sp>
      <p:sp>
        <p:nvSpPr>
          <p:cNvPr id="51212" name="Rectangle 12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 sz="2400" smtClean="0"/>
          </a:p>
        </p:txBody>
      </p:sp>
      <p:sp>
        <p:nvSpPr>
          <p:cNvPr id="51213" name="Rectangle 1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 sz="24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b="1" smtClean="0">
                <a:solidFill>
                  <a:srgbClr val="0066FF"/>
                </a:solidFill>
              </a:rPr>
              <a:t>7 </a:t>
            </a:r>
            <a:r>
              <a:rPr lang="zh-CN" altLang="en-US" b="1" smtClean="0">
                <a:solidFill>
                  <a:srgbClr val="0066FF"/>
                </a:solidFill>
              </a:rPr>
              <a:t>短裤很好，或者你可以穿轻薄的裤子。</a:t>
            </a:r>
          </a:p>
          <a:p>
            <a:endParaRPr lang="zh-CN" altLang="en-US" b="1" smtClean="0">
              <a:solidFill>
                <a:srgbClr val="0066FF"/>
              </a:solidFill>
            </a:endParaRPr>
          </a:p>
          <a:p>
            <a:r>
              <a:rPr lang="en-US" altLang="zh-CN" b="1" smtClean="0">
                <a:solidFill>
                  <a:srgbClr val="0066FF"/>
                </a:solidFill>
              </a:rPr>
              <a:t>8</a:t>
            </a:r>
            <a:r>
              <a:rPr lang="zh-CN" altLang="en-US" b="1" smtClean="0">
                <a:solidFill>
                  <a:srgbClr val="0066FF"/>
                </a:solidFill>
              </a:rPr>
              <a:t>如果你已经付过机票钱和家庭寄宿费了，那就应该够了。</a:t>
            </a:r>
          </a:p>
          <a:p>
            <a:endParaRPr lang="zh-CN" altLang="en-US" b="1" smtClean="0">
              <a:solidFill>
                <a:srgbClr val="0066FF"/>
              </a:solidFill>
            </a:endParaRPr>
          </a:p>
          <a:p>
            <a:r>
              <a:rPr lang="en-US" altLang="zh-CN" b="1" smtClean="0">
                <a:solidFill>
                  <a:srgbClr val="0066FF"/>
                </a:solidFill>
              </a:rPr>
              <a:t>9 </a:t>
            </a:r>
            <a:r>
              <a:rPr lang="zh-CN" altLang="en-US" b="1" smtClean="0">
                <a:solidFill>
                  <a:srgbClr val="0066FF"/>
                </a:solidFill>
              </a:rPr>
              <a:t>你的包一定不要太重。</a:t>
            </a:r>
          </a:p>
          <a:p>
            <a:endParaRPr lang="zh-CN" altLang="en-US" b="1" smtClean="0">
              <a:solidFill>
                <a:srgbClr val="0066FF"/>
              </a:solidFill>
            </a:endParaRPr>
          </a:p>
          <a:p>
            <a:r>
              <a:rPr lang="en-US" altLang="zh-CN" b="1" smtClean="0">
                <a:solidFill>
                  <a:srgbClr val="0066FF"/>
                </a:solidFill>
              </a:rPr>
              <a:t>10 </a:t>
            </a:r>
            <a:r>
              <a:rPr lang="zh-CN" altLang="en-US" b="1" smtClean="0">
                <a:solidFill>
                  <a:srgbClr val="0066FF"/>
                </a:solidFill>
              </a:rPr>
              <a:t>你最好询问一下旅行社你所有包总重量的事。</a:t>
            </a:r>
          </a:p>
          <a:p>
            <a:endParaRPr lang="zh-CN" altLang="en-US" b="1" smtClean="0">
              <a:solidFill>
                <a:srgbClr val="0066FF"/>
              </a:solidFill>
            </a:endParaRPr>
          </a:p>
          <a:p>
            <a:r>
              <a:rPr lang="en-US" altLang="zh-CN" b="1" smtClean="0">
                <a:solidFill>
                  <a:srgbClr val="0066FF"/>
                </a:solidFill>
              </a:rPr>
              <a:t>11 </a:t>
            </a:r>
            <a:r>
              <a:rPr lang="zh-CN" altLang="en-US" b="1" smtClean="0">
                <a:solidFill>
                  <a:srgbClr val="0066FF"/>
                </a:solidFill>
              </a:rPr>
              <a:t>顺便说一下， 别忘了带你的护照。</a:t>
            </a:r>
          </a:p>
          <a:p>
            <a:endParaRPr lang="zh-CN" altLang="en-US" b="1" smtClean="0">
              <a:solidFill>
                <a:srgbClr val="0066FF"/>
              </a:solidFill>
            </a:endParaRPr>
          </a:p>
          <a:p>
            <a:endParaRPr lang="zh-CN" altLang="en-US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</a:rPr>
              <a:t>Shorts are good, or you can wear light trousers.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</a:rPr>
              <a:t>If you’ve already paid for the air tickets and for homestay, it should be OK.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</a:rPr>
              <a:t>Your bag mustn’t weigh too much.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</a:rPr>
              <a:t>You’d better ask the travel company about the total weight for all your bags.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57200" y="6248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</a:rPr>
              <a:t>By the way ,don’t forget  to take your passport.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7518" y="1117601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</a:rPr>
              <a:t>English Standard link</a:t>
            </a:r>
            <a:r>
              <a:rPr lang="en-US" altLang="zh-CN" sz="4000" b="1" dirty="0"/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课标链接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2238375"/>
            <a:ext cx="84963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能够运用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所学词汇</a:t>
            </a:r>
            <a:r>
              <a:rPr lang="zh-CN" altLang="en-US" sz="3200" b="1" dirty="0">
                <a:latin typeface="Times New Roman" panose="02020603050405020304" pitchFamily="18" charset="0"/>
              </a:rPr>
              <a:t>描述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关于出国短期学习的对话</a:t>
            </a:r>
            <a:r>
              <a:rPr lang="zh-CN" altLang="en-US" sz="3200" b="1" dirty="0">
                <a:latin typeface="Times New Roman" panose="02020603050405020304" pitchFamily="18" charset="0"/>
              </a:rPr>
              <a:t>；在生活中接触英语时，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乐于探究并尝试模仿</a:t>
            </a:r>
            <a:r>
              <a:rPr lang="zh-CN" altLang="en-US" sz="3200" b="1" dirty="0">
                <a:latin typeface="Times New Roman" panose="02020603050405020304" pitchFamily="18" charset="0"/>
              </a:rPr>
              <a:t>；能在老师的指导下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参与角色表演等活动</a:t>
            </a:r>
            <a:r>
              <a:rPr lang="zh-CN" altLang="en-US" sz="3200" b="1" dirty="0">
                <a:latin typeface="Times New Roman" panose="02020603050405020304" pitchFamily="18" charset="0"/>
              </a:rPr>
              <a:t>，注意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使用正确的语音、语调及重读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  <a:endParaRPr lang="zh-CN" alt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152400" y="1447800"/>
            <a:ext cx="8763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words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key phrases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M7U1; can understand conversations about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trips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get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information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conversation on a person’s trip by listening practice, self-study and group work.</a:t>
            </a: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Get to know the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universities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over the world. Define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learning English.</a:t>
            </a:r>
            <a:endParaRPr lang="en-US" altLang="zh-CN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09600" y="228600"/>
            <a:ext cx="7620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7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Learning aims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81000" y="29718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list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名单</a:t>
            </a:r>
            <a:r>
              <a:rPr lang="en-US" altLang="zh-CN" sz="3600" b="1" dirty="0">
                <a:latin typeface="Times New Roman" panose="02020603050405020304" pitchFamily="18" charset="0"/>
              </a:rPr>
              <a:t>; </a:t>
            </a:r>
            <a:r>
              <a:rPr lang="zh-CN" altLang="en-US" sz="3600" b="1" dirty="0">
                <a:latin typeface="Times New Roman" panose="02020603050405020304" pitchFamily="18" charset="0"/>
              </a:rPr>
              <a:t>清单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5503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crazy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发疯的，荒唐的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257800" y="2743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shorts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短裤</a:t>
            </a:r>
          </a:p>
        </p:txBody>
      </p:sp>
      <p:pic>
        <p:nvPicPr>
          <p:cNvPr id="87049" name="Picture 9" descr="266b2800aa01d6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1430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2" descr="126673700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886200"/>
            <a:ext cx="1216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 descr="00L7NM39DD183AAFD3A077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1066800"/>
            <a:ext cx="14287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1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267200" cy="685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9900"/>
                </a:solidFill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kern="10" dirty="0">
              <a:ln w="9525">
                <a:solidFill>
                  <a:schemeClr val="tx1"/>
                </a:solidFill>
                <a:round/>
              </a:ln>
              <a:solidFill>
                <a:srgbClr val="FF99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/>
      <p:bldP spid="870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2971800"/>
            <a:ext cx="2667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trousers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裤子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743200" y="2438400"/>
            <a:ext cx="30511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sunglasses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太阳镜，墨镜 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6019800" y="3581400"/>
            <a:ext cx="2362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weigh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重量有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……, </a:t>
            </a:r>
            <a:r>
              <a:rPr lang="zh-CN" altLang="en-US" sz="3600" b="1" dirty="0">
                <a:latin typeface="Times New Roman" panose="02020603050405020304" pitchFamily="18" charset="0"/>
              </a:rPr>
              <a:t>重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 </a:t>
            </a:r>
          </a:p>
        </p:txBody>
      </p:sp>
      <p:pic>
        <p:nvPicPr>
          <p:cNvPr id="6245" name="Picture 101" descr="bc3d8922ac409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" name="Picture 103" descr="96ed6f28786132f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86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" name="Picture 109" descr="63d9f2d3572c11dfd0fb24f0622762d0f703c23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1447800"/>
            <a:ext cx="25146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0" grpId="0"/>
      <p:bldP spid="6178" grpId="0"/>
    </p:bldLst>
  </p:timing>
</p:sld>
</file>

<file path=ppt/theme/theme1.xml><?xml version="1.0" encoding="utf-8"?>
<a:theme xmlns:a="http://schemas.openxmlformats.org/drawingml/2006/main" name="WWW.2PPT.COM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Microsoft Office PowerPoint</Application>
  <PresentationFormat>全屏显示(4:3)</PresentationFormat>
  <Paragraphs>301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宋体</vt:lpstr>
      <vt:lpstr>微软雅黑</vt:lpstr>
      <vt:lpstr>Arial</vt:lpstr>
      <vt:lpstr>Arial Black</vt:lpstr>
      <vt:lpstr>Calibri</vt:lpstr>
      <vt:lpstr>Tahoma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2012-06-30T07:09:00Z</dcterms:created>
  <dcterms:modified xsi:type="dcterms:W3CDTF">2023-01-16T22:26:40Z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9E131CC056A94FF7882ED7C6FB1AC9D1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