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2" r:id="rId2"/>
    <p:sldId id="342" r:id="rId3"/>
    <p:sldId id="299" r:id="rId4"/>
    <p:sldId id="344" r:id="rId5"/>
    <p:sldId id="343" r:id="rId6"/>
    <p:sldId id="300" r:id="rId7"/>
    <p:sldId id="298" r:id="rId8"/>
    <p:sldId id="301" r:id="rId9"/>
    <p:sldId id="302" r:id="rId10"/>
    <p:sldId id="303" r:id="rId11"/>
    <p:sldId id="310" r:id="rId12"/>
    <p:sldId id="306" r:id="rId13"/>
    <p:sldId id="305" r:id="rId14"/>
    <p:sldId id="332" r:id="rId15"/>
    <p:sldId id="340" r:id="rId16"/>
    <p:sldId id="361" r:id="rId17"/>
    <p:sldId id="304" r:id="rId18"/>
    <p:sldId id="359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9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shiliang" initials="s" lastIdx="0" clrIdx="1"/>
  <p:cmAuthor id="3" name="Administrat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018"/>
        <p:guide pos="392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1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2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3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5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.news.tom.com/1006/20041026-1462252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0" y="3276938"/>
            <a:ext cx="12192000" cy="81253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课时</a:t>
            </a:r>
            <a:endParaRPr lang="zh-CN" altLang="en-US" sz="36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5"/>
          <p:cNvSpPr txBox="1"/>
          <p:nvPr/>
        </p:nvSpPr>
        <p:spPr>
          <a:xfrm>
            <a:off x="0" y="1827246"/>
            <a:ext cx="12192000" cy="922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5400" b="1" dirty="0"/>
              <a:t>圆心角和圆周角</a:t>
            </a:r>
          </a:p>
        </p:txBody>
      </p:sp>
      <p:sp>
        <p:nvSpPr>
          <p:cNvPr id="4" name="箭头: V 形 6"/>
          <p:cNvSpPr/>
          <p:nvPr/>
        </p:nvSpPr>
        <p:spPr>
          <a:xfrm>
            <a:off x="2488638" y="1985559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6"/>
          <p:cNvSpPr/>
          <p:nvPr/>
        </p:nvSpPr>
        <p:spPr>
          <a:xfrm>
            <a:off x="2748130" y="1985790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6"/>
          <p:cNvSpPr/>
          <p:nvPr/>
        </p:nvSpPr>
        <p:spPr>
          <a:xfrm>
            <a:off x="2225027" y="1985791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558697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7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8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3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4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" name="TextBox 24"/>
          <p:cNvSpPr txBox="1">
            <a:spLocks noChangeArrowheads="1"/>
          </p:cNvSpPr>
          <p:nvPr/>
        </p:nvSpPr>
        <p:spPr bwMode="auto">
          <a:xfrm>
            <a:off x="564515" y="827405"/>
            <a:ext cx="7771765" cy="17703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已知：如图，四边形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的内接四边形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DCE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为四边形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的一个外角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zh-CN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求证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DCE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BAD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16280" y="2592070"/>
            <a:ext cx="7031990" cy="233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证明：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∵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四边形</a:t>
            </a:r>
            <a:r>
              <a:rPr kumimoji="0" lang="en-US" altLang="zh-CN" sz="2800" i="1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的内接四边形，</a:t>
            </a:r>
            <a:endParaRPr kumimoji="0" lang="en-US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BCD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180°.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∵∠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DCE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180°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DCE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BAD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18755" y="1953895"/>
            <a:ext cx="3608705" cy="2949575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531495" y="975360"/>
            <a:ext cx="8092440" cy="233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如图，在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⊙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中，弦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与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交于点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45°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AMD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75°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，则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的度数是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A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15°         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25°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C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30°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D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75°</a:t>
            </a:r>
          </a:p>
        </p:txBody>
      </p:sp>
      <p:pic>
        <p:nvPicPr>
          <p:cNvPr id="21520" name="Picture 18" descr="GG1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640445" y="1796415"/>
            <a:ext cx="2345055" cy="24968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5579110" y="1669415"/>
            <a:ext cx="4394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i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内容占位符 7"/>
          <p:cNvSpPr txBox="1">
            <a:spLocks noChangeArrowheads="1"/>
          </p:cNvSpPr>
          <p:nvPr/>
        </p:nvSpPr>
        <p:spPr bwMode="auto">
          <a:xfrm>
            <a:off x="704850" y="811530"/>
            <a:ext cx="7428865" cy="40093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下列命题：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①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圆内接平行四边形是矩形；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②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圆内接矩形是正方形；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③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圆内接菱形是正方形；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④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任意四边形一定有外接圆．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其中真命题有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　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endParaRPr kumimoji="0" lang="zh-CN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个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个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C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个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D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个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70555" y="3728720"/>
            <a:ext cx="42037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i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内容占位符 7"/>
          <p:cNvSpPr txBox="1"/>
          <p:nvPr/>
        </p:nvSpPr>
        <p:spPr>
          <a:xfrm>
            <a:off x="615315" y="768985"/>
            <a:ext cx="8330565" cy="296291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如图，四边形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⊙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的内接四边形，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延长线上一点，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CBE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40°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20°            B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40°       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80°            D</a:t>
            </a:r>
            <a:r>
              <a:rPr lang="zh-CN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100°</a:t>
            </a:r>
            <a:endParaRPr lang="en-US" altLang="zh-CN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3"/>
          <p:cNvSpPr txBox="1"/>
          <p:nvPr/>
        </p:nvSpPr>
        <p:spPr>
          <a:xfrm>
            <a:off x="7877175" y="1646555"/>
            <a:ext cx="5524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357" name="Picture 19" descr="SA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65913" y="2630805"/>
            <a:ext cx="2679700" cy="23637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 txBox="1"/>
          <p:nvPr/>
        </p:nvSpPr>
        <p:spPr>
          <a:xfrm>
            <a:off x="452120" y="671830"/>
            <a:ext cx="8488680" cy="126174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defTabSz="914400" eaLnBrk="0" hangingPunct="0"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如图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，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点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、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、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C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、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D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在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☉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O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上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，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点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与点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D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在点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、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C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所在直线的同侧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，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∠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BAC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=35º.</a:t>
            </a:r>
            <a:endParaRPr lang="en-US" altLang="zh-CN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2" name="Rectangle 5"/>
          <p:cNvSpPr/>
          <p:nvPr/>
        </p:nvSpPr>
        <p:spPr>
          <a:xfrm>
            <a:off x="474345" y="2037080"/>
            <a:ext cx="8748395" cy="187833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609600" indent="-60960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(1)∠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º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理由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609600" indent="-609600">
              <a:lnSpc>
                <a:spcPct val="13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marL="609600" indent="-609600"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(2)∠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BDC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º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理由是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          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5" name="Text Box 6"/>
          <p:cNvSpPr txBox="1"/>
          <p:nvPr/>
        </p:nvSpPr>
        <p:spPr>
          <a:xfrm>
            <a:off x="2236153" y="2136775"/>
            <a:ext cx="720725" cy="520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70</a:t>
            </a:r>
          </a:p>
        </p:txBody>
      </p:sp>
      <p:sp>
        <p:nvSpPr>
          <p:cNvPr id="56" name="Text Box 7"/>
          <p:cNvSpPr txBox="1"/>
          <p:nvPr/>
        </p:nvSpPr>
        <p:spPr>
          <a:xfrm>
            <a:off x="2222183" y="3290888"/>
            <a:ext cx="720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35</a:t>
            </a:r>
          </a:p>
        </p:txBody>
      </p:sp>
      <p:sp>
        <p:nvSpPr>
          <p:cNvPr id="57" name="Text Box 9"/>
          <p:cNvSpPr txBox="1"/>
          <p:nvPr/>
        </p:nvSpPr>
        <p:spPr>
          <a:xfrm>
            <a:off x="4575175" y="3218815"/>
            <a:ext cx="396716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同弧所对的圆周角相等</a:t>
            </a:r>
          </a:p>
        </p:txBody>
      </p:sp>
      <p:sp>
        <p:nvSpPr>
          <p:cNvPr id="59" name="Text Box 9"/>
          <p:cNvSpPr txBox="1"/>
          <p:nvPr/>
        </p:nvSpPr>
        <p:spPr>
          <a:xfrm>
            <a:off x="982345" y="2658745"/>
            <a:ext cx="79190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一条弧所对的圆周角等于它所对的圆心角的一半</a:t>
            </a:r>
          </a:p>
        </p:txBody>
      </p:sp>
      <p:pic>
        <p:nvPicPr>
          <p:cNvPr id="20486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485" y="3715703"/>
            <a:ext cx="2987675" cy="2346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22"/>
          <p:cNvSpPr/>
          <p:nvPr/>
        </p:nvSpPr>
        <p:spPr>
          <a:xfrm>
            <a:off x="709930" y="576580"/>
            <a:ext cx="758761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(3).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如图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的直径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latin typeface="宋体" panose="02010600030101010101" pitchFamily="2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宋体" panose="02010600030101010101" pitchFamily="2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是圆上的两点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=40°,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则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＿＿＿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sz="2800">
                <a:latin typeface="Arial" panose="020B0604020202020204" pitchFamily="34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8" name="Text Box 18"/>
          <p:cNvSpPr txBox="1"/>
          <p:nvPr/>
        </p:nvSpPr>
        <p:spPr>
          <a:xfrm>
            <a:off x="5087303" y="1392555"/>
            <a:ext cx="1223962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°</a:t>
            </a:r>
            <a:endParaRPr lang="zh-CN" altLang="en-US" sz="2800" b="1" baseline="40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1508" name="Group 3"/>
          <p:cNvGrpSpPr/>
          <p:nvPr/>
        </p:nvGrpSpPr>
        <p:grpSpPr>
          <a:xfrm>
            <a:off x="8441373" y="806450"/>
            <a:ext cx="3103562" cy="2473325"/>
            <a:chOff x="0" y="0"/>
            <a:chExt cx="2449" cy="1951"/>
          </a:xfrm>
        </p:grpSpPr>
        <p:sp>
          <p:nvSpPr>
            <p:cNvPr id="21523" name="Oval 4"/>
            <p:cNvSpPr/>
            <p:nvPr/>
          </p:nvSpPr>
          <p:spPr>
            <a:xfrm>
              <a:off x="272" y="227"/>
              <a:ext cx="1542" cy="1542"/>
            </a:xfrm>
            <a:prstGeom prst="ellipse">
              <a:avLst/>
            </a:prstGeom>
            <a:noFill/>
            <a:ln w="25400" cap="flat" cmpd="sng">
              <a:solidFill>
                <a:srgbClr val="0A21CC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524" name="AutoShape 5"/>
            <p:cNvSpPr/>
            <p:nvPr/>
          </p:nvSpPr>
          <p:spPr>
            <a:xfrm>
              <a:off x="998" y="998"/>
              <a:ext cx="45" cy="45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3" y="0"/>
                </a:cxn>
                <a:cxn ang="0">
                  <a:pos x="45" y="23"/>
                </a:cxn>
                <a:cxn ang="0">
                  <a:pos x="23" y="45"/>
                </a:cxn>
                <a:cxn ang="0">
                  <a:pos x="0" y="23"/>
                </a:cxn>
                <a:cxn ang="0">
                  <a:pos x="11" y="23"/>
                </a:cxn>
                <a:cxn ang="0">
                  <a:pos x="23" y="34"/>
                </a:cxn>
                <a:cxn ang="0">
                  <a:pos x="34" y="23"/>
                </a:cxn>
                <a:cxn ang="0">
                  <a:pos x="23" y="11"/>
                </a:cxn>
                <a:cxn ang="0">
                  <a:pos x="11" y="23"/>
                </a:cxn>
              </a:cxnLst>
              <a:rect l="l" t="t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5" name="Line 6"/>
            <p:cNvSpPr/>
            <p:nvPr/>
          </p:nvSpPr>
          <p:spPr>
            <a:xfrm>
              <a:off x="272" y="998"/>
              <a:ext cx="1542" cy="0"/>
            </a:xfrm>
            <a:prstGeom prst="line">
              <a:avLst/>
            </a:prstGeom>
            <a:ln w="25400" cap="flat" cmpd="sng">
              <a:solidFill>
                <a:srgbClr val="0A21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526" name="Line 7"/>
            <p:cNvSpPr/>
            <p:nvPr/>
          </p:nvSpPr>
          <p:spPr>
            <a:xfrm flipH="1" flipV="1">
              <a:off x="771" y="272"/>
              <a:ext cx="1043" cy="726"/>
            </a:xfrm>
            <a:prstGeom prst="line">
              <a:avLst/>
            </a:prstGeom>
            <a:ln w="25400" cap="flat" cmpd="sng">
              <a:solidFill>
                <a:srgbClr val="0A21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527" name="Line 8"/>
            <p:cNvSpPr/>
            <p:nvPr/>
          </p:nvSpPr>
          <p:spPr>
            <a:xfrm flipH="1">
              <a:off x="544" y="272"/>
              <a:ext cx="227" cy="1315"/>
            </a:xfrm>
            <a:prstGeom prst="line">
              <a:avLst/>
            </a:prstGeom>
            <a:ln w="25400" cap="flat" cmpd="sng">
              <a:solidFill>
                <a:srgbClr val="0A21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528" name="Line 9"/>
            <p:cNvSpPr/>
            <p:nvPr/>
          </p:nvSpPr>
          <p:spPr>
            <a:xfrm flipV="1">
              <a:off x="544" y="998"/>
              <a:ext cx="1270" cy="589"/>
            </a:xfrm>
            <a:prstGeom prst="line">
              <a:avLst/>
            </a:prstGeom>
            <a:ln w="25400" cap="flat" cmpd="sng">
              <a:solidFill>
                <a:srgbClr val="0A21CC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529" name="Text Box 10"/>
            <p:cNvSpPr txBox="1"/>
            <p:nvPr/>
          </p:nvSpPr>
          <p:spPr>
            <a:xfrm>
              <a:off x="0" y="862"/>
              <a:ext cx="499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A</a:t>
              </a:r>
              <a:endParaRPr lang="en-US" altLang="zh-CN" sz="2400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530" name="Text Box 11"/>
            <p:cNvSpPr txBox="1"/>
            <p:nvPr/>
          </p:nvSpPr>
          <p:spPr>
            <a:xfrm>
              <a:off x="1859" y="862"/>
              <a:ext cx="590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B</a:t>
              </a:r>
              <a:endParaRPr lang="en-US" altLang="zh-CN" sz="2400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531" name="Text Box 12"/>
            <p:cNvSpPr txBox="1"/>
            <p:nvPr/>
          </p:nvSpPr>
          <p:spPr>
            <a:xfrm>
              <a:off x="907" y="682"/>
              <a:ext cx="499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O</a:t>
              </a:r>
              <a:endParaRPr lang="en-US" altLang="zh-CN" sz="2400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532" name="Text Box 13"/>
            <p:cNvSpPr txBox="1"/>
            <p:nvPr/>
          </p:nvSpPr>
          <p:spPr>
            <a:xfrm>
              <a:off x="363" y="1587"/>
              <a:ext cx="454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C</a:t>
              </a:r>
              <a:endParaRPr lang="en-US" altLang="zh-CN" sz="2400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533" name="Text Box 14"/>
            <p:cNvSpPr txBox="1"/>
            <p:nvPr/>
          </p:nvSpPr>
          <p:spPr>
            <a:xfrm>
              <a:off x="589" y="0"/>
              <a:ext cx="544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D</a:t>
              </a:r>
              <a:endParaRPr lang="en-US" altLang="zh-CN" sz="2400" b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8436" name="内容占位符 7"/>
          <p:cNvSpPr txBox="1">
            <a:spLocks noChangeArrowheads="1"/>
          </p:cNvSpPr>
          <p:nvPr/>
        </p:nvSpPr>
        <p:spPr bwMode="auto">
          <a:xfrm>
            <a:off x="799465" y="3575050"/>
            <a:ext cx="8562340" cy="12109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(4)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如图，圆内接四边形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两组对边的延长线分别交于点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，且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55°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30°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，则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F=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_____.</a:t>
            </a:r>
          </a:p>
        </p:txBody>
      </p:sp>
      <p:sp>
        <p:nvSpPr>
          <p:cNvPr id="31" name="TextBox 26"/>
          <p:cNvSpPr txBox="1"/>
          <p:nvPr/>
        </p:nvSpPr>
        <p:spPr>
          <a:xfrm>
            <a:off x="8323580" y="4234815"/>
            <a:ext cx="9382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19" name="Picture 3" descr="XX7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9330055" y="4254500"/>
            <a:ext cx="1961515" cy="1825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38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6395" y="865505"/>
            <a:ext cx="1018921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smtClean="0"/>
              <a:t>5.</a:t>
            </a:r>
            <a:r>
              <a:rPr lang="zh-CN" altLang="en-US" sz="2800" smtClean="0"/>
              <a:t>如图，点</a:t>
            </a:r>
            <a:r>
              <a:rPr lang="en-US" altLang="zh-CN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smtClean="0"/>
              <a:t>、</a:t>
            </a:r>
            <a:r>
              <a:rPr lang="en-US" altLang="zh-CN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 smtClean="0"/>
              <a:t>、</a:t>
            </a:r>
            <a:r>
              <a:rPr lang="en-US" altLang="zh-CN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smtClean="0"/>
              <a:t>、</a:t>
            </a:r>
            <a:r>
              <a:rPr lang="en-US" altLang="zh-CN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800" smtClean="0"/>
              <a:t>在同一个圆上，四边形</a:t>
            </a:r>
            <a:r>
              <a:rPr lang="en-US" altLang="zh-CN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 smtClean="0"/>
              <a:t>的对角线把</a:t>
            </a:r>
            <a:r>
              <a:rPr lang="en-US" altLang="zh-CN" sz="2800" smtClean="0"/>
              <a:t>4</a:t>
            </a:r>
            <a:r>
              <a:rPr lang="zh-CN" altLang="en-US" sz="2800" smtClean="0"/>
              <a:t>个内角分成</a:t>
            </a:r>
            <a:r>
              <a:rPr lang="en-US" altLang="zh-CN" sz="2800" smtClean="0"/>
              <a:t>8</a:t>
            </a:r>
            <a:r>
              <a:rPr lang="zh-CN" altLang="en-US" sz="2800" smtClean="0"/>
              <a:t>个角，这些角中哪些是相等的角？</a:t>
            </a:r>
          </a:p>
        </p:txBody>
      </p:sp>
      <p:grpSp>
        <p:nvGrpSpPr>
          <p:cNvPr id="5" name="组合 315399"/>
          <p:cNvGrpSpPr/>
          <p:nvPr/>
        </p:nvGrpSpPr>
        <p:grpSpPr>
          <a:xfrm>
            <a:off x="7854950" y="2164715"/>
            <a:ext cx="3081655" cy="3352982"/>
            <a:chOff x="3134" y="1204"/>
            <a:chExt cx="1941" cy="1946"/>
          </a:xfrm>
        </p:grpSpPr>
        <p:grpSp>
          <p:nvGrpSpPr>
            <p:cNvPr id="10" name="组合 315400"/>
            <p:cNvGrpSpPr/>
            <p:nvPr/>
          </p:nvGrpSpPr>
          <p:grpSpPr>
            <a:xfrm>
              <a:off x="3334" y="1480"/>
              <a:ext cx="1543" cy="1406"/>
              <a:chOff x="3334" y="1434"/>
              <a:chExt cx="1543" cy="1406"/>
            </a:xfrm>
          </p:grpSpPr>
          <p:sp>
            <p:nvSpPr>
              <p:cNvPr id="11" name="椭圆 315401"/>
              <p:cNvSpPr>
                <a:spLocks noChangeArrowheads="1"/>
              </p:cNvSpPr>
              <p:nvPr/>
            </p:nvSpPr>
            <p:spPr bwMode="auto">
              <a:xfrm>
                <a:off x="3334" y="1434"/>
                <a:ext cx="1543" cy="140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algn="ctr"/>
                <a:endParaRPr lang="zh-CN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直接连接符 315402"/>
              <p:cNvSpPr>
                <a:spLocks noChangeShapeType="1"/>
              </p:cNvSpPr>
              <p:nvPr/>
            </p:nvSpPr>
            <p:spPr bwMode="auto">
              <a:xfrm flipH="1">
                <a:off x="3377" y="1434"/>
                <a:ext cx="728" cy="9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sz="2400" i="1"/>
              </a:p>
            </p:txBody>
          </p:sp>
          <p:sp>
            <p:nvSpPr>
              <p:cNvPr id="16" name="直接连接符 315403"/>
              <p:cNvSpPr>
                <a:spLocks noChangeShapeType="1"/>
              </p:cNvSpPr>
              <p:nvPr/>
            </p:nvSpPr>
            <p:spPr bwMode="auto">
              <a:xfrm>
                <a:off x="3368" y="2340"/>
                <a:ext cx="782" cy="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sz="2400" i="1"/>
              </a:p>
            </p:txBody>
          </p:sp>
          <p:sp>
            <p:nvSpPr>
              <p:cNvPr id="17" name="直接连接符 315404"/>
              <p:cNvSpPr>
                <a:spLocks noChangeShapeType="1"/>
              </p:cNvSpPr>
              <p:nvPr/>
            </p:nvSpPr>
            <p:spPr bwMode="auto">
              <a:xfrm flipV="1">
                <a:off x="4150" y="2341"/>
                <a:ext cx="68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sz="2400" i="1"/>
              </a:p>
            </p:txBody>
          </p:sp>
          <p:sp>
            <p:nvSpPr>
              <p:cNvPr id="25" name="直接连接符 315405"/>
              <p:cNvSpPr>
                <a:spLocks noChangeShapeType="1"/>
              </p:cNvSpPr>
              <p:nvPr/>
            </p:nvSpPr>
            <p:spPr bwMode="auto">
              <a:xfrm>
                <a:off x="4105" y="1434"/>
                <a:ext cx="725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sz="2400" i="1"/>
              </a:p>
            </p:txBody>
          </p:sp>
          <p:sp>
            <p:nvSpPr>
              <p:cNvPr id="27" name="直接连接符 315406"/>
              <p:cNvSpPr>
                <a:spLocks noChangeShapeType="1"/>
              </p:cNvSpPr>
              <p:nvPr/>
            </p:nvSpPr>
            <p:spPr bwMode="auto">
              <a:xfrm>
                <a:off x="4105" y="1434"/>
                <a:ext cx="45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sz="2400" i="1"/>
              </a:p>
            </p:txBody>
          </p:sp>
          <p:sp>
            <p:nvSpPr>
              <p:cNvPr id="28" name="直接连接符 315407"/>
              <p:cNvSpPr>
                <a:spLocks noChangeShapeType="1"/>
              </p:cNvSpPr>
              <p:nvPr/>
            </p:nvSpPr>
            <p:spPr bwMode="auto">
              <a:xfrm flipV="1">
                <a:off x="3379" y="2341"/>
                <a:ext cx="14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 sz="2400" i="1"/>
              </a:p>
            </p:txBody>
          </p:sp>
        </p:grpSp>
        <p:sp>
          <p:nvSpPr>
            <p:cNvPr id="30" name="矩形 315408"/>
            <p:cNvSpPr>
              <a:spLocks noChangeArrowheads="1"/>
            </p:cNvSpPr>
            <p:nvPr/>
          </p:nvSpPr>
          <p:spPr bwMode="auto">
            <a:xfrm>
              <a:off x="3991" y="1204"/>
              <a:ext cx="236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1" name="矩形 315409"/>
            <p:cNvSpPr>
              <a:spLocks noChangeArrowheads="1"/>
            </p:cNvSpPr>
            <p:nvPr/>
          </p:nvSpPr>
          <p:spPr bwMode="auto">
            <a:xfrm>
              <a:off x="3134" y="2341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2" name="矩形 315410"/>
            <p:cNvSpPr>
              <a:spLocks noChangeArrowheads="1"/>
            </p:cNvSpPr>
            <p:nvPr/>
          </p:nvSpPr>
          <p:spPr bwMode="auto">
            <a:xfrm>
              <a:off x="4036" y="2883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3" name="矩形 315411"/>
            <p:cNvSpPr>
              <a:spLocks noChangeArrowheads="1"/>
            </p:cNvSpPr>
            <p:nvPr/>
          </p:nvSpPr>
          <p:spPr bwMode="auto">
            <a:xfrm>
              <a:off x="4848" y="2259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4" name="矩形 315412"/>
            <p:cNvSpPr>
              <a:spLocks noChangeArrowheads="1"/>
            </p:cNvSpPr>
            <p:nvPr/>
          </p:nvSpPr>
          <p:spPr bwMode="auto">
            <a:xfrm rot="10899589" flipV="1">
              <a:off x="4104" y="1640"/>
              <a:ext cx="229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5" name="矩形 315413"/>
            <p:cNvSpPr>
              <a:spLocks noChangeArrowheads="1"/>
            </p:cNvSpPr>
            <p:nvPr/>
          </p:nvSpPr>
          <p:spPr bwMode="auto">
            <a:xfrm rot="10899589" flipV="1">
              <a:off x="3878" y="1640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6" name="矩形 315414"/>
            <p:cNvSpPr>
              <a:spLocks noChangeArrowheads="1"/>
            </p:cNvSpPr>
            <p:nvPr/>
          </p:nvSpPr>
          <p:spPr bwMode="auto">
            <a:xfrm rot="10899589" flipV="1">
              <a:off x="3606" y="2095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7" name="矩形 315415"/>
            <p:cNvSpPr>
              <a:spLocks noChangeArrowheads="1"/>
            </p:cNvSpPr>
            <p:nvPr/>
          </p:nvSpPr>
          <p:spPr bwMode="auto">
            <a:xfrm rot="10899589" flipV="1">
              <a:off x="3606" y="2366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8" name="矩形 315416"/>
            <p:cNvSpPr>
              <a:spLocks noChangeArrowheads="1"/>
            </p:cNvSpPr>
            <p:nvPr/>
          </p:nvSpPr>
          <p:spPr bwMode="auto">
            <a:xfrm rot="10899589" flipV="1">
              <a:off x="3923" y="2503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0" name="矩形 315417"/>
            <p:cNvSpPr>
              <a:spLocks noChangeArrowheads="1"/>
            </p:cNvSpPr>
            <p:nvPr/>
          </p:nvSpPr>
          <p:spPr bwMode="auto">
            <a:xfrm rot="10899589" flipV="1">
              <a:off x="4104" y="2503"/>
              <a:ext cx="229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1" name="矩形 315418"/>
            <p:cNvSpPr>
              <a:spLocks noChangeArrowheads="1"/>
            </p:cNvSpPr>
            <p:nvPr/>
          </p:nvSpPr>
          <p:spPr bwMode="auto">
            <a:xfrm rot="10899589" flipV="1">
              <a:off x="4379" y="2411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2" name="矩形 315419"/>
            <p:cNvSpPr>
              <a:spLocks noChangeArrowheads="1"/>
            </p:cNvSpPr>
            <p:nvPr/>
          </p:nvSpPr>
          <p:spPr bwMode="auto">
            <a:xfrm rot="10899589" flipV="1">
              <a:off x="4424" y="2140"/>
              <a:ext cx="227" cy="2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</p:grp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913130" y="2764155"/>
            <a:ext cx="1788795" cy="52197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∠1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solidFill>
                  <a:srgbClr val="FF0000"/>
                </a:solidFill>
              </a:rPr>
              <a:t> ∠4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902335" y="4747895"/>
            <a:ext cx="1708785" cy="52197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∠5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solidFill>
                  <a:srgbClr val="FF0000"/>
                </a:solidFill>
              </a:rPr>
              <a:t> ∠8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911860" y="3416935"/>
            <a:ext cx="1761490" cy="52197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∠2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solidFill>
                  <a:srgbClr val="FF0000"/>
                </a:solidFill>
              </a:rPr>
              <a:t> ∠7</a:t>
            </a:r>
          </a:p>
        </p:txBody>
      </p:sp>
      <p:sp>
        <p:nvSpPr>
          <p:cNvPr id="46" name="Text Box 25"/>
          <p:cNvSpPr txBox="1">
            <a:spLocks noChangeArrowheads="1"/>
          </p:cNvSpPr>
          <p:nvPr/>
        </p:nvSpPr>
        <p:spPr bwMode="auto">
          <a:xfrm>
            <a:off x="865505" y="4100195"/>
            <a:ext cx="1735455" cy="52197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∠3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solidFill>
                  <a:srgbClr val="FF0000"/>
                </a:solidFill>
              </a:rPr>
              <a:t> ∠6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矩形 66561"/>
          <p:cNvSpPr/>
          <p:nvPr/>
        </p:nvSpPr>
        <p:spPr>
          <a:xfrm>
            <a:off x="751523" y="2007870"/>
            <a:ext cx="8170862" cy="73850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解：设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的度数分别对于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39938" name="矩形 66562"/>
          <p:cNvSpPr/>
          <p:nvPr/>
        </p:nvSpPr>
        <p:spPr>
          <a:xfrm>
            <a:off x="662940" y="532130"/>
            <a:ext cx="8445500" cy="138493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在圆内接四边形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 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的度数之比是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2︰3︰6.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求这个四边形各角的度数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6564" name="文本框 66563"/>
          <p:cNvSpPr txBox="1"/>
          <p:nvPr/>
        </p:nvSpPr>
        <p:spPr>
          <a:xfrm>
            <a:off x="1445578" y="2711450"/>
            <a:ext cx="4367530" cy="73850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四边形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内接于圆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66565" name="文本框 66564"/>
          <p:cNvSpPr txBox="1"/>
          <p:nvPr/>
        </p:nvSpPr>
        <p:spPr>
          <a:xfrm>
            <a:off x="1445578" y="3343593"/>
            <a:ext cx="5110162" cy="7381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66566" name="文本框 66565"/>
          <p:cNvSpPr txBox="1"/>
          <p:nvPr/>
        </p:nvSpPr>
        <p:spPr>
          <a:xfrm>
            <a:off x="1413828" y="3848418"/>
            <a:ext cx="2852737" cy="7381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+6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66567" name="文本框 66566"/>
          <p:cNvSpPr txBox="1"/>
          <p:nvPr/>
        </p:nvSpPr>
        <p:spPr>
          <a:xfrm>
            <a:off x="1418590" y="4346893"/>
            <a:ext cx="2049463" cy="7381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=22.5°.</a:t>
            </a:r>
          </a:p>
        </p:txBody>
      </p:sp>
      <p:sp>
        <p:nvSpPr>
          <p:cNvPr id="66568" name="矩形 66567"/>
          <p:cNvSpPr/>
          <p:nvPr/>
        </p:nvSpPr>
        <p:spPr>
          <a:xfrm>
            <a:off x="1382078" y="4924743"/>
            <a:ext cx="6875780" cy="138493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=45°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=67.5°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=135°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67.5°=112.5°.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8364220" y="2774950"/>
            <a:ext cx="2990850" cy="1503680"/>
            <a:chOff x="13299" y="2847"/>
            <a:chExt cx="4710" cy="2368"/>
          </a:xfrm>
        </p:grpSpPr>
        <p:sp>
          <p:nvSpPr>
            <p:cNvPr id="12" name="圆角矩形标注 11"/>
            <p:cNvSpPr/>
            <p:nvPr/>
          </p:nvSpPr>
          <p:spPr>
            <a:xfrm>
              <a:off x="13355" y="2847"/>
              <a:ext cx="4427" cy="2369"/>
            </a:xfrm>
            <a:prstGeom prst="wedgeRoundRectCallout">
              <a:avLst>
                <a:gd name="adj1" fmla="val -73673"/>
                <a:gd name="adj2" fmla="val -45230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3299" y="3214"/>
              <a:ext cx="4710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/>
                <a:t>角度比值类型的题目适合运用方程思想来解决，高频题型！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4" grpId="0"/>
      <p:bldP spid="66565" grpId="0"/>
      <p:bldP spid="66566" grpId="0"/>
      <p:bldP spid="66567" grpId="0"/>
      <p:bldP spid="665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3317" name="Text Box 23"/>
          <p:cNvSpPr txBox="1"/>
          <p:nvPr/>
        </p:nvSpPr>
        <p:spPr>
          <a:xfrm>
            <a:off x="840105" y="3262630"/>
            <a:ext cx="799719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圆内接四边形的性质定理：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圆的内接四边形的对角互补，且任何一个外角都等于它的内对角.</a:t>
            </a:r>
          </a:p>
        </p:txBody>
      </p:sp>
      <p:sp>
        <p:nvSpPr>
          <p:cNvPr id="13318" name="Text Box 3"/>
          <p:cNvSpPr txBox="1"/>
          <p:nvPr/>
        </p:nvSpPr>
        <p:spPr>
          <a:xfrm>
            <a:off x="847725" y="1558925"/>
            <a:ext cx="916241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若一个四边形</a:t>
            </a:r>
            <a:r>
              <a:rPr lang="zh-CN" altLang="en-US" sz="2800" u="sng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各顶点都在同一个圆上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，那么，这个四边形叫做圆内接四边形，这个圆叫做这个四边形的外接圆.</a:t>
            </a:r>
          </a:p>
        </p:txBody>
      </p:sp>
      <p:pic>
        <p:nvPicPr>
          <p:cNvPr id="13319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366500" y="114427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7985" y="4184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34340" y="965200"/>
            <a:ext cx="10159365" cy="1641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lnSpc>
                <a:spcPct val="120000"/>
              </a:lnSpc>
              <a:spcBef>
                <a:spcPct val="0"/>
              </a:spcBef>
              <a:buClrTx/>
              <a:buSzTx/>
              <a:defRPr/>
            </a:pPr>
            <a:r>
              <a:rPr kumimoji="0" lang="zh-CN" altLang="en-US" sz="2800" kern="1200" cap="none" spc="0" normalizeH="0" baseline="0" noProof="0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思考： </a:t>
            </a:r>
            <a:r>
              <a:rPr kumimoji="0" lang="zh-CN" altLang="en-US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图中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过球门</a:t>
            </a:r>
            <a:r>
              <a:rPr lang="zh-CN" altLang="en-US" sz="2800" i="1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zh-CN" altLang="en-US" sz="2800" i="1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两点画圆，球员射中球门的难易程度与他所处的位置</a:t>
            </a:r>
            <a:r>
              <a:rPr lang="zh-CN" altLang="en-US" sz="2800" i="1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zh-CN" altLang="en-US" sz="2800" i="1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zh-CN" altLang="en-US" sz="2800" i="1" noProof="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有关（张开的角度大小）、仅从数学的角度考虑，球员应选择从哪一点的位置射门更有利？</a:t>
            </a:r>
            <a:endParaRPr kumimoji="0" lang="zh-CN" altLang="en-US" sz="2800" kern="1200" cap="none" spc="0" normalizeH="0" baseline="0" noProof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170" name="Group 49"/>
          <p:cNvGrpSpPr/>
          <p:nvPr/>
        </p:nvGrpSpPr>
        <p:grpSpPr>
          <a:xfrm>
            <a:off x="733425" y="2651125"/>
            <a:ext cx="3994150" cy="3754438"/>
            <a:chOff x="2880" y="1152"/>
            <a:chExt cx="2880" cy="1988"/>
          </a:xfrm>
        </p:grpSpPr>
        <p:grpSp>
          <p:nvGrpSpPr>
            <p:cNvPr id="7171" name="Group 50"/>
            <p:cNvGrpSpPr/>
            <p:nvPr/>
          </p:nvGrpSpPr>
          <p:grpSpPr>
            <a:xfrm>
              <a:off x="2880" y="1152"/>
              <a:ext cx="2880" cy="1988"/>
              <a:chOff x="2880" y="1804"/>
              <a:chExt cx="2880" cy="1988"/>
            </a:xfrm>
          </p:grpSpPr>
          <p:pic>
            <p:nvPicPr>
              <p:cNvPr id="7172" name="Picture 51" descr="2004102602131792798_0">
                <a:hlinkClick r:id="rId2"/>
              </p:cNvPr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>
              <a:xfrm>
                <a:off x="2880" y="1804"/>
                <a:ext cx="2880" cy="198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173" name="Oval 52"/>
              <p:cNvSpPr/>
              <p:nvPr/>
            </p:nvSpPr>
            <p:spPr>
              <a:xfrm>
                <a:off x="3696" y="2620"/>
                <a:ext cx="1632" cy="816"/>
              </a:xfrm>
              <a:prstGeom prst="ellipse">
                <a:avLst/>
              </a:prstGeom>
              <a:noFill/>
              <a:ln w="9525" cap="flat" cmpd="sng">
                <a:solidFill>
                  <a:schemeClr val="tx1"/>
                </a:solidFill>
                <a:prstDash val="dash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7174" name="Line 53"/>
              <p:cNvSpPr/>
              <p:nvPr/>
            </p:nvSpPr>
            <p:spPr>
              <a:xfrm>
                <a:off x="3984" y="3072"/>
                <a:ext cx="192" cy="412"/>
              </a:xfrm>
              <a:prstGeom prst="line">
                <a:avLst/>
              </a:prstGeom>
              <a:ln w="9525" cap="flat" cmpd="sng">
                <a:solidFill>
                  <a:srgbClr val="66FF33"/>
                </a:solidFill>
                <a:prstDash val="dash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7175" name="Line 54"/>
              <p:cNvSpPr/>
              <p:nvPr/>
            </p:nvSpPr>
            <p:spPr>
              <a:xfrm flipV="1">
                <a:off x="4176" y="2880"/>
                <a:ext cx="960" cy="528"/>
              </a:xfrm>
              <a:prstGeom prst="line">
                <a:avLst/>
              </a:prstGeom>
              <a:ln w="9525" cap="flat" cmpd="sng">
                <a:solidFill>
                  <a:srgbClr val="66FF33"/>
                </a:solidFill>
                <a:prstDash val="dash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7176" name="Text Box 55"/>
              <p:cNvSpPr txBox="1"/>
              <p:nvPr/>
            </p:nvSpPr>
            <p:spPr>
              <a:xfrm>
                <a:off x="4032" y="3408"/>
                <a:ext cx="262" cy="2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rgbClr val="66FF33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7177" name="Text Box 56"/>
              <p:cNvSpPr txBox="1"/>
              <p:nvPr/>
            </p:nvSpPr>
            <p:spPr>
              <a:xfrm>
                <a:off x="3504" y="2620"/>
                <a:ext cx="293" cy="2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rgbClr val="66FF33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178" name="Text Box 57"/>
              <p:cNvSpPr txBox="1"/>
              <p:nvPr/>
            </p:nvSpPr>
            <p:spPr>
              <a:xfrm>
                <a:off x="4944" y="2668"/>
                <a:ext cx="249" cy="2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rgbClr val="66FF33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7179" name="Arc 58"/>
              <p:cNvSpPr/>
              <p:nvPr/>
            </p:nvSpPr>
            <p:spPr>
              <a:xfrm>
                <a:off x="4032" y="3168"/>
                <a:ext cx="288" cy="1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l" t="t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66FF33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" name="Text Box 59"/>
            <p:cNvSpPr txBox="1"/>
            <p:nvPr/>
          </p:nvSpPr>
          <p:spPr>
            <a:xfrm>
              <a:off x="4656" y="2736"/>
              <a:ext cx="275" cy="24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400" i="1">
                  <a:solidFill>
                    <a:schemeClr val="bg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181" name="Line 60"/>
            <p:cNvSpPr/>
            <p:nvPr/>
          </p:nvSpPr>
          <p:spPr>
            <a:xfrm flipH="1" flipV="1">
              <a:off x="4208" y="2410"/>
              <a:ext cx="529" cy="341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82" name="Line 61"/>
            <p:cNvSpPr/>
            <p:nvPr/>
          </p:nvSpPr>
          <p:spPr>
            <a:xfrm flipV="1">
              <a:off x="4726" y="2269"/>
              <a:ext cx="399" cy="505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83" name="Arc 62"/>
            <p:cNvSpPr/>
            <p:nvPr/>
          </p:nvSpPr>
          <p:spPr>
            <a:xfrm>
              <a:off x="4580" y="2624"/>
              <a:ext cx="220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l" t="t" r="r" b="b"/>
              <a:pathLst>
                <a:path w="17139" h="21600" fill="none">
                  <a:moveTo>
                    <a:pt x="-1" y="0"/>
                  </a:moveTo>
                  <a:cubicBezTo>
                    <a:pt x="6716" y="0"/>
                    <a:pt x="13051" y="3124"/>
                    <a:pt x="17138" y="8454"/>
                  </a:cubicBezTo>
                </a:path>
                <a:path w="17139" h="21600" stroke="0">
                  <a:moveTo>
                    <a:pt x="-1" y="0"/>
                  </a:moveTo>
                  <a:cubicBezTo>
                    <a:pt x="6716" y="0"/>
                    <a:pt x="13051" y="3124"/>
                    <a:pt x="17138" y="845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Text Box 63"/>
            <p:cNvSpPr txBox="1"/>
            <p:nvPr/>
          </p:nvSpPr>
          <p:spPr>
            <a:xfrm>
              <a:off x="3552" y="2448"/>
              <a:ext cx="294" cy="24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400" i="1">
                  <a:solidFill>
                    <a:srgbClr val="FFFF66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185" name="Line 64"/>
            <p:cNvSpPr/>
            <p:nvPr/>
          </p:nvSpPr>
          <p:spPr>
            <a:xfrm flipH="1" flipV="1">
              <a:off x="3726" y="2304"/>
              <a:ext cx="18" cy="216"/>
            </a:xfrm>
            <a:prstGeom prst="line">
              <a:avLst/>
            </a:prstGeom>
            <a:ln w="9525" cap="flat" cmpd="sng">
              <a:solidFill>
                <a:srgbClr val="FFFF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86" name="Line 65"/>
            <p:cNvSpPr/>
            <p:nvPr/>
          </p:nvSpPr>
          <p:spPr>
            <a:xfrm flipV="1">
              <a:off x="3739" y="2496"/>
              <a:ext cx="101" cy="12"/>
            </a:xfrm>
            <a:prstGeom prst="line">
              <a:avLst/>
            </a:prstGeom>
            <a:ln w="9525" cap="flat" cmpd="sng">
              <a:solidFill>
                <a:srgbClr val="FFFF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87" name="Line 66"/>
            <p:cNvSpPr/>
            <p:nvPr/>
          </p:nvSpPr>
          <p:spPr>
            <a:xfrm flipV="1">
              <a:off x="3950" y="2222"/>
              <a:ext cx="1187" cy="238"/>
            </a:xfrm>
            <a:prstGeom prst="line">
              <a:avLst/>
            </a:prstGeom>
            <a:ln w="9525" cap="flat" cmpd="sng">
              <a:solidFill>
                <a:srgbClr val="FFFF66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pic>
        <p:nvPicPr>
          <p:cNvPr id="2050" name="Picture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092883" y="2237740"/>
            <a:ext cx="2284412" cy="398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9" name="矩形 8"/>
          <p:cNvSpPr/>
          <p:nvPr/>
        </p:nvSpPr>
        <p:spPr>
          <a:xfrm>
            <a:off x="428625" y="857250"/>
            <a:ext cx="761746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    如图所示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zh-CN" altLang="en-US" sz="2800" dirty="0" smtClean="0"/>
              <a:t>与∠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ADB</a:t>
            </a:r>
            <a:r>
              <a:rPr lang="zh-CN" altLang="en-US" sz="2800" dirty="0" smtClean="0"/>
              <a:t>分别为☉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 dirty="0" smtClean="0"/>
              <a:t>上同一条弧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dirty="0" smtClean="0"/>
              <a:t>所对的两个圆周角</a:t>
            </a:r>
            <a:r>
              <a:rPr lang="en-US" sz="2800" i="1" dirty="0" smtClean="0"/>
              <a:t>.</a:t>
            </a:r>
            <a:endParaRPr lang="zh-CN" alt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(1)</a:t>
            </a:r>
            <a:r>
              <a:rPr lang="zh-CN" altLang="en-US" sz="2800" dirty="0" smtClean="0"/>
              <a:t>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zh-CN" altLang="en-US" sz="2800" dirty="0" smtClean="0"/>
              <a:t>与∠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ADB</a:t>
            </a:r>
            <a:r>
              <a:rPr lang="zh-CN" altLang="en-US" sz="2800" dirty="0" smtClean="0"/>
              <a:t>之间具有怎样的大小关系</a:t>
            </a:r>
            <a:r>
              <a:rPr lang="en-US" sz="2800" dirty="0" smtClean="0"/>
              <a:t>?</a:t>
            </a:r>
            <a:endParaRPr lang="zh-CN" alt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(2)</a:t>
            </a:r>
            <a:r>
              <a:rPr lang="zh-CN" altLang="en-US" sz="2800" dirty="0" smtClean="0"/>
              <a:t>试证明你的猜想</a:t>
            </a:r>
            <a:r>
              <a:rPr lang="en-US" sz="2800" i="1" dirty="0" smtClean="0"/>
              <a:t>.</a:t>
            </a:r>
            <a:endParaRPr lang="en-US" altLang="en-US" sz="2800" i="1" dirty="0" smtClean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29320" y="1260475"/>
            <a:ext cx="2796540" cy="279654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9320" y="1260475"/>
            <a:ext cx="2796540" cy="279654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832137" y="1018204"/>
            <a:ext cx="34925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解</a:t>
            </a:r>
            <a:r>
              <a:rPr lang="en-US" sz="2800" smtClean="0">
                <a:solidFill>
                  <a:srgbClr val="FF0000"/>
                </a:solidFill>
              </a:rPr>
              <a:t>:(1)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ADB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23340" y="1794510"/>
            <a:ext cx="572643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(2)</a:t>
            </a:r>
            <a:r>
              <a:rPr lang="zh-CN" altLang="en-US" sz="2800" smtClean="0">
                <a:solidFill>
                  <a:srgbClr val="FF0000"/>
                </a:solidFill>
              </a:rPr>
              <a:t>证明如下</a:t>
            </a:r>
            <a:r>
              <a:rPr lang="en-US" sz="2800" smtClean="0">
                <a:solidFill>
                  <a:srgbClr val="FF0000"/>
                </a:solidFill>
              </a:rPr>
              <a:t>:</a:t>
            </a:r>
            <a:r>
              <a:rPr lang="zh-CN" altLang="en-US" sz="2800" smtClean="0">
                <a:solidFill>
                  <a:srgbClr val="FF0000"/>
                </a:solidFill>
              </a:rPr>
              <a:t>连接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如图所示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endParaRPr lang="en-US" altLang="en-US" sz="2800" smtClean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10965" y="3882399"/>
            <a:ext cx="295973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∴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ADB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21385" y="4757420"/>
            <a:ext cx="471741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/>
              <a:t>结论</a:t>
            </a:r>
            <a:r>
              <a:rPr lang="en-US" sz="2800" smtClean="0"/>
              <a:t>:</a:t>
            </a:r>
            <a:r>
              <a:rPr lang="zh-CN" altLang="en-US" sz="2800" smtClean="0">
                <a:solidFill>
                  <a:srgbClr val="FF0000"/>
                </a:solidFill>
              </a:rPr>
              <a:t>同弧所对的圆周角相等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565910" y="2597150"/>
            <a:ext cx="3319145" cy="1255395"/>
            <a:chOff x="2466" y="4090"/>
            <a:chExt cx="5227" cy="1977"/>
          </a:xfrm>
        </p:grpSpPr>
        <p:sp>
          <p:nvSpPr>
            <p:cNvPr id="17" name="矩形 16"/>
            <p:cNvSpPr/>
            <p:nvPr/>
          </p:nvSpPr>
          <p:spPr>
            <a:xfrm>
              <a:off x="2466" y="4202"/>
              <a:ext cx="5227" cy="1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800" smtClean="0">
                  <a:solidFill>
                    <a:srgbClr val="FF0000"/>
                  </a:solidFill>
                </a:rPr>
                <a:t>∵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∠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ACB</a:t>
              </a:r>
              <a:r>
                <a:rPr lang="en-US" sz="2800" i="1" smtClean="0">
                  <a:solidFill>
                    <a:srgbClr val="FF0000"/>
                  </a:solidFill>
                </a:rPr>
                <a:t>=  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∠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AOB</a:t>
              </a:r>
              <a:r>
                <a:rPr lang="en-US" sz="2800" smtClean="0">
                  <a:solidFill>
                    <a:srgbClr val="FF0000"/>
                  </a:solidFill>
                </a:rPr>
                <a:t>,</a:t>
              </a:r>
            </a:p>
            <a:p>
              <a:pPr>
                <a:lnSpc>
                  <a:spcPct val="120000"/>
                </a:lnSpc>
              </a:pPr>
              <a:r>
                <a:rPr lang="zh-CN" altLang="en-US" sz="2800" smtClean="0">
                  <a:solidFill>
                    <a:srgbClr val="FF0000"/>
                  </a:solidFill>
                </a:rPr>
                <a:t>   ∠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ADB</a:t>
              </a:r>
              <a:r>
                <a:rPr lang="en-US" sz="2800" i="1" smtClean="0">
                  <a:solidFill>
                    <a:srgbClr val="FF0000"/>
                  </a:solidFill>
                </a:rPr>
                <a:t>=   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∠</a:t>
              </a:r>
              <a:r>
                <a:rPr lang="en-US" sz="2800" i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AOB</a:t>
              </a:r>
              <a:r>
                <a:rPr lang="en-US" sz="2800" smtClean="0">
                  <a:solidFill>
                    <a:srgbClr val="FF0000"/>
                  </a:solidFill>
                </a:rPr>
                <a:t>,</a:t>
              </a:r>
              <a:endParaRPr lang="en-US" altLang="en-US" sz="2800" smtClean="0">
                <a:solidFill>
                  <a:srgbClr val="FF0000"/>
                </a:solidFill>
              </a:endParaRPr>
            </a:p>
          </p:txBody>
        </p:sp>
        <p:graphicFrame>
          <p:nvGraphicFramePr>
            <p:cNvPr id="2050" name="Object 13"/>
            <p:cNvGraphicFramePr>
              <a:graphicFrameLocks noChangeAspect="1"/>
            </p:cNvGraphicFramePr>
            <p:nvPr/>
          </p:nvGraphicFramePr>
          <p:xfrm>
            <a:off x="5156" y="4090"/>
            <a:ext cx="418" cy="1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r:id="rId4" imgW="152400" imgH="405765" progId="Equation.DSMT4">
                    <p:embed/>
                  </p:oleObj>
                </mc:Choice>
                <mc:Fallback>
                  <p:oleObj r:id="rId4" imgW="1524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156" y="4090"/>
                          <a:ext cx="418" cy="111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3"/>
            <p:cNvGraphicFramePr>
              <a:graphicFrameLocks noChangeAspect="1"/>
            </p:cNvGraphicFramePr>
            <p:nvPr/>
          </p:nvGraphicFramePr>
          <p:xfrm>
            <a:off x="5158" y="4953"/>
            <a:ext cx="418" cy="1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r:id="rId6" imgW="152400" imgH="405765" progId="Equation.DSMT4">
                    <p:embed/>
                  </p:oleObj>
                </mc:Choice>
                <mc:Fallback>
                  <p:oleObj r:id="rId6" imgW="1524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158" y="4953"/>
                          <a:ext cx="418" cy="111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3" name="直接连接符 22"/>
          <p:cNvCxnSpPr/>
          <p:nvPr/>
        </p:nvCxnSpPr>
        <p:spPr>
          <a:xfrm>
            <a:off x="8874760" y="2345055"/>
            <a:ext cx="1146175" cy="38481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9081135" y="2720975"/>
            <a:ext cx="939800" cy="80581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椭圆 13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7365048" y="1115378"/>
            <a:ext cx="1062037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" name="椭圆 14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7313613" y="3149918"/>
            <a:ext cx="1060450" cy="1060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8" name="椭圆 15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9595168" y="3114358"/>
            <a:ext cx="1066800" cy="1066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左右箭头 24"/>
          <p:cNvGrpSpPr/>
          <p:nvPr/>
        </p:nvGrpSpPr>
        <p:grpSpPr>
          <a:xfrm>
            <a:off x="8465503" y="3441383"/>
            <a:ext cx="1109662" cy="388937"/>
            <a:chOff x="0" y="0"/>
            <a:chExt cx="699" cy="245"/>
          </a:xfrm>
        </p:grpSpPr>
        <p:pic>
          <p:nvPicPr>
            <p:cNvPr id="22533" name="左右箭头 24"/>
            <p:cNvPicPr/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0" y="0"/>
              <a:ext cx="699" cy="24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34" name="Text Box 9"/>
            <p:cNvSpPr txBox="1"/>
            <p:nvPr/>
          </p:nvSpPr>
          <p:spPr>
            <a:xfrm>
              <a:off x="68" y="68"/>
              <a:ext cx="567" cy="1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/>
              <a:endParaRPr lang="zh-CN" altLang="zh-CN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479915" y="1152525"/>
            <a:ext cx="1061720" cy="1066800"/>
            <a:chOff x="14209" y="1773"/>
            <a:chExt cx="1672" cy="1680"/>
          </a:xfrm>
        </p:grpSpPr>
        <p:pic>
          <p:nvPicPr>
            <p:cNvPr id="8" name="椭圆 13"/>
            <p:cNvPicPr/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4209" y="1773"/>
              <a:ext cx="1672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" name="椭圆 8"/>
            <p:cNvSpPr/>
            <p:nvPr/>
          </p:nvSpPr>
          <p:spPr>
            <a:xfrm>
              <a:off x="14442" y="2026"/>
              <a:ext cx="1213" cy="1169"/>
            </a:xfrm>
            <a:prstGeom prst="ellipse">
              <a:avLst/>
            </a:prstGeom>
            <a:solidFill>
              <a:srgbClr val="CFD1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4337" y="2149"/>
              <a:ext cx="1428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>
                  <a:sym typeface="+mn-ea"/>
                </a:rPr>
                <a:t>圆周角相等</a:t>
              </a:r>
              <a:endParaRPr lang="zh-CN" altLang="en-US"/>
            </a:p>
          </p:txBody>
        </p:sp>
      </p:grpSp>
      <p:sp>
        <p:nvSpPr>
          <p:cNvPr id="24" name="上下箭头 23"/>
          <p:cNvSpPr/>
          <p:nvPr/>
        </p:nvSpPr>
        <p:spPr>
          <a:xfrm>
            <a:off x="7756525" y="2244090"/>
            <a:ext cx="304165" cy="8775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上下箭头 24"/>
          <p:cNvSpPr/>
          <p:nvPr/>
        </p:nvSpPr>
        <p:spPr>
          <a:xfrm>
            <a:off x="9897745" y="2281555"/>
            <a:ext cx="304165" cy="8775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左右箭头 24"/>
          <p:cNvGrpSpPr/>
          <p:nvPr/>
        </p:nvGrpSpPr>
        <p:grpSpPr>
          <a:xfrm>
            <a:off x="8395653" y="1446213"/>
            <a:ext cx="1109662" cy="388937"/>
            <a:chOff x="0" y="0"/>
            <a:chExt cx="699" cy="245"/>
          </a:xfrm>
        </p:grpSpPr>
        <p:pic>
          <p:nvPicPr>
            <p:cNvPr id="27" name="左右箭头 24"/>
            <p:cNvPicPr/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0" y="0"/>
              <a:ext cx="699" cy="24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" name="Text Box 9"/>
            <p:cNvSpPr txBox="1"/>
            <p:nvPr/>
          </p:nvSpPr>
          <p:spPr>
            <a:xfrm>
              <a:off x="68" y="68"/>
              <a:ext cx="567" cy="1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/>
              <a:endParaRPr lang="zh-CN" altLang="zh-CN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1" name="十字箭头 30"/>
          <p:cNvSpPr/>
          <p:nvPr/>
        </p:nvSpPr>
        <p:spPr>
          <a:xfrm rot="2640000">
            <a:off x="8230235" y="1850390"/>
            <a:ext cx="1540510" cy="1486535"/>
          </a:xfrm>
          <a:prstGeom prst="quad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99" name="TextBox 33"/>
          <p:cNvSpPr txBox="1">
            <a:spLocks noChangeArrowheads="1"/>
          </p:cNvSpPr>
          <p:nvPr/>
        </p:nvSpPr>
        <p:spPr bwMode="auto">
          <a:xfrm>
            <a:off x="524510" y="655955"/>
            <a:ext cx="6214110" cy="51288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结合弧、弦、圆心角之间的关系定理和圆周角定理的推论可知：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在同圆或等圆中，相等的圆周角所对的弧相等，所对的弦也相等，进而相等的弧所对的圆心角也相等．</a:t>
            </a:r>
          </a:p>
          <a:p>
            <a:pPr marR="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即在同圆或等圆中，</a:t>
            </a:r>
            <a:r>
              <a:rPr kumimoji="0" lang="zh-CN" altLang="zh-CN" sz="2800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圆周角、圆心角、弧、弦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这四个量中有一组量相等，则可推出其他三组量相等，也称之为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zh-CN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四量关系定理</a:t>
            </a:r>
            <a:r>
              <a: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399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9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9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4388" y="979435"/>
            <a:ext cx="1026160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5180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若一个多边形各顶点都在同一个圆上，那么，这个多边</a:t>
            </a:r>
            <a:endParaRPr lang="en-US" altLang="zh-CN" sz="2800" dirty="0" smtClean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形叫做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圆内接多边形</a:t>
            </a: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，这个圆叫做这个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多边形的外接圆</a:t>
            </a: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。如图，四边形</a:t>
            </a:r>
            <a:r>
              <a:rPr lang="en-US" altLang="zh-CN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是</a:t>
            </a:r>
            <a:r>
              <a:rPr lang="en-US" altLang="zh-CN" sz="2800" dirty="0" smtClean="0">
                <a:sym typeface="+mn-ea"/>
              </a:rPr>
              <a:t>⊙</a:t>
            </a:r>
            <a:r>
              <a:rPr lang="en-US" altLang="zh-CN" sz="2800" i="1" dirty="0" smtClean="0">
                <a:latin typeface="Times New Roman" panose="02020603050405020304" pitchFamily="18" charset="0"/>
                <a:sym typeface="+mn-ea"/>
              </a:rPr>
              <a:t>O</a:t>
            </a: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的内接四边形</a:t>
            </a:r>
            <a:r>
              <a:rPr lang="zh-CN" altLang="en-US" sz="2800" i="1" dirty="0" smtClean="0">
                <a:latin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dirty="0" smtClean="0">
                <a:sym typeface="+mn-ea"/>
              </a:rPr>
              <a:t>⊙</a:t>
            </a:r>
            <a:r>
              <a:rPr lang="en-US" altLang="zh-CN" sz="2800" i="1" dirty="0" smtClean="0">
                <a:latin typeface="Times New Roman" panose="02020603050405020304" pitchFamily="18" charset="0"/>
                <a:sym typeface="+mn-ea"/>
              </a:rPr>
              <a:t>O</a:t>
            </a: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是四边形</a:t>
            </a:r>
            <a:r>
              <a:rPr lang="en-US" altLang="zh-CN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800" dirty="0" smtClean="0">
                <a:solidFill>
                  <a:srgbClr val="000000"/>
                </a:solidFill>
                <a:latin typeface="宋体" panose="02010600030101010101" pitchFamily="2" charset="-122"/>
                <a:sym typeface="+mn-ea"/>
              </a:rPr>
              <a:t>的外接圆</a:t>
            </a:r>
            <a:endParaRPr lang="zh-CN" altLang="en-US" sz="2800" i="1" dirty="0" smtClean="0">
              <a:solidFill>
                <a:srgbClr val="000000"/>
              </a:solidFill>
              <a:latin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62120" y="2898775"/>
            <a:ext cx="2825750" cy="308356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676005" y="1304925"/>
            <a:ext cx="2825750" cy="308356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28625" y="534670"/>
            <a:ext cx="8213090" cy="2976880"/>
            <a:chOff x="675" y="842"/>
            <a:chExt cx="12934" cy="4688"/>
          </a:xfrm>
        </p:grpSpPr>
        <p:sp>
          <p:nvSpPr>
            <p:cNvPr id="27" name="TextBox 26"/>
            <p:cNvSpPr txBox="1"/>
            <p:nvPr/>
          </p:nvSpPr>
          <p:spPr>
            <a:xfrm>
              <a:off x="675" y="842"/>
              <a:ext cx="12934" cy="46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defTabSz="457200">
                <a:lnSpc>
                  <a:spcPct val="130000"/>
                </a:lnSpc>
                <a:buClrTx/>
                <a:buSzTx/>
                <a:buFontTx/>
                <a:defRPr/>
              </a:pP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如图，四边形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ABCD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为</a:t>
              </a: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⊙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的内接四边形</a:t>
              </a: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</a:t>
              </a:r>
            </a:p>
            <a:p>
              <a:pPr marR="0" defTabSz="457200">
                <a:lnSpc>
                  <a:spcPct val="150000"/>
                </a:lnSpc>
                <a:buClrTx/>
                <a:buSzTx/>
                <a:buFontTx/>
                <a:defRPr/>
              </a:pP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(1) 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ABC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和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ADC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所对的圆心角之和等于多少度？</a:t>
              </a:r>
              <a:endParaRPr kumimoji="0" lang="en-US" altLang="zh-CN" sz="2800" kern="1200" cap="none" spc="0" normalizeH="0" baseline="0" noProof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R="0" defTabSz="457200">
                <a:lnSpc>
                  <a:spcPct val="130000"/>
                </a:lnSpc>
                <a:buClrTx/>
                <a:buSzTx/>
                <a:buFontTx/>
                <a:defRPr/>
              </a:pP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ABC</a:t>
              </a: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和∠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ADC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之间具有怎样的关系？</a:t>
              </a:r>
            </a:p>
            <a:p>
              <a:pPr marR="0" defTabSz="457200">
                <a:lnSpc>
                  <a:spcPct val="130000"/>
                </a:lnSpc>
                <a:buClrTx/>
                <a:buSzTx/>
                <a:buFontTx/>
                <a:defRPr/>
              </a:pP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(2)</a:t>
              </a: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BAD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和</a:t>
              </a:r>
              <a:r>
                <a:rPr kumimoji="0" lang="zh-CN" altLang="en-US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∠</a:t>
              </a:r>
              <a:r>
                <a:rPr kumimoji="0" lang="en-US" altLang="zh-CN" sz="2800" i="1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BCD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之间具有怎样的关系？</a:t>
              </a:r>
            </a:p>
            <a:p>
              <a:pPr marR="0" defTabSz="457200">
                <a:lnSpc>
                  <a:spcPct val="130000"/>
                </a:lnSpc>
                <a:buClrTx/>
                <a:buSzTx/>
                <a:buFontTx/>
                <a:defRPr/>
              </a:pP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</a:t>
              </a:r>
              <a:r>
                <a:rPr kumimoji="0" lang="zh-CN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提出你的猜想，并和大家进行交流</a:t>
              </a:r>
              <a:r>
                <a:rPr kumimoji="0" lang="en-US" altLang="zh-CN" sz="2800" kern="1200" cap="none" spc="0" normalizeH="0" baseline="0" noProof="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2848" y="1316"/>
              <a:ext cx="1112" cy="1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zh-CN" sz="4000" smtClean="0">
                  <a:latin typeface="+mj-lt"/>
                </a:rPr>
                <a:t>︵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430" y="1306"/>
              <a:ext cx="1112" cy="1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zh-CN" sz="4000" smtClean="0">
                  <a:latin typeface="+mj-lt"/>
                </a:rPr>
                <a:t>︵</a:t>
              </a:r>
            </a:p>
          </p:txBody>
        </p:sp>
      </p:grp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9260" y="677545"/>
            <a:ext cx="8246745" cy="12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dirty="0" smtClean="0"/>
              <a:t>如图所示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已知四边形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 dirty="0" smtClean="0"/>
              <a:t>为☉</a:t>
            </a:r>
            <a:r>
              <a:rPr lang="en-US" sz="2800" i="1" dirty="0" smtClean="0"/>
              <a:t>O</a:t>
            </a:r>
            <a:r>
              <a:rPr lang="zh-CN" altLang="en-US" sz="2800" dirty="0" smtClean="0"/>
              <a:t>的内接四边形</a:t>
            </a:r>
            <a:r>
              <a:rPr lang="en-US" sz="2800" i="1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zh-CN" altLang="en-US" sz="2800" dirty="0" smtClean="0"/>
              <a:t>求证：∠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en-US" sz="2800" i="1" dirty="0" smtClean="0"/>
              <a:t>+</a:t>
            </a:r>
            <a:r>
              <a:rPr lang="zh-CN" altLang="en-US" sz="2800" dirty="0" smtClean="0"/>
              <a:t>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en-US" sz="2800" i="1" dirty="0" smtClean="0"/>
              <a:t>=</a:t>
            </a:r>
            <a:r>
              <a:rPr lang="en-US" sz="2800" dirty="0" smtClean="0"/>
              <a:t>180°,</a:t>
            </a:r>
            <a:r>
              <a:rPr lang="zh-CN" altLang="en-US" sz="2800" dirty="0" smtClean="0"/>
              <a:t>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800" i="1" dirty="0" smtClean="0"/>
              <a:t>+</a:t>
            </a:r>
            <a:r>
              <a:rPr lang="zh-CN" altLang="en-US" sz="2800" dirty="0" smtClean="0"/>
              <a:t>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  <a:r>
              <a:rPr lang="en-US" sz="2800" i="1" dirty="0" smtClean="0"/>
              <a:t>=</a:t>
            </a:r>
            <a:r>
              <a:rPr lang="en-US" sz="2800" dirty="0" smtClean="0"/>
              <a:t>180°</a:t>
            </a:r>
            <a:r>
              <a:rPr lang="en-US" sz="2800" i="1" dirty="0" smtClean="0"/>
              <a:t>.</a:t>
            </a:r>
            <a:endParaRPr lang="en-US" altLang="en-US" sz="2800" i="1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676005" y="1304925"/>
            <a:ext cx="2825750" cy="308356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9116695" y="2085340"/>
            <a:ext cx="984885" cy="87757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9125585" y="2962910"/>
            <a:ext cx="975995" cy="82359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73075" y="2063750"/>
            <a:ext cx="300037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证明</a:t>
            </a:r>
            <a:r>
              <a:rPr lang="en-US" sz="2800" smtClean="0">
                <a:solidFill>
                  <a:srgbClr val="FF0000"/>
                </a:solidFill>
              </a:rPr>
              <a:t>:</a:t>
            </a:r>
            <a:r>
              <a:rPr lang="zh-CN" altLang="en-US" sz="2800" smtClean="0">
                <a:solidFill>
                  <a:srgbClr val="FF0000"/>
                </a:solidFill>
              </a:rPr>
              <a:t>连接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9090" y="3688080"/>
            <a:ext cx="778192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zh-CN" altLang="en-US" sz="2800" smtClean="0">
                <a:solidFill>
                  <a:srgbClr val="FF0000"/>
                </a:solidFill>
              </a:rPr>
              <a:t>和∠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zh-CN" altLang="en-US" sz="2800" smtClean="0">
                <a:solidFill>
                  <a:srgbClr val="FF0000"/>
                </a:solidFill>
              </a:rPr>
              <a:t>分别为</a:t>
            </a:r>
            <a:r>
              <a:rPr lang="en-US" altLang="zh-CN" sz="2800" i="1" noProof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800" smtClean="0">
                <a:solidFill>
                  <a:srgbClr val="FF0000"/>
                </a:solidFill>
              </a:rPr>
              <a:t>和</a:t>
            </a:r>
            <a:r>
              <a:rPr lang="en-US" altLang="zh-CN" sz="2800" i="1" noProof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ADC</a:t>
            </a:r>
            <a:r>
              <a:rPr lang="zh-CN" altLang="en-US" sz="2800" smtClean="0">
                <a:solidFill>
                  <a:srgbClr val="FF0000"/>
                </a:solidFill>
              </a:rPr>
              <a:t>所对的圆周角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endParaRPr lang="en-US" altLang="en-US" sz="2800" smtClean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68630" y="4519930"/>
            <a:ext cx="401256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∴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en-US" sz="2800" i="1" smtClean="0">
                <a:solidFill>
                  <a:srgbClr val="FF0000"/>
                </a:solidFill>
              </a:rPr>
              <a:t>+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smtClean="0">
                <a:solidFill>
                  <a:srgbClr val="FF0000"/>
                </a:solidFill>
                <a:sym typeface="+mn-ea"/>
              </a:rPr>
              <a:t>180°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82930" y="5257800"/>
            <a:ext cx="440690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同理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800" i="1" smtClean="0">
                <a:solidFill>
                  <a:srgbClr val="FF0000"/>
                </a:solidFill>
              </a:rPr>
              <a:t>+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  <a:r>
              <a:rPr lang="en-US" sz="2800" i="1" smtClean="0">
                <a:solidFill>
                  <a:srgbClr val="FF0000"/>
                </a:solidFill>
              </a:rPr>
              <a:t>=</a:t>
            </a:r>
            <a:r>
              <a:rPr lang="en-US" sz="2800" smtClean="0">
                <a:solidFill>
                  <a:srgbClr val="FF0000"/>
                </a:solidFill>
              </a:rPr>
              <a:t>180°</a:t>
            </a:r>
            <a:r>
              <a:rPr lang="en-US" sz="2800" i="1" smtClean="0">
                <a:solidFill>
                  <a:srgbClr val="FF0000"/>
                </a:solidFill>
              </a:rPr>
              <a:t>.</a:t>
            </a:r>
            <a:endParaRPr lang="en-US" altLang="en-US" sz="2800" i="1" smtClean="0">
              <a:solidFill>
                <a:srgbClr val="FF0000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462915" y="2383155"/>
            <a:ext cx="6383020" cy="965835"/>
            <a:chOff x="729" y="3753"/>
            <a:chExt cx="10052" cy="1521"/>
          </a:xfrm>
        </p:grpSpPr>
        <p:sp>
          <p:nvSpPr>
            <p:cNvPr id="20" name="矩形 19"/>
            <p:cNvSpPr/>
            <p:nvPr/>
          </p:nvSpPr>
          <p:spPr>
            <a:xfrm>
              <a:off x="729" y="4452"/>
              <a:ext cx="10053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mtClean="0">
                  <a:solidFill>
                    <a:srgbClr val="FF0000"/>
                  </a:solidFill>
                </a:rPr>
                <a:t>∵</a:t>
              </a:r>
              <a:r>
                <a:rPr lang="en-US" altLang="zh-CN" sz="2800" i="1" noProof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ABC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和</a:t>
              </a:r>
              <a:r>
                <a:rPr lang="en-US" altLang="zh-CN" sz="2800" i="1" noProof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ADC</a:t>
              </a:r>
              <a:r>
                <a:rPr lang="zh-CN" altLang="en-US" sz="2800" smtClean="0">
                  <a:solidFill>
                    <a:srgbClr val="FF0000"/>
                  </a:solidFill>
                </a:rPr>
                <a:t>所对的圆心角之和为</a:t>
              </a:r>
              <a:r>
                <a:rPr lang="en-US" sz="2800" smtClean="0">
                  <a:solidFill>
                    <a:srgbClr val="FF0000"/>
                  </a:solidFill>
                </a:rPr>
                <a:t>360°,</a:t>
              </a:r>
              <a:endParaRPr lang="en-US" altLang="en-US" sz="2800" smtClean="0">
                <a:solidFill>
                  <a:srgbClr val="FF0000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612" y="3763"/>
              <a:ext cx="1112" cy="1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zh-CN" sz="4000" smtClean="0">
                  <a:solidFill>
                    <a:srgbClr val="FF0000"/>
                  </a:solidFill>
                  <a:latin typeface="+mj-lt"/>
                </a:rPr>
                <a:t>︵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3194" y="3753"/>
              <a:ext cx="1112" cy="1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altLang="zh-CN" sz="4000" smtClean="0">
                  <a:solidFill>
                    <a:srgbClr val="FF0000"/>
                  </a:solidFill>
                  <a:latin typeface="+mj-lt"/>
                </a:rPr>
                <a:t>︵</a:t>
              </a:r>
            </a:p>
          </p:txBody>
        </p:sp>
      </p:grpSp>
      <p:sp>
        <p:nvSpPr>
          <p:cNvPr id="32" name="矩形 31"/>
          <p:cNvSpPr/>
          <p:nvPr/>
        </p:nvSpPr>
        <p:spPr>
          <a:xfrm>
            <a:off x="4045585" y="3235960"/>
            <a:ext cx="70612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4000" smtClean="0">
                <a:solidFill>
                  <a:srgbClr val="FF0000"/>
                </a:solidFill>
                <a:latin typeface="+mj-lt"/>
              </a:rPr>
              <a:t>︵</a:t>
            </a:r>
          </a:p>
        </p:txBody>
      </p:sp>
      <p:sp>
        <p:nvSpPr>
          <p:cNvPr id="33" name="矩形 32"/>
          <p:cNvSpPr/>
          <p:nvPr/>
        </p:nvSpPr>
        <p:spPr>
          <a:xfrm>
            <a:off x="5078730" y="3229610"/>
            <a:ext cx="70612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4000" smtClean="0">
                <a:solidFill>
                  <a:srgbClr val="FF0000"/>
                </a:solidFill>
                <a:latin typeface="+mj-lt"/>
              </a:rPr>
              <a:t>︵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53415" y="885190"/>
            <a:ext cx="809752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 smtClean="0">
                <a:solidFill>
                  <a:srgbClr val="1537E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1537E1"/>
                </a:solidFill>
                <a:latin typeface="宋体" panose="02010600030101010101" pitchFamily="2" charset="-122"/>
              </a:rPr>
              <a:t>圆内接四边形定理：</a:t>
            </a:r>
            <a:r>
              <a:rPr lang="zh-CN" altLang="en-US" sz="2800" dirty="0" smtClean="0">
                <a:solidFill>
                  <a:srgbClr val="F21A1F"/>
                </a:solidFill>
                <a:latin typeface="宋体" panose="02010600030101010101" pitchFamily="2" charset="-122"/>
              </a:rPr>
              <a:t>圆的内接四边形的对角互补． </a:t>
            </a:r>
          </a:p>
        </p:txBody>
      </p:sp>
      <p:sp>
        <p:nvSpPr>
          <p:cNvPr id="8" name="矩形 7"/>
          <p:cNvSpPr/>
          <p:nvPr/>
        </p:nvSpPr>
        <p:spPr>
          <a:xfrm>
            <a:off x="812165" y="1853073"/>
            <a:ext cx="6096000" cy="20300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latin typeface="宋体" panose="02010600030101010101" pitchFamily="2" charset="-122"/>
              </a:rPr>
              <a:t>几何语言</a:t>
            </a:r>
            <a:r>
              <a:rPr lang="zh-CN" altLang="en-US" sz="2800" dirty="0" smtClean="0">
                <a:latin typeface="宋体" panose="02010600030101010101" pitchFamily="2" charset="-122"/>
                <a:sym typeface="Wingdings" panose="05000000000000000000" pitchFamily="2" charset="2"/>
              </a:rPr>
              <a:t>：</a:t>
            </a:r>
            <a:endParaRPr lang="zh-CN" altLang="en-US" sz="2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</a:rPr>
              <a:t>∵四边形</a:t>
            </a:r>
            <a:r>
              <a:rPr lang="en-US" altLang="zh-CN" sz="2800" i="1" dirty="0" smtClean="0">
                <a:latin typeface="Times New Roman" panose="02020603050405020304" pitchFamily="18" charset="0"/>
              </a:rPr>
              <a:t>ABCD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是圆</a:t>
            </a:r>
            <a:r>
              <a:rPr lang="en-US" altLang="zh-CN" sz="2800" i="1" dirty="0" smtClean="0">
                <a:latin typeface="Times New Roman" panose="02020603050405020304" pitchFamily="18" charset="0"/>
              </a:rPr>
              <a:t>O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的内接四边形，</a:t>
            </a:r>
            <a:endParaRPr lang="en-US" altLang="zh-CN" sz="28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</a:rPr>
              <a:t>∴∠</a:t>
            </a:r>
            <a:r>
              <a:rPr lang="en-US" altLang="zh-CN" sz="2800" i="1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+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=180°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，∠</a:t>
            </a:r>
            <a:r>
              <a:rPr lang="en-US" altLang="zh-CN" sz="2800" i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+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=180°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，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76005" y="1304925"/>
            <a:ext cx="2825750" cy="308356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987.4992125984252,&quot;width&quot;:2135}"/>
  <p:tag name="REFSHAPE" val="5374343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1149</Words>
  <Application>Microsoft Office PowerPoint</Application>
  <PresentationFormat>宽屏</PresentationFormat>
  <Paragraphs>118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2021-07-01T11:14:00Z</cp:lastPrinted>
  <dcterms:created xsi:type="dcterms:W3CDTF">2021-07-01T11:14:00Z</dcterms:created>
  <dcterms:modified xsi:type="dcterms:W3CDTF">2023-01-16T22:26:46Z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D026B61AF4E14C9C8DF195EB4E3BCBFF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