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1524" r:id="rId2"/>
    <p:sldId id="1508" r:id="rId3"/>
    <p:sldId id="1496" r:id="rId4"/>
    <p:sldId id="1498" r:id="rId5"/>
    <p:sldId id="1494" r:id="rId6"/>
    <p:sldId id="1495" r:id="rId7"/>
    <p:sldId id="1471" r:id="rId8"/>
    <p:sldId id="1472" r:id="rId9"/>
    <p:sldId id="1499" r:id="rId10"/>
    <p:sldId id="1464" r:id="rId11"/>
    <p:sldId id="1166" r:id="rId12"/>
    <p:sldId id="1528" r:id="rId13"/>
    <p:sldId id="1512" r:id="rId14"/>
    <p:sldId id="1513" r:id="rId15"/>
    <p:sldId id="1514" r:id="rId16"/>
    <p:sldId id="1515" r:id="rId17"/>
    <p:sldId id="1536" r:id="rId18"/>
    <p:sldId id="1511" r:id="rId19"/>
    <p:sldId id="1537" r:id="rId20"/>
    <p:sldId id="1377" r:id="rId21"/>
    <p:sldId id="1534" r:id="rId22"/>
    <p:sldId id="1535" r:id="rId23"/>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B4313"/>
    <a:srgbClr val="F25B1B"/>
    <a:srgbClr val="00CCFF"/>
    <a:srgbClr val="9BBD59"/>
    <a:srgbClr val="F2F2F2"/>
    <a:srgbClr val="7BC14A"/>
    <a:srgbClr val="0066FF"/>
    <a:srgbClr val="B4C7E7"/>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29" autoAdjust="0"/>
  </p:normalViewPr>
  <p:slideViewPr>
    <p:cSldViewPr>
      <p:cViewPr varScale="1">
        <p:scale>
          <a:sx n="106" d="100"/>
          <a:sy n="106" d="100"/>
        </p:scale>
        <p:origin x="-102" y="-6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12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21</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22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2023-01-17</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403417" y="3080129"/>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dirty="0">
                <a:latin typeface="Arial" panose="020B0604020202020204" pitchFamily="34" charset="0"/>
                <a:cs typeface="Times New Roman" panose="02020603050405020304" pitchFamily="18" charset="0"/>
              </a:rPr>
              <a:t>Unit </a:t>
            </a:r>
            <a:r>
              <a:rPr lang="en-US" altLang="zh-CN" dirty="0" smtClean="0">
                <a:latin typeface="Arial" panose="020B0604020202020204" pitchFamily="34" charset="0"/>
                <a:cs typeface="Times New Roman" panose="02020603050405020304" pitchFamily="18" charset="0"/>
              </a:rPr>
              <a:t>2</a:t>
            </a:r>
            <a:r>
              <a:rPr lang="zh-CN" altLang="en-US" sz="3300" b="1" dirty="0">
                <a:solidFill>
                  <a:srgbClr val="00B050"/>
                </a:solidFill>
                <a:latin typeface="Times New Roman" panose="02020603050405020304" pitchFamily="18" charset="0"/>
                <a:cs typeface="Times New Roman" panose="02020603050405020304" pitchFamily="18" charset="0"/>
              </a:rPr>
              <a:t>　</a:t>
            </a:r>
            <a:r>
              <a:rPr lang="en-US" altLang="zh-CN" sz="3600" b="1" dirty="0">
                <a:solidFill>
                  <a:srgbClr val="00B050"/>
                </a:solidFill>
                <a:latin typeface="+mj-ea"/>
                <a:ea typeface="+mj-ea"/>
                <a:cs typeface="Times New Roman" panose="02020603050405020304" pitchFamily="18" charset="0"/>
              </a:rPr>
              <a:t>Let</a:t>
            </a:r>
            <a:r>
              <a:rPr lang="en-US" altLang="zh-CN" sz="3600" b="1" dirty="0">
                <a:solidFill>
                  <a:srgbClr val="00B050"/>
                </a:solidFill>
                <a:latin typeface="宋体" panose="02010600030101010101" pitchFamily="2" charset="-122"/>
                <a:ea typeface="宋体" panose="02010600030101010101" pitchFamily="2" charset="-122"/>
                <a:cs typeface="Times New Roman" panose="02020603050405020304" pitchFamily="18" charset="0"/>
              </a:rPr>
              <a:t>’</a:t>
            </a:r>
            <a:r>
              <a:rPr lang="en-US" altLang="zh-CN" sz="3600" b="1" dirty="0">
                <a:solidFill>
                  <a:srgbClr val="00B050"/>
                </a:solidFill>
                <a:latin typeface="+mj-ea"/>
                <a:ea typeface="+mj-ea"/>
                <a:cs typeface="Times New Roman" panose="02020603050405020304" pitchFamily="18" charset="0"/>
              </a:rPr>
              <a:t>s celebrate!</a:t>
            </a:r>
          </a:p>
        </p:txBody>
      </p:sp>
      <p:sp>
        <p:nvSpPr>
          <p:cNvPr id="8" name="矩形 7"/>
          <p:cNvSpPr/>
          <p:nvPr/>
        </p:nvSpPr>
        <p:spPr>
          <a:xfrm>
            <a:off x="1191283" y="3882944"/>
            <a:ext cx="7952717" cy="377016"/>
          </a:xfrm>
          <a:prstGeom prst="rect">
            <a:avLst/>
          </a:prstGeom>
        </p:spPr>
        <p:txBody>
          <a:bodyPr wrap="square" lIns="68571" tIns="34285" rIns="68571" bIns="34285">
            <a:spAutoFit/>
          </a:bodyPr>
          <a:lstStyle/>
          <a:p>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Period One</a:t>
            </a:r>
            <a:r>
              <a:rPr lang="zh-CN" altLang="en-US" sz="2000"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Starting out &amp; Understanding ideas—Comprehending</a:t>
            </a:r>
            <a:endParaRPr lang="zh-CN" altLang="zh-CN" sz="2000"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0" y="4534934"/>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2</a:t>
            </a:r>
            <a:endParaRPr lang="en-US" altLang="zh-CN" dirty="0">
              <a:solidFill>
                <a:schemeClr val="bg1"/>
              </a:solidFill>
              <a:latin typeface="Arial" panose="020B0604020202020204" pitchFamily="34" charset="0"/>
            </a:endParaRPr>
          </a:p>
        </p:txBody>
      </p:sp>
      <p:sp>
        <p:nvSpPr>
          <p:cNvPr id="4" name="圆角矩形 3"/>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44758"/>
            <a:ext cx="3132756" cy="392324"/>
          </a:xfrm>
          <a:prstGeom prst="rect">
            <a:avLst/>
          </a:prstGeom>
          <a:noFill/>
        </p:spPr>
        <p:txBody>
          <a:bodyPr wrap="square" lIns="68571" tIns="34285" rIns="68571" bIns="34285" rtlCol="0">
            <a:spAutoFit/>
          </a:bodyPr>
          <a:lstStyle/>
          <a:p>
            <a:pPr algn="ctr"/>
            <a:r>
              <a:rPr lang="zh-CN" altLang="zh-CN" sz="2100" b="1" spc="150" dirty="0">
                <a:solidFill>
                  <a:schemeClr val="bg1"/>
                </a:solidFill>
                <a:latin typeface="+mj-ea"/>
                <a:ea typeface="+mj-ea"/>
              </a:rPr>
              <a:t>语篇理解</a:t>
            </a:r>
            <a:endParaRPr lang="en-US" altLang="zh-CN" sz="2100" b="1" spc="150" dirty="0">
              <a:solidFill>
                <a:schemeClr val="bg1"/>
              </a:solidFill>
              <a:latin typeface="+mj-ea"/>
              <a:ea typeface="+mj-ea"/>
            </a:endParaRPr>
          </a:p>
        </p:txBody>
      </p:sp>
      <p:sp>
        <p:nvSpPr>
          <p:cNvPr id="9" name="矩形 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精读精练   萃取文本精华</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889240"/>
            <a:ext cx="8641125"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the main idea of the passage?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A.Tolkien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is one of the most famous writers in English literature.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Letters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from</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Christmas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is the perfect book in the world.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real Father Christmas was actually Tolkien himself.</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D.Tolkien</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love and care for his children made him very like Father </a:t>
            </a: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Christmas.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251437" y="466004"/>
            <a:ext cx="8641125" cy="392324"/>
          </a:xfrm>
          <a:prstGeom prst="rect">
            <a:avLst/>
          </a:prstGeom>
        </p:spPr>
        <p:txBody>
          <a:bodyPr wrap="square" lIns="68571" tIns="34285" rIns="68571" bIns="34285">
            <a:spAutoFit/>
          </a:bodyPr>
          <a:lstStyle/>
          <a:p>
            <a:r>
              <a:rPr lang="en-US" altLang="zh-CN" sz="2100" b="1" kern="100" dirty="0">
                <a:solidFill>
                  <a:srgbClr val="0000FF"/>
                </a:solidFill>
                <a:latin typeface="Times New Roman" panose="02020603050405020304" pitchFamily="18" charset="0"/>
                <a:ea typeface="华文细黑" panose="02010600040101010101" pitchFamily="2" charset="-122"/>
              </a:rPr>
              <a:t>Step 1</a:t>
            </a:r>
            <a:r>
              <a:rPr lang="zh-CN" altLang="en-US" sz="2100" b="1" kern="100" dirty="0">
                <a:solidFill>
                  <a:srgbClr val="0000FF"/>
                </a:solidFill>
                <a:latin typeface="Times New Roman" panose="02020603050405020304" pitchFamily="18" charset="0"/>
                <a:ea typeface="华文细黑" panose="02010600040101010101" pitchFamily="2" charset="-122"/>
              </a:rPr>
              <a:t>　</a:t>
            </a:r>
            <a:r>
              <a:rPr lang="en-US" altLang="zh-CN" sz="2100" b="1" kern="100" dirty="0">
                <a:solidFill>
                  <a:srgbClr val="0000FF"/>
                </a:solidFill>
                <a:latin typeface="Times New Roman" panose="02020603050405020304" pitchFamily="18" charset="0"/>
                <a:ea typeface="华文细黑" panose="02010600040101010101" pitchFamily="2" charset="-122"/>
              </a:rPr>
              <a:t>Fast-reading</a:t>
            </a:r>
            <a:endParaRPr lang="zh-CN" altLang="en-US" sz="2100" b="1" kern="100" dirty="0">
              <a:solidFill>
                <a:srgbClr val="0000FF"/>
              </a:solidFill>
              <a:latin typeface="Times New Roman" panose="02020603050405020304" pitchFamily="18" charset="0"/>
              <a:ea typeface="华文细黑" panose="02010600040101010101" pitchFamily="2" charset="-122"/>
            </a:endParaRPr>
          </a:p>
        </p:txBody>
      </p:sp>
      <p:sp>
        <p:nvSpPr>
          <p:cNvPr id="6" name="TextBox 12"/>
          <p:cNvSpPr txBox="1"/>
          <p:nvPr/>
        </p:nvSpPr>
        <p:spPr>
          <a:xfrm>
            <a:off x="122257" y="2692248"/>
            <a:ext cx="510072" cy="588486"/>
          </a:xfrm>
          <a:prstGeom prst="rect">
            <a:avLst/>
          </a:prstGeom>
          <a:noFill/>
        </p:spPr>
        <p:txBody>
          <a:bodyPr wrap="square" lIns="68571" tIns="34285" rIns="68571" bIns="34285" rtlCol="0">
            <a:spAutoFit/>
          </a:bodyPr>
          <a:lstStyle/>
          <a:p>
            <a:pPr lvl="0"/>
            <a:r>
              <a:rPr lang="zh-CN" altLang="en-US" sz="3400" b="1" dirty="0">
                <a:solidFill>
                  <a:srgbClr val="DB4313"/>
                </a:solidFill>
                <a:latin typeface="华文细黑" panose="02010600040101010101" pitchFamily="2" charset="-122"/>
                <a:ea typeface="华文细黑"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250030"/>
            <a:ext cx="8641125"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2.Read the passage and match the main idea of each paragraph.</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A.Wonderful</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stories in the letters.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Para.2  		B.A special way of expressing love for his children.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Para.3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magic of Father Christmas.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Para.4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D.Children</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excitement when receiving the letters.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Para.5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E.Tolkien</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keeping Father Christmas alive.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cxnSp>
        <p:nvCxnSpPr>
          <p:cNvPr id="4" name="直接连接符 3"/>
          <p:cNvCxnSpPr/>
          <p:nvPr/>
        </p:nvCxnSpPr>
        <p:spPr>
          <a:xfrm>
            <a:off x="1016571" y="967772"/>
            <a:ext cx="1070830" cy="902062"/>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038538" y="1405364"/>
            <a:ext cx="1102875" cy="1381853"/>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038538" y="1869834"/>
            <a:ext cx="1102875" cy="459281"/>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1092551" y="1005938"/>
            <a:ext cx="1048862" cy="1323177"/>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061152" y="1405363"/>
            <a:ext cx="1080261" cy="1381854"/>
          </a:xfrm>
          <a:prstGeom prst="line">
            <a:avLst/>
          </a:prstGeom>
          <a:ln w="28575">
            <a:solidFill>
              <a:srgbClr val="DB4313"/>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757483"/>
            <a:ext cx="8563798" cy="2862292"/>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Read the passage carefully and choose the best answer.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1.Which of the following is not the novel edited by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J.R.R.Tolkien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Lord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of</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Rings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Letters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from</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Christmas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Hobbit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and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Lord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of</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Rings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Million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Pound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Bank</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Note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251437" y="358017"/>
            <a:ext cx="8641125" cy="392324"/>
          </a:xfrm>
          <a:prstGeom prst="rect">
            <a:avLst/>
          </a:prstGeom>
        </p:spPr>
        <p:txBody>
          <a:bodyPr wrap="square" lIns="68571" tIns="34285" rIns="68571" bIns="34285">
            <a:spAutoFit/>
          </a:bodyPr>
          <a:lstStyle/>
          <a:p>
            <a:r>
              <a:rPr lang="en-US" altLang="zh-CN" sz="2100" b="1" kern="100" dirty="0">
                <a:solidFill>
                  <a:srgbClr val="0000FF"/>
                </a:solidFill>
                <a:latin typeface="Times New Roman" panose="02020603050405020304" pitchFamily="18" charset="0"/>
                <a:ea typeface="华文细黑" panose="02010600040101010101" pitchFamily="2" charset="-122"/>
              </a:rPr>
              <a:t>Step 2</a:t>
            </a:r>
            <a:r>
              <a:rPr lang="zh-CN" altLang="en-US" sz="2100" b="1" kern="100" dirty="0">
                <a:solidFill>
                  <a:srgbClr val="0000FF"/>
                </a:solidFill>
                <a:latin typeface="Times New Roman" panose="02020603050405020304" pitchFamily="18" charset="0"/>
                <a:ea typeface="华文细黑" panose="02010600040101010101" pitchFamily="2" charset="-122"/>
              </a:rPr>
              <a:t>　</a:t>
            </a:r>
            <a:r>
              <a:rPr lang="en-US" altLang="zh-CN" sz="2100" b="1" kern="100" dirty="0">
                <a:solidFill>
                  <a:srgbClr val="0000FF"/>
                </a:solidFill>
                <a:latin typeface="Times New Roman" panose="02020603050405020304" pitchFamily="18" charset="0"/>
                <a:ea typeface="华文细黑" panose="02010600040101010101" pitchFamily="2" charset="-122"/>
              </a:rPr>
              <a:t>Careful-reading</a:t>
            </a:r>
            <a:endParaRPr lang="zh-CN" altLang="en-US" sz="2100" b="1" kern="100" dirty="0">
              <a:solidFill>
                <a:srgbClr val="0000FF"/>
              </a:solidFill>
              <a:latin typeface="Times New Roman" panose="02020603050405020304" pitchFamily="18" charset="0"/>
              <a:ea typeface="华文细黑" panose="02010600040101010101" pitchFamily="2" charset="-122"/>
            </a:endParaRPr>
          </a:p>
        </p:txBody>
      </p:sp>
      <p:sp>
        <p:nvSpPr>
          <p:cNvPr id="12" name="TextBox 12"/>
          <p:cNvSpPr txBox="1"/>
          <p:nvPr/>
        </p:nvSpPr>
        <p:spPr>
          <a:xfrm>
            <a:off x="142249" y="3023278"/>
            <a:ext cx="510072" cy="588486"/>
          </a:xfrm>
          <a:prstGeom prst="rect">
            <a:avLst/>
          </a:prstGeom>
          <a:noFill/>
        </p:spPr>
        <p:txBody>
          <a:bodyPr wrap="square" lIns="68571" tIns="34285" rIns="68571" bIns="34285" rtlCol="0">
            <a:spAutoFit/>
          </a:bodyPr>
          <a:lstStyle/>
          <a:p>
            <a:pPr lvl="0"/>
            <a:r>
              <a:rPr lang="zh-CN" altLang="en-US" sz="3400" b="1" dirty="0">
                <a:solidFill>
                  <a:srgbClr val="DB4313"/>
                </a:solidFill>
                <a:latin typeface="华文细黑" panose="02010600040101010101" pitchFamily="2" charset="-122"/>
                <a:ea typeface="华文细黑"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897952"/>
            <a:ext cx="8641125"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2.What is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Letters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from</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Christmas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about?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A.Christmas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B.Polar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Bear.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real love in special way.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D.Wonderful</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stories at Christmas time.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36399" y="2228744"/>
            <a:ext cx="510072" cy="588486"/>
          </a:xfrm>
          <a:prstGeom prst="rect">
            <a:avLst/>
          </a:prstGeom>
          <a:noFill/>
        </p:spPr>
        <p:txBody>
          <a:bodyPr wrap="square" lIns="68571" tIns="34285" rIns="68571" bIns="34285" rtlCol="0">
            <a:spAutoFit/>
          </a:bodyPr>
          <a:lstStyle/>
          <a:p>
            <a:pPr lvl="0"/>
            <a:r>
              <a:rPr lang="zh-CN" altLang="en-US" sz="3400" b="1" dirty="0">
                <a:solidFill>
                  <a:srgbClr val="DB4313"/>
                </a:solidFill>
                <a:latin typeface="华文细黑" panose="02010600040101010101" pitchFamily="2" charset="-122"/>
                <a:ea typeface="华文细黑"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843958"/>
            <a:ext cx="8641125"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3.Why did Tolkien write these letters?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wants to give his children presents.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B.Christmas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is a special time of year.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is the real Father Christmas.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tries to keep the love alive for his children.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41313" y="2613710"/>
            <a:ext cx="510072" cy="761737"/>
          </a:xfrm>
          <a:prstGeom prst="rect">
            <a:avLst/>
          </a:prstGeom>
          <a:noFill/>
        </p:spPr>
        <p:txBody>
          <a:bodyPr wrap="square" lIns="68571" tIns="34285" rIns="68571" bIns="34285" rtlCol="0">
            <a:spAutoFit/>
          </a:bodyPr>
          <a:lstStyle>
            <a:defPPr>
              <a:defRPr lang="zh-CN"/>
            </a:defPPr>
            <a:lvl1pPr lvl="0">
              <a:defRPr sz="4500" b="1">
                <a:solidFill>
                  <a:srgbClr val="DB4313"/>
                </a:solidFill>
                <a:latin typeface="华文细黑" panose="02010600040101010101" pitchFamily="2" charset="-122"/>
                <a:ea typeface="华文细黑" panose="02010600040101010101" pitchFamily="2" charset="-122"/>
              </a:defRPr>
            </a:lvl1pPr>
          </a:lstStyle>
          <a:p>
            <a:r>
              <a:rPr lang="zh-CN" altLang="en-US" dirty="0"/>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112356"/>
            <a:ext cx="8641125"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4.Which wonderful story doesn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belong to the letters?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Christmas</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life at the North Pole.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B.Polar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Bear</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adventures at the North Pole.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C.Polar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Bear fell through the roof of Father Christmas</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house.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Christmas complains he can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stop his helpers playing games with </a:t>
            </a: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toys.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31861" y="2012770"/>
            <a:ext cx="510072" cy="761737"/>
          </a:xfrm>
          <a:prstGeom prst="rect">
            <a:avLst/>
          </a:prstGeom>
          <a:noFill/>
        </p:spPr>
        <p:txBody>
          <a:bodyPr wrap="square" lIns="68571" tIns="34285" rIns="68571" bIns="34285" rtlCol="0">
            <a:spAutoFit/>
          </a:bodyPr>
          <a:lstStyle>
            <a:defPPr>
              <a:defRPr lang="zh-CN"/>
            </a:defPPr>
            <a:lvl1pPr lvl="0">
              <a:defRPr sz="4500" b="1">
                <a:solidFill>
                  <a:srgbClr val="DB4313"/>
                </a:solidFill>
                <a:latin typeface="华文细黑" panose="02010600040101010101" pitchFamily="2" charset="-122"/>
                <a:ea typeface="华文细黑" panose="02010600040101010101" pitchFamily="2" charset="-122"/>
              </a:defRPr>
            </a:lvl1pPr>
          </a:lstStyle>
          <a:p>
            <a:r>
              <a:rPr lang="zh-CN" altLang="en-US" dirty="0"/>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112355"/>
            <a:ext cx="8641125"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5.What does the word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Paragraph 2 refer to?</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Christmas.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B.Keeping</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magic alive.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C.Parents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D.Children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2"/>
          <p:cNvSpPr txBox="1"/>
          <p:nvPr/>
        </p:nvSpPr>
        <p:spPr>
          <a:xfrm>
            <a:off x="131861" y="2012770"/>
            <a:ext cx="510072" cy="761737"/>
          </a:xfrm>
          <a:prstGeom prst="rect">
            <a:avLst/>
          </a:prstGeom>
          <a:noFill/>
        </p:spPr>
        <p:txBody>
          <a:bodyPr wrap="square" lIns="68571" tIns="34285" rIns="68571" bIns="34285" rtlCol="0">
            <a:spAutoFit/>
          </a:bodyPr>
          <a:lstStyle>
            <a:defPPr>
              <a:defRPr lang="zh-CN"/>
            </a:defPPr>
            <a:lvl1pPr lvl="0">
              <a:defRPr sz="4500" b="1">
                <a:solidFill>
                  <a:srgbClr val="DB4313"/>
                </a:solidFill>
                <a:latin typeface="华文细黑" panose="02010600040101010101" pitchFamily="2" charset="-122"/>
                <a:ea typeface="华文细黑" panose="02010600040101010101" pitchFamily="2" charset="-122"/>
              </a:defRPr>
            </a:lvl1pPr>
          </a:lstStyle>
          <a:p>
            <a:r>
              <a:rPr lang="zh-CN" altLang="en-US" dirty="0"/>
              <a:t>√</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774285"/>
            <a:ext cx="8641125" cy="2839229"/>
          </a:xfrm>
          <a:prstGeom prst="rect">
            <a:avLst/>
          </a:prstGeom>
        </p:spPr>
        <p:txBody>
          <a:bodyPr wrap="square" lIns="68571" tIns="34285" rIns="68571" bIns="34285">
            <a:spAutoFit/>
          </a:bodyPr>
          <a:lstStyle/>
          <a:p>
            <a:pPr algn="just">
              <a:lnSpc>
                <a:spcPct val="150000"/>
              </a:lnSpc>
            </a:pP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After reading the passage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please fill in the following blanks.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di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With his 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(limit)imagination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Tolkien known 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author of high-fantasy novels created a book 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(call)</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Letters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from</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Christmas</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children received 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envelope with a North Pole stamp every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Christmas.They</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must have been very 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(excite) after opening the letter </a:t>
            </a: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they would find a handwritten letter from Father Christmas.</a:t>
            </a:r>
          </a:p>
        </p:txBody>
      </p:sp>
      <p:sp>
        <p:nvSpPr>
          <p:cNvPr id="2" name="矩形 1"/>
          <p:cNvSpPr/>
          <p:nvPr/>
        </p:nvSpPr>
        <p:spPr>
          <a:xfrm>
            <a:off x="251437" y="306110"/>
            <a:ext cx="8641125" cy="392324"/>
          </a:xfrm>
          <a:prstGeom prst="rect">
            <a:avLst/>
          </a:prstGeom>
        </p:spPr>
        <p:txBody>
          <a:bodyPr wrap="square" lIns="68571" tIns="34285" rIns="68571" bIns="34285">
            <a:spAutoFit/>
          </a:bodyPr>
          <a:lstStyle/>
          <a:p>
            <a:r>
              <a:rPr lang="en-US" altLang="zh-CN" sz="2100" b="1" kern="100" dirty="0">
                <a:solidFill>
                  <a:srgbClr val="0000FF"/>
                </a:solidFill>
                <a:latin typeface="Times New Roman" panose="02020603050405020304" pitchFamily="18" charset="0"/>
                <a:ea typeface="华文细黑" panose="02010600040101010101" pitchFamily="2" charset="-122"/>
              </a:rPr>
              <a:t>Step 3</a:t>
            </a:r>
            <a:r>
              <a:rPr lang="zh-CN" altLang="en-US" sz="2100" b="1" kern="100" dirty="0">
                <a:solidFill>
                  <a:srgbClr val="0000FF"/>
                </a:solidFill>
                <a:latin typeface="Times New Roman" panose="02020603050405020304" pitchFamily="18" charset="0"/>
                <a:ea typeface="华文细黑" panose="02010600040101010101" pitchFamily="2" charset="-122"/>
              </a:rPr>
              <a:t>　</a:t>
            </a:r>
            <a:r>
              <a:rPr lang="en-US" altLang="zh-CN" sz="2100" b="1" kern="100" dirty="0">
                <a:solidFill>
                  <a:srgbClr val="0000FF"/>
                </a:solidFill>
                <a:latin typeface="Times New Roman" panose="02020603050405020304" pitchFamily="18" charset="0"/>
                <a:ea typeface="华文细黑" panose="02010600040101010101" pitchFamily="2" charset="-122"/>
              </a:rPr>
              <a:t>Post-reading</a:t>
            </a:r>
            <a:endParaRPr lang="zh-CN" altLang="en-US" sz="2100" b="1" kern="100" dirty="0">
              <a:solidFill>
                <a:srgbClr val="0000FF"/>
              </a:solidFill>
              <a:latin typeface="Times New Roman" panose="02020603050405020304" pitchFamily="18" charset="0"/>
              <a:ea typeface="华文细黑" panose="02010600040101010101" pitchFamily="2" charset="-122"/>
            </a:endParaRPr>
          </a:p>
        </p:txBody>
      </p:sp>
      <p:sp>
        <p:nvSpPr>
          <p:cNvPr id="3" name="矩形 2"/>
          <p:cNvSpPr/>
          <p:nvPr/>
        </p:nvSpPr>
        <p:spPr>
          <a:xfrm>
            <a:off x="7010591" y="1310039"/>
            <a:ext cx="3661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1998427" y="1310039"/>
            <a:ext cx="103135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limitless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4996517" y="1745945"/>
            <a:ext cx="77808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called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4060926" y="2193796"/>
            <a:ext cx="4093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4602603" y="2625744"/>
            <a:ext cx="9063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excited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457382" y="3092640"/>
            <a:ext cx="8039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where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684150"/>
            <a:ext cx="8749631" cy="2977049"/>
          </a:xfrm>
          <a:prstGeom prst="rect">
            <a:avLst/>
          </a:prstGeom>
        </p:spPr>
        <p:txBody>
          <a:bodyPr wrap="square" lIns="68571" tIns="34285" rIns="68571" bIns="34285">
            <a:spAutoFit/>
          </a:bodyPr>
          <a:lstStyle/>
          <a:p>
            <a:pPr indent="500380" algn="di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Wonderful stories about Father Christmas</a:t>
            </a:r>
            <a:r>
              <a:rPr lang="en-US" altLang="zh-CN" sz="21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s life and adventures </a:t>
            </a:r>
          </a:p>
          <a:p>
            <a:pPr algn="di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1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(tell)in the </a:t>
            </a:r>
            <a:r>
              <a:rPr lang="en-US" altLang="zh-CN" sz="2100" b="1" kern="100" dirty="0" err="1">
                <a:latin typeface="Times New Roman" panose="02020603050405020304" pitchFamily="18" charset="0"/>
                <a:ea typeface="华文细黑" panose="02010600040101010101" pitchFamily="2" charset="-122"/>
                <a:cs typeface="Courier New" panose="02070309020205020404" pitchFamily="49" charset="0"/>
              </a:rPr>
              <a:t>letters.However</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they did not contain the usual </a:t>
            </a:r>
          </a:p>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1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(warn)to children that they might not receive 9.</a:t>
            </a:r>
            <a:r>
              <a:rPr lang="en-US" altLang="zh-CN" sz="21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(they) presents if they were not </a:t>
            </a:r>
            <a:r>
              <a:rPr lang="en-US" altLang="zh-CN" sz="2100" b="1" kern="100" dirty="0" err="1">
                <a:latin typeface="Times New Roman" panose="02020603050405020304" pitchFamily="18" charset="0"/>
                <a:ea typeface="华文细黑" panose="02010600040101010101" pitchFamily="2" charset="-122"/>
                <a:cs typeface="Courier New" panose="02070309020205020404" pitchFamily="49" charset="0"/>
              </a:rPr>
              <a:t>good.By</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 10.</a:t>
            </a:r>
            <a:r>
              <a:rPr lang="en-US" altLang="zh-CN" sz="21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(express)love for his children in such a special way</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Tolkien may indeed have been the real Father Christmas.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583613" y="1722942"/>
            <a:ext cx="114997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warnings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594088" y="1259189"/>
            <a:ext cx="115177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were told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7322874" y="1751510"/>
            <a:ext cx="66426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their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4986953" y="2202504"/>
            <a:ext cx="128642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expressing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1979374" y="1437887"/>
            <a:ext cx="5293277" cy="1630397"/>
          </a:xfrm>
          <a:prstGeom prst="rect">
            <a:avLst/>
          </a:prstGeom>
          <a:solidFill>
            <a:schemeClr val="bg1"/>
          </a:solidFill>
          <a:ln>
            <a:noFill/>
          </a:ln>
          <a:effectLst>
            <a:outerShdw blurRad="190500" dist="50800" dir="5400000" algn="t"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anchor="ctr"/>
          <a:lstStyle/>
          <a:p>
            <a:pPr lvl="0" algn="ctr">
              <a:lnSpc>
                <a:spcPct val="170000"/>
              </a:lnSpc>
            </a:pPr>
            <a:endParaRPr lang="zh-CN" altLang="zh-CN" sz="2000" b="1" kern="100" dirty="0">
              <a:solidFill>
                <a:schemeClr val="tx1"/>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2093018" y="1522097"/>
            <a:ext cx="5080434" cy="1481601"/>
          </a:xfrm>
          <a:prstGeom prst="rect">
            <a:avLst/>
          </a:prstGeom>
        </p:spPr>
        <p:txBody>
          <a:bodyPr wrap="square" lIns="68571" tIns="34285" rIns="68571" bIns="34285">
            <a:spAutoFit/>
          </a:bodyPr>
          <a:lstStyle/>
          <a:p>
            <a:pPr algn="just">
              <a:lnSpc>
                <a:spcPct val="170000"/>
              </a:lnSpc>
            </a:pPr>
            <a:r>
              <a:rPr lang="en-US" altLang="zh-CN" b="1" kern="100" dirty="0" smtClean="0">
                <a:latin typeface="Times New Roman" panose="02020603050405020304" pitchFamily="18" charset="0"/>
                <a:ea typeface="华文细黑" panose="02010600040101010101" pitchFamily="2" charset="-122"/>
                <a:cs typeface="Courier New" panose="02070309020205020404" pitchFamily="49" charset="0"/>
              </a:rPr>
              <a:t>Good </a:t>
            </a:r>
            <a:r>
              <a:rPr lang="en-US" altLang="zh-CN" b="1" kern="100" dirty="0" err="1" smtClean="0">
                <a:latin typeface="Times New Roman" panose="02020603050405020304" pitchFamily="18" charset="0"/>
                <a:ea typeface="华文细黑" panose="02010600040101010101" pitchFamily="2" charset="-122"/>
                <a:cs typeface="Courier New" panose="02070309020205020404" pitchFamily="49" charset="0"/>
              </a:rPr>
              <a:t>luck,good</a:t>
            </a:r>
            <a:r>
              <a:rPr lang="en-US" altLang="zh-CN" b="1" kern="100" dirty="0" smtClean="0">
                <a:latin typeface="Times New Roman" panose="02020603050405020304" pitchFamily="18" charset="0"/>
                <a:ea typeface="华文细黑" panose="02010600040101010101" pitchFamily="2" charset="-122"/>
                <a:cs typeface="Courier New" panose="02070309020205020404" pitchFamily="49" charset="0"/>
              </a:rPr>
              <a:t> </a:t>
            </a:r>
            <a:r>
              <a:rPr lang="en-US" altLang="zh-CN" b="1" kern="100" dirty="0" err="1" smtClean="0">
                <a:latin typeface="Times New Roman" panose="02020603050405020304" pitchFamily="18" charset="0"/>
                <a:ea typeface="华文细黑" panose="02010600040101010101" pitchFamily="2" charset="-122"/>
                <a:cs typeface="Courier New" panose="02070309020205020404" pitchFamily="49" charset="0"/>
              </a:rPr>
              <a:t>health,good</a:t>
            </a:r>
            <a:r>
              <a:rPr lang="en-US" altLang="zh-CN" b="1" kern="100" dirty="0" smtClean="0">
                <a:latin typeface="Times New Roman" panose="02020603050405020304" pitchFamily="18" charset="0"/>
                <a:ea typeface="华文细黑" panose="02010600040101010101" pitchFamily="2" charset="-122"/>
                <a:cs typeface="Courier New" panose="02070309020205020404" pitchFamily="49" charset="0"/>
              </a:rPr>
              <a:t> </a:t>
            </a:r>
            <a:r>
              <a:rPr lang="en-US" altLang="zh-CN" b="1" kern="100" dirty="0" err="1" smtClean="0">
                <a:latin typeface="Times New Roman" panose="02020603050405020304" pitchFamily="18" charset="0"/>
                <a:ea typeface="华文细黑" panose="02010600040101010101" pitchFamily="2" charset="-122"/>
                <a:cs typeface="Courier New" panose="02070309020205020404" pitchFamily="49" charset="0"/>
              </a:rPr>
              <a:t>cheer,I</a:t>
            </a:r>
            <a:r>
              <a:rPr lang="en-US" altLang="zh-CN" b="1" kern="100" dirty="0" smtClean="0">
                <a:latin typeface="Times New Roman" panose="02020603050405020304" pitchFamily="18" charset="0"/>
                <a:ea typeface="华文细黑" panose="02010600040101010101" pitchFamily="2" charset="-122"/>
                <a:cs typeface="Courier New" panose="02070309020205020404" pitchFamily="49" charset="0"/>
              </a:rPr>
              <a:t> wish you a happy new year.</a:t>
            </a:r>
            <a:endParaRPr lang="en-US" altLang="zh-CN" b="1" kern="100" dirty="0">
              <a:latin typeface="Times New Roman" panose="02020603050405020304" pitchFamily="18" charset="0"/>
              <a:ea typeface="华文细黑" panose="02010600040101010101" pitchFamily="2" charset="-122"/>
              <a:cs typeface="Courier New" panose="02070309020205020404" pitchFamily="49" charset="0"/>
            </a:endParaRPr>
          </a:p>
          <a:p>
            <a:pPr algn="just">
              <a:lnSpc>
                <a:spcPct val="170000"/>
              </a:lnSpc>
            </a:pPr>
            <a:r>
              <a:rPr lang="zh-CN" altLang="en-US" b="1" kern="100" dirty="0" smtClean="0">
                <a:latin typeface="Times New Roman" panose="02020603050405020304" pitchFamily="18" charset="0"/>
                <a:ea typeface="华文细黑" panose="02010600040101010101" pitchFamily="2" charset="-122"/>
                <a:cs typeface="Courier New" panose="02070309020205020404" pitchFamily="49" charset="0"/>
              </a:rPr>
              <a:t>祝你在新的一年里身体健康，多福多寿。</a:t>
            </a:r>
            <a:endParaRPr lang="zh-CN" altLang="en-US" b="1" kern="100" dirty="0">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2087400" y="744969"/>
            <a:ext cx="4807160" cy="540023"/>
          </a:xfrm>
          <a:prstGeom prst="rect">
            <a:avLst/>
          </a:prstGeom>
        </p:spPr>
        <p:txBody>
          <a:bodyPr wrap="square" lIns="68571" tIns="34285" rIns="68571" bIns="34285">
            <a:spAutoFit/>
          </a:bodyPr>
          <a:lstStyle/>
          <a:p>
            <a:pPr algn="ctr">
              <a:lnSpc>
                <a:spcPct val="170000"/>
              </a:lnSpc>
            </a:pPr>
            <a:r>
              <a:rPr lang="zh-CN" altLang="en-US" b="1" dirty="0">
                <a:latin typeface="微软雅黑" panose="020B0503020204020204" pitchFamily="34" charset="-122"/>
                <a:ea typeface="微软雅黑" panose="020B0503020204020204" pitchFamily="34" charset="-122"/>
              </a:rPr>
              <a:t>单元主题语境：</a:t>
            </a:r>
            <a:r>
              <a:rPr lang="zh-CN" altLang="en-US" b="1" dirty="0">
                <a:solidFill>
                  <a:srgbClr val="C00000"/>
                </a:solidFill>
                <a:latin typeface="微软雅黑" panose="020B0503020204020204" pitchFamily="34" charset="-122"/>
                <a:ea typeface="微软雅黑" panose="020B0503020204020204" pitchFamily="34" charset="-122"/>
              </a:rPr>
              <a:t>人</a:t>
            </a:r>
            <a:r>
              <a:rPr lang="zh-CN" altLang="en-US" b="1" dirty="0" smtClean="0">
                <a:solidFill>
                  <a:srgbClr val="C00000"/>
                </a:solidFill>
                <a:latin typeface="微软雅黑" panose="020B0503020204020204" pitchFamily="34" charset="-122"/>
                <a:ea typeface="微软雅黑" panose="020B0503020204020204" pitchFamily="34" charset="-122"/>
              </a:rPr>
              <a:t>与社会</a:t>
            </a:r>
            <a:r>
              <a:rPr lang="en-US" altLang="zh-CN" b="1" dirty="0" smtClean="0">
                <a:solidFill>
                  <a:srgbClr val="C00000"/>
                </a:solidFill>
                <a:latin typeface="微软雅黑" panose="020B0503020204020204" pitchFamily="34" charset="-122"/>
                <a:ea typeface="微软雅黑" panose="020B0503020204020204" pitchFamily="34" charset="-122"/>
              </a:rPr>
              <a:t>——</a:t>
            </a:r>
            <a:r>
              <a:rPr lang="zh-CN" altLang="en-US" b="1" dirty="0" smtClean="0">
                <a:solidFill>
                  <a:srgbClr val="C00000"/>
                </a:solidFill>
                <a:latin typeface="微软雅黑" panose="020B0503020204020204" pitchFamily="34" charset="-122"/>
                <a:ea typeface="微软雅黑" panose="020B0503020204020204" pitchFamily="34" charset="-122"/>
              </a:rPr>
              <a:t>世界节日文化</a:t>
            </a:r>
            <a:endParaRPr lang="zh-CN" altLang="zh-CN"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51437" y="1026182"/>
            <a:ext cx="8892563"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1.Freedom Day is held every year on 27 April to celebrate South Africa</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first fully-participated elections in 1994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 which everyone was allowed to vote regardless of skin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colour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本句为复合句。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Freedom...April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为主句，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to celebrate...1994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为不定式作</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 which...</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colour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从句。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_________________________________________________________</a:t>
            </a:r>
          </a:p>
          <a:p>
            <a:pPr algn="just">
              <a:lnSpc>
                <a:spcPct val="150000"/>
              </a:lnSpc>
            </a:pP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251437" y="485064"/>
            <a:ext cx="8641125" cy="553988"/>
          </a:xfrm>
          <a:prstGeom prst="rect">
            <a:avLst/>
          </a:prstGeom>
        </p:spPr>
        <p:txBody>
          <a:bodyPr wrap="square" lIns="68571" tIns="34285" rIns="68571" bIns="34285">
            <a:spAutoFit/>
          </a:bodyPr>
          <a:lstStyle/>
          <a:p>
            <a:pPr algn="just">
              <a:lnSpc>
                <a:spcPct val="150000"/>
              </a:lnSpc>
            </a:pPr>
            <a:r>
              <a:rPr lang="en-US" altLang="zh-CN" sz="2100" b="1" kern="100" dirty="0">
                <a:solidFill>
                  <a:srgbClr val="0000FF"/>
                </a:solidFill>
                <a:latin typeface="Times New Roman" panose="02020603050405020304"/>
                <a:ea typeface="华文细黑" panose="02010600040101010101" pitchFamily="2" charset="-122"/>
                <a:cs typeface="Courier New" panose="02070309020205020404"/>
              </a:rPr>
              <a:t>Step 4</a:t>
            </a:r>
            <a:r>
              <a:rPr lang="zh-CN" altLang="en-US" sz="2100" b="1" kern="100" dirty="0">
                <a:solidFill>
                  <a:srgbClr val="0000FF"/>
                </a:solidFill>
                <a:latin typeface="Times New Roman" panose="02020603050405020304"/>
                <a:ea typeface="华文细黑" panose="02010600040101010101" pitchFamily="2" charset="-122"/>
                <a:cs typeface="Courier New" panose="02070309020205020404"/>
              </a:rPr>
              <a:t>　</a:t>
            </a:r>
            <a:r>
              <a:rPr lang="en-US" altLang="zh-CN" sz="2100" b="1" kern="100" dirty="0">
                <a:solidFill>
                  <a:srgbClr val="0000FF"/>
                </a:solidFill>
                <a:latin typeface="Times New Roman" panose="02020603050405020304"/>
                <a:ea typeface="华文细黑" panose="02010600040101010101" pitchFamily="2" charset="-122"/>
                <a:cs typeface="Courier New" panose="02070309020205020404"/>
              </a:rPr>
              <a:t>Sentence-learning</a:t>
            </a:r>
            <a:endParaRPr lang="zh-CN" altLang="zh-CN" sz="2100" b="1" kern="100" dirty="0">
              <a:solidFill>
                <a:srgbClr val="0000FF"/>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791088" y="2733730"/>
            <a:ext cx="1164403" cy="530904"/>
          </a:xfrm>
          <a:prstGeom prst="rect">
            <a:avLst/>
          </a:prstGeom>
        </p:spPr>
        <p:txBody>
          <a:bodyPr wrap="none"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目的状语</a:t>
            </a:r>
          </a:p>
        </p:txBody>
      </p:sp>
      <p:sp>
        <p:nvSpPr>
          <p:cNvPr id="13" name="矩形 12"/>
          <p:cNvSpPr/>
          <p:nvPr/>
        </p:nvSpPr>
        <p:spPr>
          <a:xfrm>
            <a:off x="336570" y="3219673"/>
            <a:ext cx="8470861" cy="992569"/>
          </a:xfrm>
          <a:prstGeom prst="rect">
            <a:avLst/>
          </a:prstGeom>
        </p:spPr>
        <p:txBody>
          <a:bodyPr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                      自由日是在每年的</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4</a:t>
            </a: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月</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27</a:t>
            </a: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日举行的，以庆祝南非在</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1994</a:t>
            </a: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年第一次举行的全民大选，在这次选举中，不论肤色，每个人都被允许投票。</a:t>
            </a:r>
          </a:p>
        </p:txBody>
      </p:sp>
      <p:sp>
        <p:nvSpPr>
          <p:cNvPr id="6" name="矩形 5"/>
          <p:cNvSpPr/>
          <p:nvPr/>
        </p:nvSpPr>
        <p:spPr>
          <a:xfrm>
            <a:off x="4184293" y="2762299"/>
            <a:ext cx="651442" cy="530904"/>
          </a:xfrm>
          <a:prstGeom prst="rect">
            <a:avLst/>
          </a:prstGeom>
        </p:spPr>
        <p:txBody>
          <a:bodyPr wrap="none"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定语</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79512" y="735971"/>
            <a:ext cx="8964488" cy="2839229"/>
          </a:xfrm>
          <a:prstGeom prst="rect">
            <a:avLst/>
          </a:prstGeom>
        </p:spPr>
        <p:txBody>
          <a:bodyPr wrap="square" lIns="68571" tIns="34285" rIns="68571" bIns="34285">
            <a:spAutoFit/>
          </a:bodyPr>
          <a:lstStyle/>
          <a:p>
            <a:pP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2.That is why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Letters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from</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Father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Christmas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could be the perfect book for those who regard Christmas as a special time of year.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本句为复合句。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引导一个</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从句，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who regard...year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是定语从句，修饰先行词</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__________________________________________________________</a:t>
            </a:r>
          </a:p>
          <a:p>
            <a:pPr>
              <a:lnSpc>
                <a:spcPct val="150000"/>
              </a:lnSpc>
            </a:pP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___________________________________</a:t>
            </a:r>
          </a:p>
        </p:txBody>
      </p:sp>
      <p:sp>
        <p:nvSpPr>
          <p:cNvPr id="13" name="矩形 12"/>
          <p:cNvSpPr/>
          <p:nvPr/>
        </p:nvSpPr>
        <p:spPr>
          <a:xfrm>
            <a:off x="274172" y="2456899"/>
            <a:ext cx="8470861" cy="992569"/>
          </a:xfrm>
          <a:prstGeom prst="rect">
            <a:avLst/>
          </a:prstGeom>
        </p:spPr>
        <p:txBody>
          <a:bodyPr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                      那就是为什么</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
            </a: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圣诞老人的信</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
            </a: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对于那些认为圣诞节是一年中一个特殊时刻的人来说是一本完美的书。</a:t>
            </a:r>
          </a:p>
        </p:txBody>
      </p:sp>
      <p:sp>
        <p:nvSpPr>
          <p:cNvPr id="6" name="矩形 5"/>
          <p:cNvSpPr/>
          <p:nvPr/>
        </p:nvSpPr>
        <p:spPr>
          <a:xfrm>
            <a:off x="4751089" y="1580821"/>
            <a:ext cx="651442" cy="530904"/>
          </a:xfrm>
          <a:prstGeom prst="rect">
            <a:avLst/>
          </a:prstGeom>
        </p:spPr>
        <p:txBody>
          <a:bodyPr wrap="none"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表语</a:t>
            </a:r>
          </a:p>
        </p:txBody>
      </p:sp>
      <p:sp>
        <p:nvSpPr>
          <p:cNvPr id="7" name="矩形 6"/>
          <p:cNvSpPr/>
          <p:nvPr/>
        </p:nvSpPr>
        <p:spPr>
          <a:xfrm>
            <a:off x="2108723" y="2046034"/>
            <a:ext cx="707548"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those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51437" y="412010"/>
            <a:ext cx="8892563" cy="376255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3.Interestingly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letters did not contain the usual warnings to children that they might not receive their presents if they were not good.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句式分析</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本句为复合句。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Interestingly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为副词作</a:t>
            </a: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letters...children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为主句，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引导一个同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位语从句，修饰</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。在这个从句中，</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they...presents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为主句，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if</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引导一个</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en-US" altLang="zh-CN" sz="2000" b="1" u="sng" kern="100" dirty="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从句。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自主翻译</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_________________________________________________________</a:t>
            </a:r>
          </a:p>
          <a:p>
            <a:pPr algn="just">
              <a:lnSpc>
                <a:spcPct val="150000"/>
              </a:lnSpc>
            </a:pP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354336" y="2600318"/>
            <a:ext cx="1164403" cy="530904"/>
          </a:xfrm>
          <a:prstGeom prst="rect">
            <a:avLst/>
          </a:prstGeom>
        </p:spPr>
        <p:txBody>
          <a:bodyPr wrap="none"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条件状语</a:t>
            </a:r>
          </a:p>
        </p:txBody>
      </p:sp>
      <p:sp>
        <p:nvSpPr>
          <p:cNvPr id="13" name="矩形 12"/>
          <p:cNvSpPr/>
          <p:nvPr/>
        </p:nvSpPr>
        <p:spPr>
          <a:xfrm>
            <a:off x="336570" y="3013221"/>
            <a:ext cx="8470861" cy="992569"/>
          </a:xfrm>
          <a:prstGeom prst="rect">
            <a:avLst/>
          </a:prstGeom>
        </p:spPr>
        <p:txBody>
          <a:bodyPr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                      有趣的是，这些信件并没有包含通常给孩子们的警告：如果他们做得不好，他们就可能收不到礼物。</a:t>
            </a:r>
          </a:p>
        </p:txBody>
      </p:sp>
      <p:sp>
        <p:nvSpPr>
          <p:cNvPr id="6" name="矩形 5"/>
          <p:cNvSpPr/>
          <p:nvPr/>
        </p:nvSpPr>
        <p:spPr>
          <a:xfrm>
            <a:off x="2028740" y="2158847"/>
            <a:ext cx="1149977"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warnings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pic>
        <p:nvPicPr>
          <p:cNvPr id="7" name="返回">
            <a:hlinkClick r:id="rId3" action="ppaction://hlinksldjump"/>
          </p:cNvPr>
          <p:cNvPicPr>
            <a:picLocks noChangeAspect="1"/>
          </p:cNvPicPr>
          <p:nvPr/>
        </p:nvPicPr>
        <p:blipFill>
          <a:blip r:embed="rId4" cstate="email"/>
          <a:stretch>
            <a:fillRect/>
          </a:stretch>
        </p:blipFill>
        <p:spPr>
          <a:xfrm>
            <a:off x="8520132" y="4515516"/>
            <a:ext cx="534949" cy="534756"/>
          </a:xfrm>
          <a:prstGeom prst="rect">
            <a:avLst/>
          </a:prstGeom>
        </p:spPr>
      </p:pic>
      <p:sp>
        <p:nvSpPr>
          <p:cNvPr id="8" name="矩形 7"/>
          <p:cNvSpPr/>
          <p:nvPr/>
        </p:nvSpPr>
        <p:spPr>
          <a:xfrm>
            <a:off x="5779339" y="1275906"/>
            <a:ext cx="651442" cy="530904"/>
          </a:xfrm>
          <a:prstGeom prst="rect">
            <a:avLst/>
          </a:prstGeom>
        </p:spPr>
        <p:txBody>
          <a:bodyPr wrap="none" lIns="68571" tIns="34285" rIns="68571" bIns="34285">
            <a:spAutoFit/>
          </a:bodyPr>
          <a:lstStyle/>
          <a:p>
            <a:pPr>
              <a:lnSpc>
                <a:spcPct val="150000"/>
              </a:lnSpc>
            </a:pPr>
            <a:r>
              <a:rPr lang="zh-CN" altLang="en-US" sz="2000" b="1" kern="100" dirty="0">
                <a:solidFill>
                  <a:srgbClr val="DB4313"/>
                </a:solidFill>
                <a:latin typeface="Times New Roman" panose="02020603050405020304"/>
                <a:ea typeface="华文细黑" panose="02010600040101010101" pitchFamily="2" charset="-122"/>
                <a:cs typeface="Courier New" panose="02070309020205020404"/>
              </a:rPr>
              <a:t>状语</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0957" y="412011"/>
            <a:ext cx="8642085" cy="4708951"/>
          </a:xfrm>
          <a:prstGeom prst="rect">
            <a:avLst/>
          </a:prstGeom>
        </p:spPr>
        <p:txBody>
          <a:bodyPr wrap="square" lIns="91411" tIns="45705" rIns="91411" bIns="45705">
            <a:spAutoFit/>
          </a:bodyPr>
          <a:lstStyle/>
          <a:p>
            <a:pPr algn="ctr">
              <a:lnSpc>
                <a:spcPct val="150000"/>
              </a:lnSpc>
            </a:pP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The Lantern Festival</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Like most Chinese festivals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Lantern Festival has its own special food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called </a:t>
            </a: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tang yuan</a:t>
            </a: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baseline="300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.These are round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glutinous rice dumplings with sweet or spicy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fillings.The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dumplings are said to symbolize both the first full moon and family reunion and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completeness.Part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of the Lantern Festival tradition involves a game to guess riddles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attached to the lanterns</a:t>
            </a:r>
            <a:r>
              <a:rPr lang="en-US" altLang="zh-CN" sz="2000" b="1" kern="100" baseline="300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indent="500380"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 the old days the riddles were obscure literary allusions to the Chinese classics and so was mainly the preserve of the educated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classes.Stilt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-walking(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高跷</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drumming and dragon and lion dancing are the main entertainment forms of the Lantern Festival.</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6" name="矩形 15"/>
          <p:cNvSpPr/>
          <p:nvPr/>
        </p:nvSpPr>
        <p:spPr>
          <a:xfrm>
            <a:off x="13170" y="-19938"/>
            <a:ext cx="9109096" cy="323961"/>
          </a:xfrm>
          <a:prstGeom prst="rect">
            <a:avLst/>
          </a:prstGeom>
          <a:solidFill>
            <a:srgbClr val="92D050"/>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lIns="68571" tIns="34285" rIns="68571" bIns="34285" rtlCol="0" anchor="ctr"/>
          <a:lstStyle/>
          <a:p>
            <a:pPr algn="ctr">
              <a:defRPr/>
            </a:pPr>
            <a:r>
              <a:rPr lang="zh-CN" altLang="en-US" b="1" dirty="0">
                <a:solidFill>
                  <a:schemeClr val="bg1"/>
                </a:solidFill>
                <a:latin typeface="微软雅黑" panose="020B0503020204020204" pitchFamily="34" charset="-122"/>
                <a:ea typeface="微软雅黑" panose="020B0503020204020204" pitchFamily="34" charset="-122"/>
              </a:rPr>
              <a:t>话题导</a:t>
            </a:r>
            <a:r>
              <a:rPr lang="zh-CN" altLang="en-US" b="1" dirty="0" smtClean="0">
                <a:solidFill>
                  <a:schemeClr val="bg1"/>
                </a:solidFill>
                <a:latin typeface="微软雅黑" panose="020B0503020204020204" pitchFamily="34" charset="-122"/>
                <a:ea typeface="微软雅黑" panose="020B0503020204020204" pitchFamily="34" charset="-122"/>
              </a:rPr>
              <a:t>入</a:t>
            </a:r>
            <a:endParaRPr lang="zh-CN" altLang="en-US"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61443" y="1366376"/>
            <a:ext cx="8641125" cy="240062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1.It is a great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honour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be on behalf of our school to inform you that we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ll invite you to see an English short film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named </a:t>
            </a:r>
            <a:r>
              <a:rPr lang="en-US" altLang="zh-CN" sz="2000" b="1" i="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Growing Together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which is about the development of our school.(</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2018·</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全国</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Ⅱ</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卷，书面表达</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2.Meanwhile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some beautiful paper-cutting works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collected from all over the country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will be exhibited there.(2017</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全国</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Ⅱ</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卷，书面表达</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261443" y="764540"/>
            <a:ext cx="8641125" cy="530904"/>
          </a:xfrm>
          <a:prstGeom prst="rect">
            <a:avLst/>
          </a:prstGeom>
        </p:spPr>
        <p:txBody>
          <a:bodyPr wrap="square" lIns="68571" tIns="34285" rIns="68571" bIns="34285">
            <a:spAutoFit/>
          </a:bodyPr>
          <a:lstStyle/>
          <a:p>
            <a:pPr algn="just">
              <a:lnSpc>
                <a:spcPct val="150000"/>
              </a:lnSpc>
            </a:pPr>
            <a:r>
              <a:rPr lang="zh-CN" altLang="en-US" sz="2000" b="1" kern="100" dirty="0">
                <a:solidFill>
                  <a:srgbClr val="F25B1B"/>
                </a:solidFill>
                <a:latin typeface="Times New Roman" panose="02020603050405020304" pitchFamily="18" charset="0"/>
                <a:ea typeface="微软雅黑" panose="020B0503020204020204" pitchFamily="34" charset="-122"/>
                <a:cs typeface="Times New Roman" panose="02020603050405020304" pitchFamily="18" charset="0"/>
              </a:rPr>
              <a:t>靓句运用于写作</a:t>
            </a:r>
            <a:endParaRPr lang="zh-CN" altLang="zh-CN" sz="2000" b="1" kern="100" dirty="0">
              <a:solidFill>
                <a:srgbClr val="F25B1B"/>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0955" y="932758"/>
            <a:ext cx="468215" cy="3248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4" name="矩形 13"/>
          <p:cNvSpPr/>
          <p:nvPr/>
        </p:nvSpPr>
        <p:spPr>
          <a:xfrm>
            <a:off x="457260" y="4180984"/>
            <a:ext cx="413915" cy="413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7" name="矩形 16"/>
          <p:cNvSpPr/>
          <p:nvPr/>
        </p:nvSpPr>
        <p:spPr>
          <a:xfrm>
            <a:off x="8725083" y="947042"/>
            <a:ext cx="425347" cy="3023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8" name="矩形 17"/>
          <p:cNvSpPr/>
          <p:nvPr/>
        </p:nvSpPr>
        <p:spPr>
          <a:xfrm flipH="1">
            <a:off x="9024207" y="1691249"/>
            <a:ext cx="136225" cy="25040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文本框 18">
            <a:hlinkClick r:id="rId2" action="ppaction://hlinksldjump"/>
          </p:cNvPr>
          <p:cNvSpPr txBox="1"/>
          <p:nvPr/>
        </p:nvSpPr>
        <p:spPr>
          <a:xfrm>
            <a:off x="5011755" y="1691249"/>
            <a:ext cx="1342675"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rPr>
              <a:t>PART</a:t>
            </a:r>
            <a:r>
              <a:rPr lang="en-US" altLang="zh-CN" dirty="0">
                <a:solidFill>
                  <a:srgbClr val="9BBD59"/>
                </a:solidFill>
                <a:latin typeface="Arial" panose="020B0604020202020204" pitchFamily="34" charset="0"/>
              </a:rPr>
              <a:t> </a:t>
            </a:r>
            <a:r>
              <a:rPr lang="en-US" altLang="zh-CN" dirty="0" smtClean="0">
                <a:solidFill>
                  <a:srgbClr val="9BBD59"/>
                </a:solidFill>
                <a:latin typeface="Arial" panose="020B0604020202020204" pitchFamily="34" charset="0"/>
              </a:rPr>
              <a:t> 1</a:t>
            </a:r>
            <a:endParaRPr lang="en-US" altLang="zh-CN" dirty="0">
              <a:solidFill>
                <a:srgbClr val="9BBD59"/>
              </a:solidFill>
              <a:latin typeface="Arial" panose="020B0604020202020204" pitchFamily="34" charset="0"/>
            </a:endParaRPr>
          </a:p>
        </p:txBody>
      </p:sp>
      <p:sp>
        <p:nvSpPr>
          <p:cNvPr id="20" name="文本框 19">
            <a:hlinkClick r:id="rId2" action="ppaction://hlinksldjump"/>
          </p:cNvPr>
          <p:cNvSpPr txBox="1"/>
          <p:nvPr/>
        </p:nvSpPr>
        <p:spPr>
          <a:xfrm>
            <a:off x="6227303" y="1691249"/>
            <a:ext cx="1801531" cy="346169"/>
          </a:xfrm>
          <a:prstGeom prst="rect">
            <a:avLst/>
          </a:prstGeom>
          <a:noFill/>
        </p:spPr>
        <p:txBody>
          <a:bodyPr wrap="square" lIns="68571" tIns="34285" rIns="68571" bIns="34285" rtlCol="0">
            <a:spAutoFit/>
          </a:bodyPr>
          <a:lstStyle/>
          <a:p>
            <a:pPr fontAlgn="auto">
              <a:lnSpc>
                <a:spcPct val="10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读前清障</a:t>
            </a:r>
          </a:p>
        </p:txBody>
      </p:sp>
      <p:sp>
        <p:nvSpPr>
          <p:cNvPr id="23" name="文本框 22">
            <a:hlinkClick r:id="rId3" action="ppaction://hlinksldjump"/>
          </p:cNvPr>
          <p:cNvSpPr txBox="1"/>
          <p:nvPr/>
        </p:nvSpPr>
        <p:spPr>
          <a:xfrm>
            <a:off x="5011755" y="2410532"/>
            <a:ext cx="1342675"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2</a:t>
            </a:r>
            <a:endParaRPr lang="en-US" altLang="zh-CN" dirty="0">
              <a:solidFill>
                <a:srgbClr val="9BBD59"/>
              </a:solidFill>
              <a:latin typeface="Arial" panose="020B0604020202020204" pitchFamily="34" charset="0"/>
            </a:endParaRPr>
          </a:p>
        </p:txBody>
      </p:sp>
      <p:sp>
        <p:nvSpPr>
          <p:cNvPr id="24" name="文本框 23">
            <a:hlinkClick r:id="rId3" action="ppaction://hlinksldjump"/>
          </p:cNvPr>
          <p:cNvSpPr txBox="1"/>
          <p:nvPr/>
        </p:nvSpPr>
        <p:spPr>
          <a:xfrm>
            <a:off x="6227303" y="2398666"/>
            <a:ext cx="1747517" cy="346169"/>
          </a:xfrm>
          <a:prstGeom prst="rect">
            <a:avLst/>
          </a:prstGeom>
          <a:noFill/>
        </p:spPr>
        <p:txBody>
          <a:bodyPr wrap="square" lIns="68571" tIns="34285" rIns="68571" bIns="34285" rtlCol="0">
            <a:spAutoFit/>
          </a:bodyPr>
          <a:lstStyle/>
          <a:p>
            <a:r>
              <a:rPr lang="zh-CN" altLang="zh-CN" b="1" dirty="0">
                <a:solidFill>
                  <a:schemeClr val="tx1">
                    <a:lumMod val="85000"/>
                    <a:lumOff val="15000"/>
                  </a:schemeClr>
                </a:solidFill>
                <a:latin typeface="微软雅黑" panose="020B0503020204020204" pitchFamily="34" charset="-122"/>
                <a:ea typeface="微软雅黑" panose="020B0503020204020204" pitchFamily="34" charset="-122"/>
              </a:rPr>
              <a:t>语篇理解</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pic>
        <p:nvPicPr>
          <p:cNvPr id="3" name="图片 2"/>
          <p:cNvPicPr>
            <a:picLocks noChangeAspect="1"/>
          </p:cNvPicPr>
          <p:nvPr/>
        </p:nvPicPr>
        <p:blipFill>
          <a:blip r:embed="rId4" cstate="email"/>
          <a:stretch>
            <a:fillRect/>
          </a:stretch>
        </p:blipFill>
        <p:spPr>
          <a:xfrm>
            <a:off x="457260" y="1662680"/>
            <a:ext cx="4107238" cy="25183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rPr>
              <a:t>读前清障</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识记单词   快速顺畅阅读</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930" y="552565"/>
            <a:ext cx="8641125" cy="1015632"/>
          </a:xfrm>
          <a:prstGeom prst="rect">
            <a:avLst/>
          </a:prstGeom>
        </p:spPr>
        <p:txBody>
          <a:bodyPr wrap="square" lIns="91411" tIns="45705" rIns="91411" bIns="45705">
            <a:spAutoFit/>
          </a:bodyPr>
          <a:lstStyle/>
          <a:p>
            <a:pPr algn="just">
              <a:lnSpc>
                <a:spcPct val="150000"/>
              </a:lnSpc>
            </a:pPr>
            <a:r>
              <a:rPr lang="zh-CN" altLang="en-US" sz="2000" b="1" kern="100" dirty="0">
                <a:solidFill>
                  <a:srgbClr val="F25B1B"/>
                </a:solidFill>
                <a:latin typeface="+mj-ea"/>
                <a:ea typeface="+mj-ea"/>
                <a:cs typeface="Times New Roman" panose="02020603050405020304"/>
              </a:rPr>
              <a:t>匹配左边的单词和右边的汉语意思</a:t>
            </a:r>
            <a:endParaRPr lang="en-US" altLang="zh-CN" sz="2000" b="1" kern="100" dirty="0">
              <a:solidFill>
                <a:srgbClr val="F25B1B"/>
              </a:solidFill>
              <a:latin typeface="+mj-ea"/>
              <a:ea typeface="+mj-ea"/>
              <a:cs typeface="Times New Roman" panose="02020603050405020304"/>
            </a:endParaRPr>
          </a:p>
          <a:p>
            <a:pPr algn="just">
              <a:lnSpc>
                <a:spcPct val="150000"/>
              </a:lnSpc>
            </a:pPr>
            <a:r>
              <a:rPr lang="en-US" altLang="zh-CN" sz="2000" b="1" kern="100" dirty="0">
                <a:latin typeface="+mj-ea"/>
                <a:ea typeface="+mj-ea"/>
                <a:cs typeface="Times New Roman" panose="02020603050405020304" pitchFamily="18" charset="0"/>
              </a:rPr>
              <a:t>[</a:t>
            </a:r>
            <a:r>
              <a:rPr lang="zh-CN" altLang="zh-CN" sz="2000" b="1" kern="100" dirty="0">
                <a:latin typeface="+mj-ea"/>
                <a:ea typeface="+mj-ea"/>
                <a:cs typeface="Times New Roman" panose="02020603050405020304" pitchFamily="18" charset="0"/>
              </a:rPr>
              <a:t>第一组</a:t>
            </a:r>
            <a:r>
              <a:rPr lang="en-US" altLang="zh-CN" sz="2000" b="1" kern="100" dirty="0">
                <a:latin typeface="+mj-ea"/>
                <a:ea typeface="+mj-ea"/>
                <a:cs typeface="Times New Roman" panose="02020603050405020304" pitchFamily="18" charset="0"/>
              </a:rPr>
              <a:t>]</a:t>
            </a:r>
            <a:endParaRPr lang="zh-CN" altLang="zh-CN" sz="800" kern="100" dirty="0">
              <a:latin typeface="+mj-ea"/>
              <a:ea typeface="+mj-ea"/>
              <a:cs typeface="Courier New" panose="02070309020205020404" pitchFamily="49" charset="0"/>
            </a:endParaRPr>
          </a:p>
        </p:txBody>
      </p:sp>
      <p:sp>
        <p:nvSpPr>
          <p:cNvPr id="2" name="矩形 1"/>
          <p:cNvSpPr/>
          <p:nvPr/>
        </p:nvSpPr>
        <p:spPr>
          <a:xfrm>
            <a:off x="305930" y="1553016"/>
            <a:ext cx="8641125" cy="237756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1.honour</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smtClean="0">
                <a:latin typeface="Times New Roman" panose="02020603050405020304" pitchFamily="18" charset="0"/>
                <a:ea typeface="华文细黑" panose="02010600040101010101" pitchFamily="2" charset="-122"/>
                <a:cs typeface="Courier New" panose="02070309020205020404" pitchFamily="49" charset="0"/>
              </a:rPr>
              <a:t>A</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投票，表决</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2.decoration  		B.</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向</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表示敬意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3.regardless  		C.</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装饰物</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4.vote  			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无限的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5.limitless  		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不管，不顾</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cxnSp>
        <p:nvCxnSpPr>
          <p:cNvPr id="5" name="直接连接符 4"/>
          <p:cNvCxnSpPr/>
          <p:nvPr/>
        </p:nvCxnSpPr>
        <p:spPr>
          <a:xfrm>
            <a:off x="1401522" y="1869835"/>
            <a:ext cx="1658113" cy="431948"/>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1725599" y="2301783"/>
            <a:ext cx="1371758" cy="431948"/>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a:off x="1709662" y="2763685"/>
            <a:ext cx="1349973" cy="833942"/>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21" name="直接连接符 20"/>
          <p:cNvCxnSpPr/>
          <p:nvPr/>
        </p:nvCxnSpPr>
        <p:spPr>
          <a:xfrm flipV="1">
            <a:off x="1061152" y="1869835"/>
            <a:ext cx="2036205" cy="1334320"/>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22" name="直接连接符 21"/>
          <p:cNvCxnSpPr/>
          <p:nvPr/>
        </p:nvCxnSpPr>
        <p:spPr>
          <a:xfrm flipV="1">
            <a:off x="1493257" y="3204155"/>
            <a:ext cx="1566378" cy="447466"/>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930" y="1106783"/>
            <a:ext cx="8641125" cy="240062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6.regard  		A.</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收成</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7.literature  		B.</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文学</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8.envelope  		C.</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频繁的，经常的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9.harvest  		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认为，看作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10.regular  		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信封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cxnSp>
        <p:nvCxnSpPr>
          <p:cNvPr id="5" name="直接连接符 4"/>
          <p:cNvCxnSpPr/>
          <p:nvPr/>
        </p:nvCxnSpPr>
        <p:spPr>
          <a:xfrm>
            <a:off x="1285638" y="1416695"/>
            <a:ext cx="1773997" cy="1322133"/>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sp>
        <p:nvSpPr>
          <p:cNvPr id="9" name="矩形 8"/>
          <p:cNvSpPr/>
          <p:nvPr/>
        </p:nvSpPr>
        <p:spPr>
          <a:xfrm>
            <a:off x="4073145" y="593864"/>
            <a:ext cx="1106695" cy="530904"/>
          </a:xfrm>
          <a:prstGeom prst="rect">
            <a:avLst/>
          </a:prstGeom>
        </p:spPr>
        <p:txBody>
          <a:bodyPr wrap="none" lIns="68571" tIns="34285" rIns="68571" bIns="34285">
            <a:spAutoFit/>
          </a:bodyPr>
          <a:lstStyle/>
          <a:p>
            <a:pPr algn="just">
              <a:lnSpc>
                <a:spcPct val="150000"/>
              </a:lnSpc>
            </a:pP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r>
              <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第二组</a:t>
            </a: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endPar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endParaRPr>
          </a:p>
        </p:txBody>
      </p:sp>
      <p:cxnSp>
        <p:nvCxnSpPr>
          <p:cNvPr id="12" name="直接连接符 11"/>
          <p:cNvCxnSpPr/>
          <p:nvPr/>
        </p:nvCxnSpPr>
        <p:spPr>
          <a:xfrm>
            <a:off x="1655297" y="1842729"/>
            <a:ext cx="1449918" cy="16510"/>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1532537" y="2301782"/>
            <a:ext cx="1572677" cy="863896"/>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6" name="直接连接符 15"/>
          <p:cNvCxnSpPr/>
          <p:nvPr/>
        </p:nvCxnSpPr>
        <p:spPr>
          <a:xfrm flipV="1">
            <a:off x="1447677" y="1416695"/>
            <a:ext cx="1657537" cy="1322133"/>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8" name="直接连接符 17"/>
          <p:cNvCxnSpPr/>
          <p:nvPr/>
        </p:nvCxnSpPr>
        <p:spPr>
          <a:xfrm flipV="1">
            <a:off x="1547270" y="2301783"/>
            <a:ext cx="1512365" cy="917890"/>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05930" y="1106784"/>
            <a:ext cx="8641125" cy="240062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11.complain  		A.</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幻想，想象</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12.polar  		B.</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抱怨，不满，发牢骚</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13.warning  		C.</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不平等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14.fantasy  		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警告，警示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15.inequality  		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地极的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2" name="矩形 11"/>
          <p:cNvSpPr/>
          <p:nvPr/>
        </p:nvSpPr>
        <p:spPr>
          <a:xfrm>
            <a:off x="4073145" y="594993"/>
            <a:ext cx="1106695" cy="530904"/>
          </a:xfrm>
          <a:prstGeom prst="rect">
            <a:avLst/>
          </a:prstGeom>
        </p:spPr>
        <p:txBody>
          <a:bodyPr wrap="none" lIns="68571" tIns="34285" rIns="68571" bIns="34285">
            <a:spAutoFit/>
          </a:bodyPr>
          <a:lstStyle/>
          <a:p>
            <a:pPr algn="just">
              <a:lnSpc>
                <a:spcPct val="150000"/>
              </a:lnSpc>
            </a:pP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r>
              <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第三组</a:t>
            </a:r>
            <a:r>
              <a:rPr lang="en-US"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rPr>
              <a:t>]</a:t>
            </a:r>
            <a:endParaRPr lang="zh-CN" altLang="zh-CN" sz="2000" b="1" kern="100" dirty="0">
              <a:solidFill>
                <a:prstClr val="black"/>
              </a:solidFill>
              <a:latin typeface="微软雅黑" panose="020B0503020204020204" pitchFamily="34" charset="-122"/>
              <a:ea typeface="微软雅黑" panose="020B0503020204020204" pitchFamily="34" charset="-122"/>
              <a:cs typeface="Times New Roman" panose="02020603050405020304"/>
            </a:endParaRPr>
          </a:p>
        </p:txBody>
      </p:sp>
      <p:cxnSp>
        <p:nvCxnSpPr>
          <p:cNvPr id="5" name="直接连接符 4"/>
          <p:cNvCxnSpPr/>
          <p:nvPr/>
        </p:nvCxnSpPr>
        <p:spPr>
          <a:xfrm>
            <a:off x="1695266" y="1448482"/>
            <a:ext cx="1432425" cy="367359"/>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3" name="直接连接符 12"/>
          <p:cNvCxnSpPr/>
          <p:nvPr/>
        </p:nvCxnSpPr>
        <p:spPr>
          <a:xfrm>
            <a:off x="1331218" y="1881647"/>
            <a:ext cx="1728417" cy="1338025"/>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4" name="直接连接符 13"/>
          <p:cNvCxnSpPr/>
          <p:nvPr/>
        </p:nvCxnSpPr>
        <p:spPr>
          <a:xfrm>
            <a:off x="1655296" y="2304840"/>
            <a:ext cx="1472395" cy="428890"/>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flipV="1">
            <a:off x="1493257" y="1494380"/>
            <a:ext cx="1566378" cy="1281293"/>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cxnSp>
        <p:nvCxnSpPr>
          <p:cNvPr id="19" name="直接连接符 18"/>
          <p:cNvCxnSpPr/>
          <p:nvPr/>
        </p:nvCxnSpPr>
        <p:spPr>
          <a:xfrm flipV="1">
            <a:off x="1817335" y="2304840"/>
            <a:ext cx="1242300" cy="914832"/>
          </a:xfrm>
          <a:prstGeom prst="line">
            <a:avLst/>
          </a:prstGeom>
          <a:ln w="28575">
            <a:solidFill>
              <a:srgbClr val="DB4313"/>
            </a:solidFill>
          </a:ln>
        </p:spPr>
        <p:style>
          <a:lnRef idx="1">
            <a:schemeClr val="accent6"/>
          </a:lnRef>
          <a:fillRef idx="0">
            <a:schemeClr val="accent6"/>
          </a:fillRef>
          <a:effectRef idx="0">
            <a:schemeClr val="accent6"/>
          </a:effectRef>
          <a:fontRef idx="minor">
            <a:schemeClr val="tx1"/>
          </a:fontRef>
        </p:style>
      </p:cxnSp>
      <p:pic>
        <p:nvPicPr>
          <p:cNvPr id="15" name="返回">
            <a:hlinkClick r:id="rId2" action="ppaction://hlinksldjump"/>
          </p:cNvPr>
          <p:cNvPicPr>
            <a:picLocks noChangeAspect="1"/>
          </p:cNvPicPr>
          <p:nvPr/>
        </p:nvPicPr>
        <p:blipFill>
          <a:blip r:embed="rId3" cstate="email"/>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913</Words>
  <Application>Microsoft Office PowerPoint</Application>
  <PresentationFormat>全屏显示(16:9)</PresentationFormat>
  <Paragraphs>138</Paragraphs>
  <Slides>22</Slides>
  <Notes>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22</vt:i4>
      </vt:variant>
    </vt:vector>
  </HeadingPairs>
  <TitlesOfParts>
    <vt:vector size="34" baseType="lpstr">
      <vt:lpstr>IPAPANNEW</vt:lpstr>
      <vt:lpstr>黑体</vt:lpstr>
      <vt:lpstr>华文细黑</vt:lpstr>
      <vt:lpstr>楷体_GB2312</vt:lpstr>
      <vt:lpstr>宋体</vt:lpstr>
      <vt:lpstr>微软雅黑</vt:lpstr>
      <vt:lpstr>Arial</vt:lpstr>
      <vt:lpstr>Arial Black</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2023-01-16T22:26:52Z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76378A0C258740238F17837B88F1D8EA</vt:lpwstr>
  </property>
  <property fmtid="{A09F084E-AD41-489F-8076-AA5BE3082BCA}" pid="100">
    <vt:ui4>5</vt:ui4>
  </property>
  <property fmtid="{64440492-4C8B-11D1-8B70-080036B11A03}" pid="11">
    <vt:lpwstr>www.2ppt.com-爱PPT提供资源下载</vt:lpwstr>
  </property>
</Properties>
</file>