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89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8" r:id="rId13"/>
    <p:sldId id="295" r:id="rId14"/>
    <p:sldId id="296" r:id="rId15"/>
    <p:sldId id="297" r:id="rId16"/>
    <p:sldId id="298" r:id="rId17"/>
    <p:sldId id="299" r:id="rId18"/>
    <p:sldId id="300" r:id="rId19"/>
    <p:sldId id="302" r:id="rId20"/>
    <p:sldId id="291" r:id="rId21"/>
    <p:sldId id="292" r:id="rId22"/>
    <p:sldId id="293" r:id="rId23"/>
    <p:sldId id="294" r:id="rId24"/>
    <p:sldId id="301" r:id="rId25"/>
    <p:sldId id="262" r:id="rId26"/>
    <p:sldId id="303" r:id="rId27"/>
    <p:sldId id="269" r:id="rId28"/>
    <p:sldId id="286" r:id="rId29"/>
    <p:sldId id="287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6403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1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BF1401-9F7C-4CF5-B35B-5870FABE34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3D21BD1-9BEA-4C08-BA7A-E4AAF8F4A85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21BD1-9BEA-4C08-BA7A-E4AAF8F4A85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10E365D-F864-4305-9ED3-0166E843A485}" type="slidenum">
              <a:rPr lang="zh-CN" altLang="en-US" smtClean="0"/>
              <a:t>20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319088" y="4257675"/>
            <a:ext cx="5170487" cy="719138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9223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307975" y="2925763"/>
            <a:ext cx="5183188" cy="109378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5930F-23DA-4680-BD19-DAC18E89840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FF1E39-9DD8-40F8-A5F0-5415CD7B61C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A0EC-B9B8-4269-BCEE-C64465FE0DD8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F9A6-5273-4AA9-9E72-9292BD13D25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12738"/>
            <a:ext cx="2001837" cy="6148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12738"/>
            <a:ext cx="5854700" cy="6148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6B14-7BFE-45D8-AF69-F0D7A0A28E38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F9F7-4EFD-4161-9DF1-344B6313E8E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BFA5-7807-4805-8CD5-BDD2FD0FCEAE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FA4E-B330-4EC8-B7EE-7AC657FEC37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131888"/>
            <a:ext cx="3927475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613" y="1131888"/>
            <a:ext cx="3929062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9411-20BE-4F02-9138-1BF55399369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05A7-2C12-4891-A9E7-1589811135D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7300F-E82F-4D58-B077-912210FCE083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D9DA-AEE8-4971-9FA9-A15900F7F49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E99F-9996-4875-866F-72D61F0DC13D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A16D-CF9A-4CD8-ABDE-73EA9C7382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5AAA-AF55-4142-BD58-292603B79018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D2AC-576C-4C82-8EF8-04B8964D496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EE03-B866-4AA8-A07D-2E7908E56FD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C162-07C0-4F38-A839-252E16438BA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E41B-0E24-4D0A-BC16-5A328DB868DE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62E8-8AF5-407E-8449-5AA81C3D02F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图片2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31888"/>
            <a:ext cx="8008937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8196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92AADDF9-3448-4246-856A-2B2269AF7A18}" type="datetime1">
              <a:rPr lang="zh-CN" altLang="en-US"/>
              <a:t>2023-01-17</a:t>
            </a:fld>
            <a:endParaRPr lang="en-US"/>
          </a:p>
        </p:txBody>
      </p:sp>
      <p:sp>
        <p:nvSpPr>
          <p:cNvPr id="8197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9E0BE277-BB89-459B-AF99-5AF735AD87C3}" type="slidenum">
              <a:rPr lang="zh-CN" altLang="en-US"/>
              <a:t>‹#›</a:t>
            </a:fld>
            <a:endParaRPr lang="en-US"/>
          </a:p>
        </p:txBody>
      </p:sp>
      <p:sp>
        <p:nvSpPr>
          <p:cNvPr id="5127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312738"/>
            <a:ext cx="80089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Times New Roman" panose="02020603050405020304" pitchFamily="18" charset="0"/>
          <a:ea typeface="华文中宋" panose="02010600040101010101" pitchFamily="2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ebdings" panose="05030102010509060703" pitchFamily="18" charset="2"/>
        <a:buChar char="ÿ"/>
        <a:defRPr sz="2000">
          <a:solidFill>
            <a:srgbClr val="218E8C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rgbClr val="7F7F7F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rgbClr val="7F7F7F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rgbClr val="7F7F7F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3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29.jpeg"/><Relationship Id="rId5" Type="http://schemas.openxmlformats.org/officeDocument/2006/relationships/image" Target="../media/image7.jpeg"/><Relationship Id="rId15" Type="http://schemas.openxmlformats.org/officeDocument/2006/relationships/image" Target="../media/image32.jpeg"/><Relationship Id="rId10" Type="http://schemas.openxmlformats.org/officeDocument/2006/relationships/image" Target="../media/image28.jpeg"/><Relationship Id="rId4" Type="http://schemas.openxmlformats.org/officeDocument/2006/relationships/image" Target="../media/image6.jpeg"/><Relationship Id="rId9" Type="http://schemas.openxmlformats.org/officeDocument/2006/relationships/image" Target="../media/image27.jpeg"/><Relationship Id="rId1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/>
          </p:cNvSpPr>
          <p:nvPr>
            <p:ph type="subTitle" idx="1"/>
          </p:nvPr>
        </p:nvSpPr>
        <p:spPr>
          <a:xfrm>
            <a:off x="-7987" y="3140968"/>
            <a:ext cx="4435971" cy="768351"/>
          </a:xfrm>
        </p:spPr>
        <p:txBody>
          <a:bodyPr/>
          <a:lstStyle/>
          <a:p>
            <a:pPr eaLnBrk="1" hangingPunct="1"/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12</a:t>
            </a:r>
            <a:endParaRPr lang="zh-CN" alt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987" y="429309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4400" dirty="0">
                <a:ln w="11430" cmpd="sng">
                  <a:noFill/>
                  <a:prstDash val="solid"/>
                  <a:miter lim="800000"/>
                </a:ln>
                <a:effectLst/>
              </a:rPr>
              <a:t>What is your father’s job?</a:t>
            </a:r>
            <a:endParaRPr lang="zh-CN" altLang="en-US" sz="4400" dirty="0">
              <a:ln w="11430" cmpd="sng">
                <a:noFill/>
                <a:prstDash val="solid"/>
                <a:miter lim="800000"/>
              </a:ln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6-091229102r3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36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200881151153708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0" y="54102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/>
              <a:t>pupil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67400" y="5867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学生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714376" y="4095751"/>
            <a:ext cx="1571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Sister</a:t>
            </a:r>
          </a:p>
          <a:p>
            <a:pPr eaLnBrk="1" hangingPunct="1"/>
            <a:r>
              <a:rPr lang="zh-CN" altLang="en-US"/>
              <a:t>妹妹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4811642_2138321364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685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6858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OOOPIC_minggege_20090714f4adc91bc2a0c3a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2895600"/>
            <a:ext cx="16002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OOOPIC_minggege_20090714413326b85866850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91400" y="2819400"/>
            <a:ext cx="1574800" cy="169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200811474023776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90800" y="2895600"/>
            <a:ext cx="160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200811320371732_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81600" y="2895600"/>
            <a:ext cx="152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67000" y="2590800"/>
            <a:ext cx="14478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90800" y="2667000"/>
            <a:ext cx="1600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grandpa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410200" y="2667000"/>
            <a:ext cx="1143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grandma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971800" y="5105400"/>
            <a:ext cx="838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father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867400" y="4876800"/>
            <a:ext cx="9906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mother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1219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0"/>
              <a:t>aunt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696200" y="4876800"/>
            <a:ext cx="10668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uncle</a:t>
            </a:r>
          </a:p>
        </p:txBody>
      </p:sp>
      <p:pic>
        <p:nvPicPr>
          <p:cNvPr id="13327" name="Picture 15" descr="6-091229102r3-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4648201"/>
            <a:ext cx="1447800" cy="175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16" descr="2010531100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84438" y="2948517"/>
            <a:ext cx="1752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17" descr="upload_4f6db3eb_127a951031d__8000_00000192"/>
          <p:cNvPicPr>
            <a:picLocks noChangeAspect="1" noChangeArrowheads="1"/>
          </p:cNvPicPr>
          <p:nvPr/>
        </p:nvPicPr>
        <p:blipFill>
          <a:blip r:embed="rId10" cstate="email"/>
          <a:srcRect r="-3636"/>
          <a:stretch>
            <a:fillRect/>
          </a:stretch>
        </p:blipFill>
        <p:spPr bwMode="auto">
          <a:xfrm>
            <a:off x="5181600" y="304800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6" name="Picture 18" descr="MLMTO_quess_20090921083223fea1cb574b4fd3bc"/>
          <p:cNvPicPr>
            <a:picLocks noChangeAspect="1" noChangeArrowheads="1"/>
          </p:cNvPicPr>
          <p:nvPr/>
        </p:nvPicPr>
        <p:blipFill>
          <a:blip r:embed="rId11" cstate="email"/>
          <a:srcRect r="-500"/>
          <a:stretch>
            <a:fillRect/>
          </a:stretch>
        </p:blipFill>
        <p:spPr bwMode="auto">
          <a:xfrm>
            <a:off x="381000" y="29718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Picture 19" descr="018009036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402514" y="2743200"/>
            <a:ext cx="17414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Picture 20" descr="upload_5a67fc63_127a94fe89b__8000_0000009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514600" y="6858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Picture 21" descr="mnqj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105400" y="6096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0" name="Picture 22" descr="200881151153708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14801" y="4648200"/>
            <a:ext cx="17954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4500563" y="6491818"/>
            <a:ext cx="933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/>
              <a:t>pupil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533400" y="4724401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teacher       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5867400" y="4495800"/>
            <a:ext cx="10668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nurse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7696200" y="4495800"/>
            <a:ext cx="1219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worker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667000" y="2362200"/>
            <a:ext cx="10668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farmer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5410200" y="2362200"/>
            <a:ext cx="1219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/>
              <a:t>cleaner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 flipV="1">
            <a:off x="4114800" y="1295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2" name="Line 31"/>
          <p:cNvSpPr>
            <a:spLocks noChangeShapeType="1"/>
          </p:cNvSpPr>
          <p:nvPr/>
        </p:nvSpPr>
        <p:spPr bwMode="auto">
          <a:xfrm>
            <a:off x="6629400" y="14478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3" name="Line 32"/>
          <p:cNvSpPr>
            <a:spLocks noChangeShapeType="1"/>
          </p:cNvSpPr>
          <p:nvPr/>
        </p:nvSpPr>
        <p:spPr bwMode="auto">
          <a:xfrm flipH="1">
            <a:off x="685800" y="14478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4" name="Line 33"/>
          <p:cNvSpPr>
            <a:spLocks noChangeShapeType="1"/>
          </p:cNvSpPr>
          <p:nvPr/>
        </p:nvSpPr>
        <p:spPr bwMode="auto">
          <a:xfrm>
            <a:off x="40386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5" name="Line 34"/>
          <p:cNvSpPr>
            <a:spLocks noChangeShapeType="1"/>
          </p:cNvSpPr>
          <p:nvPr/>
        </p:nvSpPr>
        <p:spPr bwMode="auto">
          <a:xfrm>
            <a:off x="4114800" y="457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6" name="Line 35"/>
          <p:cNvSpPr>
            <a:spLocks noChangeShapeType="1"/>
          </p:cNvSpPr>
          <p:nvPr/>
        </p:nvSpPr>
        <p:spPr bwMode="auto">
          <a:xfrm flipH="1">
            <a:off x="53340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/>
      <p:bldP spid="22552" grpId="0"/>
      <p:bldP spid="22554" grpId="0"/>
      <p:bldP spid="22555" grpId="0"/>
      <p:bldP spid="22556" grpId="0"/>
      <p:bldP spid="225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/>
          <p:nvPr/>
        </p:nvSpPr>
        <p:spPr bwMode="auto">
          <a:xfrm>
            <a:off x="1295400" y="533400"/>
            <a:ext cx="609600" cy="5562600"/>
          </a:xfrm>
          <a:prstGeom prst="leftBrace">
            <a:avLst>
              <a:gd name="adj1" fmla="val 5703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2971800"/>
            <a:ext cx="1600200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0"/>
              <a:t>  job   </a:t>
            </a:r>
          </a:p>
          <a:p>
            <a:pPr algn="ctr"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52800" y="762000"/>
            <a:ext cx="15240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worker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124200" y="1447800"/>
            <a:ext cx="19050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police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1752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farmer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124200" y="2971800"/>
            <a:ext cx="2133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nurse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429000" y="3657601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cleaner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124200" y="4495800"/>
            <a:ext cx="2514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teacher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00200" y="5257800"/>
            <a:ext cx="1371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0" dirty="0"/>
              <a:t>学生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57600" y="5257801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 dirty="0"/>
              <a:t>pupil 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828800" y="838200"/>
            <a:ext cx="14478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工人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828800" y="1447800"/>
            <a:ext cx="12954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警察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828800" y="2209800"/>
            <a:ext cx="19050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农民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828800" y="2971800"/>
            <a:ext cx="12192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护士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752600" y="3733801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清洁工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828800" y="4572000"/>
            <a:ext cx="16002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老师</a:t>
            </a:r>
          </a:p>
        </p:txBody>
      </p:sp>
      <p:sp>
        <p:nvSpPr>
          <p:cNvPr id="14354" name="TextBox 20"/>
          <p:cNvSpPr txBox="1">
            <a:spLocks noChangeArrowheads="1"/>
          </p:cNvSpPr>
          <p:nvPr/>
        </p:nvSpPr>
        <p:spPr bwMode="auto">
          <a:xfrm>
            <a:off x="1" y="190501"/>
            <a:ext cx="2214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learn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维尼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907704" y="2512895"/>
            <a:ext cx="455892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54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学习课</a:t>
            </a:r>
            <a:r>
              <a:rPr lang="zh-CN" altLang="en-US" sz="5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文</a:t>
            </a:r>
            <a:endParaRPr lang="zh-CN" altLang="en-US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" descr="图片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2267"/>
            <a:ext cx="3067050" cy="438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图片 3" descr="图片7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1"/>
            <a:ext cx="3929062" cy="333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4" descr="图片8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6" y="1905001"/>
            <a:ext cx="4111625" cy="327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666751"/>
            <a:ext cx="3643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1.What is your father</a:t>
            </a:r>
            <a:r>
              <a:rPr lang="zh-CN" altLang="en-US" dirty="0">
                <a:solidFill>
                  <a:srgbClr val="0070C0"/>
                </a:solidFill>
              </a:rPr>
              <a:t>‘</a:t>
            </a:r>
            <a:r>
              <a:rPr lang="en-US" altLang="zh-CN" dirty="0">
                <a:solidFill>
                  <a:srgbClr val="0070C0"/>
                </a:solidFill>
              </a:rPr>
              <a:t>s job</a:t>
            </a:r>
            <a:r>
              <a:rPr lang="zh-CN" altLang="en-US" dirty="0">
                <a:solidFill>
                  <a:srgbClr val="0070C0"/>
                </a:solidFill>
              </a:rPr>
              <a:t>？</a:t>
            </a:r>
            <a:endParaRPr lang="en-US" altLang="zh-CN" dirty="0">
              <a:solidFill>
                <a:srgbClr val="0070C0"/>
              </a:solidFill>
            </a:endParaRPr>
          </a:p>
          <a:p>
            <a:pPr eaLnBrk="1" hangingPunct="1"/>
            <a:r>
              <a:rPr lang="zh-CN" altLang="en-US" dirty="0">
                <a:latin typeface="华文宋体" panose="02010600040101010101" pitchFamily="2" charset="-122"/>
                <a:ea typeface="华文宋体" panose="02010600040101010101" pitchFamily="2" charset="-122"/>
              </a:rPr>
              <a:t>你爸爸是做什么工作的？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86188" y="2952751"/>
            <a:ext cx="33575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2.He is a factory worker.</a:t>
            </a:r>
          </a:p>
          <a:p>
            <a:pPr eaLnBrk="1" hangingPunct="1"/>
            <a:r>
              <a:rPr lang="zh-CN" altLang="en-US" dirty="0"/>
              <a:t>他是一名工厂的工人。</a:t>
            </a:r>
            <a:endParaRPr lang="en-US" altLang="zh-CN" dirty="0"/>
          </a:p>
          <a:p>
            <a:pPr eaLnBrk="1" hangingPunct="1"/>
            <a:endParaRPr lang="zh-CN" altLang="en-US" dirty="0"/>
          </a:p>
        </p:txBody>
      </p:sp>
      <p:pic>
        <p:nvPicPr>
          <p:cNvPr id="16391" name="图片 7" descr="图片1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5914" y="4121152"/>
            <a:ext cx="2478087" cy="273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" descr="图片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2267"/>
            <a:ext cx="3067050" cy="438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图片 3" descr="图片7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0"/>
            <a:ext cx="4286250" cy="31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图片 4" descr="图片8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63" y="2000251"/>
            <a:ext cx="36433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666751"/>
            <a:ext cx="342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3.What about your mother</a:t>
            </a:r>
            <a:r>
              <a:rPr lang="zh-CN" altLang="en-US" dirty="0">
                <a:solidFill>
                  <a:srgbClr val="0070C0"/>
                </a:solidFill>
              </a:rPr>
              <a:t>？</a:t>
            </a:r>
            <a:endParaRPr lang="en-US" altLang="zh-CN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What</a:t>
            </a:r>
            <a:r>
              <a:rPr lang="zh-CN" altLang="en-US" dirty="0">
                <a:solidFill>
                  <a:srgbClr val="0070C0"/>
                </a:solidFill>
              </a:rPr>
              <a:t>’</a:t>
            </a:r>
            <a:r>
              <a:rPr lang="en-US" altLang="zh-CN" dirty="0">
                <a:solidFill>
                  <a:srgbClr val="0070C0"/>
                </a:solidFill>
              </a:rPr>
              <a:t>s her job</a:t>
            </a:r>
            <a:r>
              <a:rPr lang="zh-CN" altLang="en-US" dirty="0">
                <a:solidFill>
                  <a:srgbClr val="0070C0"/>
                </a:solidFill>
              </a:rPr>
              <a:t>？</a:t>
            </a:r>
            <a:endParaRPr lang="en-US" altLang="zh-CN" dirty="0">
              <a:solidFill>
                <a:srgbClr val="0070C0"/>
              </a:solidFill>
            </a:endParaRPr>
          </a:p>
          <a:p>
            <a:pPr eaLnBrk="1" hangingPunct="1"/>
            <a:r>
              <a:rPr lang="zh-CN" altLang="en-US" dirty="0"/>
              <a:t>你的妈妈呢？她的工作是什么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4071939" y="2952751"/>
            <a:ext cx="3000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71939" y="2857501"/>
            <a:ext cx="3000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4.She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is a teacher.</a:t>
            </a:r>
          </a:p>
          <a:p>
            <a:pPr eaLnBrk="1" hangingPunct="1"/>
            <a:r>
              <a:rPr lang="zh-CN" altLang="en-US" dirty="0"/>
              <a:t>她是一名老师。</a:t>
            </a:r>
            <a:endParaRPr lang="en-US" altLang="zh-CN" dirty="0"/>
          </a:p>
        </p:txBody>
      </p:sp>
      <p:pic>
        <p:nvPicPr>
          <p:cNvPr id="17416" name="图片 8" descr="图片1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8426" y="3881968"/>
            <a:ext cx="2695575" cy="297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" descr="图片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472267"/>
            <a:ext cx="3067050" cy="438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3" descr="图片7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88" y="0"/>
            <a:ext cx="4614862" cy="35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图片 4" descr="图片8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8" y="2190751"/>
            <a:ext cx="3378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0" y="762001"/>
            <a:ext cx="342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5.Do you want to be a teacher like your mother</a:t>
            </a:r>
            <a:r>
              <a:rPr lang="zh-CN" altLang="en-US" dirty="0">
                <a:solidFill>
                  <a:srgbClr val="0070C0"/>
                </a:solidFill>
              </a:rPr>
              <a:t>？</a:t>
            </a:r>
            <a:endParaRPr lang="en-US" altLang="zh-CN" dirty="0">
              <a:solidFill>
                <a:srgbClr val="0070C0"/>
              </a:solidFill>
            </a:endParaRPr>
          </a:p>
          <a:p>
            <a:pPr eaLnBrk="1" hangingPunct="1"/>
            <a:r>
              <a:rPr lang="zh-CN" altLang="en-US" dirty="0"/>
              <a:t>你想成为像你妈妈一样的老师吗？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9063" y="2762251"/>
            <a:ext cx="30718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70C0"/>
                </a:solidFill>
              </a:rPr>
              <a:t>  6.Yes</a:t>
            </a:r>
            <a:r>
              <a:rPr lang="zh-CN" altLang="en-US" dirty="0">
                <a:solidFill>
                  <a:srgbClr val="0070C0"/>
                </a:solidFill>
              </a:rPr>
              <a:t>，</a:t>
            </a:r>
            <a:r>
              <a:rPr lang="en-US" altLang="zh-CN" dirty="0">
                <a:solidFill>
                  <a:srgbClr val="0070C0"/>
                </a:solidFill>
              </a:rPr>
              <a:t>I do. I want to help children learn.</a:t>
            </a:r>
          </a:p>
          <a:p>
            <a:pPr eaLnBrk="1" hangingPunct="1"/>
            <a:r>
              <a:rPr lang="zh-CN" altLang="en-US" dirty="0"/>
              <a:t>是的。我想帮助孩子们学习</a:t>
            </a:r>
          </a:p>
        </p:txBody>
      </p:sp>
      <p:pic>
        <p:nvPicPr>
          <p:cNvPr id="18439" name="图片 9" descr="图片1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8426" y="3881968"/>
            <a:ext cx="2695575" cy="297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0180030014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47751"/>
            <a:ext cx="1828800" cy="131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14625" y="1428751"/>
            <a:ext cx="6000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his</a:t>
            </a:r>
            <a:r>
              <a:rPr lang="en-US" altLang="zh-CN">
                <a:solidFill>
                  <a:srgbClr val="0070C0"/>
                </a:solidFill>
              </a:rPr>
              <a:t> job</a:t>
            </a:r>
            <a:r>
              <a:rPr lang="zh-CN" altLang="en-US">
                <a:solidFill>
                  <a:srgbClr val="0070C0"/>
                </a:solidFill>
              </a:rPr>
              <a:t>， </a:t>
            </a:r>
            <a:r>
              <a:rPr lang="en-US" altLang="zh-CN">
                <a:solidFill>
                  <a:srgbClr val="0070C0"/>
                </a:solidFill>
              </a:rPr>
              <a:t>writer</a:t>
            </a:r>
            <a:r>
              <a:rPr lang="zh-CN" altLang="en-US">
                <a:solidFill>
                  <a:srgbClr val="0070C0"/>
                </a:solidFill>
              </a:rPr>
              <a:t>，</a:t>
            </a:r>
            <a:r>
              <a:rPr lang="en-US" altLang="zh-CN">
                <a:solidFill>
                  <a:srgbClr val="0070C0"/>
                </a:solidFill>
              </a:rPr>
              <a:t>tell people stories</a:t>
            </a:r>
            <a:endParaRPr lang="zh-CN" altLang="en-US">
              <a:solidFill>
                <a:srgbClr val="0070C0"/>
              </a:solidFill>
            </a:endParaRPr>
          </a:p>
        </p:txBody>
      </p:sp>
      <p:pic>
        <p:nvPicPr>
          <p:cNvPr id="8" name="图片 7" descr="Redocn_201203260750012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4" y="2190751"/>
            <a:ext cx="2319337" cy="180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2762251"/>
            <a:ext cx="5357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her</a:t>
            </a:r>
            <a:r>
              <a:rPr lang="en-US" altLang="zh-CN">
                <a:solidFill>
                  <a:srgbClr val="0070C0"/>
                </a:solidFill>
              </a:rPr>
              <a:t> job</a:t>
            </a:r>
            <a:r>
              <a:rPr lang="zh-CN" altLang="en-US">
                <a:solidFill>
                  <a:srgbClr val="0070C0"/>
                </a:solidFill>
              </a:rPr>
              <a:t>， </a:t>
            </a:r>
            <a:r>
              <a:rPr lang="en-US" altLang="zh-CN">
                <a:solidFill>
                  <a:srgbClr val="0070C0"/>
                </a:solidFill>
              </a:rPr>
              <a:t>driver</a:t>
            </a:r>
            <a:r>
              <a:rPr lang="zh-CN" altLang="en-US">
                <a:solidFill>
                  <a:srgbClr val="0070C0"/>
                </a:solidFill>
              </a:rPr>
              <a:t>，</a:t>
            </a:r>
            <a:r>
              <a:rPr lang="en-US" altLang="zh-CN">
                <a:solidFill>
                  <a:srgbClr val="0070C0"/>
                </a:solidFill>
              </a:rPr>
              <a:t>drive school bus for pupils </a:t>
            </a:r>
            <a:endParaRPr lang="zh-CN" altLang="en-US">
              <a:solidFill>
                <a:srgbClr val="0070C0"/>
              </a:solidFill>
            </a:endParaRPr>
          </a:p>
        </p:txBody>
      </p:sp>
      <p:pic>
        <p:nvPicPr>
          <p:cNvPr id="11" name="图片 10" descr="Redocn_2012071222360532.jpg.thumb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3714751"/>
            <a:ext cx="7699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57314" y="4191000"/>
            <a:ext cx="6143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70C0"/>
                </a:solidFill>
              </a:rPr>
              <a:t>the </a:t>
            </a:r>
            <a:r>
              <a:rPr lang="en-US" altLang="zh-CN">
                <a:solidFill>
                  <a:srgbClr val="FF0000"/>
                </a:solidFill>
              </a:rPr>
              <a:t>woman</a:t>
            </a:r>
            <a:r>
              <a:rPr lang="en-US" altLang="zh-CN">
                <a:solidFill>
                  <a:srgbClr val="0070C0"/>
                </a:solidFill>
              </a:rPr>
              <a:t>’s job</a:t>
            </a:r>
            <a:r>
              <a:rPr lang="zh-CN" altLang="en-US">
                <a:solidFill>
                  <a:srgbClr val="0070C0"/>
                </a:solidFill>
              </a:rPr>
              <a:t>，</a:t>
            </a:r>
            <a:r>
              <a:rPr lang="en-US" altLang="zh-CN">
                <a:solidFill>
                  <a:srgbClr val="0070C0"/>
                </a:solidFill>
              </a:rPr>
              <a:t>farmer</a:t>
            </a:r>
            <a:r>
              <a:rPr lang="zh-CN" altLang="en-US">
                <a:solidFill>
                  <a:srgbClr val="0070C0"/>
                </a:solidFill>
              </a:rPr>
              <a:t>， </a:t>
            </a:r>
            <a:r>
              <a:rPr lang="en-US" altLang="zh-CN">
                <a:solidFill>
                  <a:srgbClr val="0070C0"/>
                </a:solidFill>
              </a:rPr>
              <a:t>grow food for people </a:t>
            </a:r>
            <a:endParaRPr lang="zh-CN" altLang="en-US">
              <a:solidFill>
                <a:srgbClr val="0070C0"/>
              </a:solidFill>
            </a:endParaRPr>
          </a:p>
        </p:txBody>
      </p:sp>
      <p:pic>
        <p:nvPicPr>
          <p:cNvPr id="13" name="图片 12" descr="2531170_203635505000_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4" y="4762500"/>
            <a:ext cx="1284287" cy="201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14438" y="5334001"/>
            <a:ext cx="5643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70C0"/>
                </a:solidFill>
              </a:rPr>
              <a:t>the </a:t>
            </a:r>
            <a:r>
              <a:rPr lang="en-US" altLang="zh-CN">
                <a:solidFill>
                  <a:srgbClr val="FF0000"/>
                </a:solidFill>
              </a:rPr>
              <a:t>man</a:t>
            </a:r>
            <a:r>
              <a:rPr lang="en-US" altLang="zh-CN">
                <a:solidFill>
                  <a:srgbClr val="0070C0"/>
                </a:solidFill>
              </a:rPr>
              <a:t>’s job</a:t>
            </a:r>
            <a:r>
              <a:rPr lang="zh-CN" altLang="en-US">
                <a:solidFill>
                  <a:srgbClr val="0070C0"/>
                </a:solidFill>
              </a:rPr>
              <a:t>， </a:t>
            </a:r>
            <a:r>
              <a:rPr lang="en-US" altLang="zh-CN">
                <a:solidFill>
                  <a:srgbClr val="0070C0"/>
                </a:solidFill>
              </a:rPr>
              <a:t>factory worker</a:t>
            </a:r>
            <a:r>
              <a:rPr lang="zh-CN" altLang="en-US">
                <a:solidFill>
                  <a:srgbClr val="0070C0"/>
                </a:solidFill>
              </a:rPr>
              <a:t>，</a:t>
            </a:r>
            <a:r>
              <a:rPr lang="en-US" altLang="zh-CN">
                <a:solidFill>
                  <a:srgbClr val="0070C0"/>
                </a:solidFill>
              </a:rPr>
              <a:t>make machines for people </a:t>
            </a:r>
            <a:endParaRPr lang="zh-CN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42938" y="571500"/>
            <a:ext cx="4214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70C0"/>
                </a:solidFill>
              </a:rPr>
              <a:t>Grammar </a:t>
            </a:r>
            <a:r>
              <a:rPr lang="zh-CN" altLang="en-US" dirty="0">
                <a:solidFill>
                  <a:srgbClr val="0070C0"/>
                </a:solidFill>
              </a:rPr>
              <a:t>语法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6" y="1619251"/>
            <a:ext cx="44291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询问某人的工作：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928689" y="2667001"/>
            <a:ext cx="4143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>
              <a:solidFill>
                <a:srgbClr val="7030A0"/>
              </a:solidFill>
            </a:endParaRPr>
          </a:p>
          <a:p>
            <a:pPr eaLnBrk="1" hangingPunct="1"/>
            <a:endParaRPr lang="en-US" altLang="zh-CN">
              <a:solidFill>
                <a:srgbClr val="7030A0"/>
              </a:solidFill>
            </a:endParaRPr>
          </a:p>
          <a:p>
            <a:pPr eaLnBrk="1" hangingPunct="1"/>
            <a:endParaRPr lang="zh-CN" altLang="en-US">
              <a:solidFill>
                <a:srgbClr val="7030A0"/>
              </a:solidFill>
            </a:endParaRPr>
          </a:p>
        </p:txBody>
      </p:sp>
      <p:pic>
        <p:nvPicPr>
          <p:cNvPr id="20485" name="图片 5" descr="图片7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8" y="571501"/>
            <a:ext cx="4614862" cy="371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1333501"/>
            <a:ext cx="37147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B050"/>
                </a:solidFill>
              </a:rPr>
              <a:t>句型结构：</a:t>
            </a:r>
            <a:endParaRPr lang="en-US" altLang="zh-CN" dirty="0">
              <a:solidFill>
                <a:srgbClr val="00B050"/>
              </a:solidFill>
            </a:endParaRPr>
          </a:p>
          <a:p>
            <a:pPr eaLnBrk="1" hangingPunct="1"/>
            <a:r>
              <a:rPr lang="zh-CN" altLang="en-US" dirty="0">
                <a:solidFill>
                  <a:srgbClr val="7030A0"/>
                </a:solidFill>
              </a:rPr>
              <a:t>问句：</a:t>
            </a:r>
            <a:r>
              <a:rPr lang="en-US" altLang="zh-CN" dirty="0">
                <a:solidFill>
                  <a:srgbClr val="7030A0"/>
                </a:solidFill>
              </a:rPr>
              <a:t>What ’s  </a:t>
            </a:r>
            <a:r>
              <a:rPr lang="en-US" altLang="zh-CN" dirty="0" err="1">
                <a:solidFill>
                  <a:srgbClr val="7030A0"/>
                </a:solidFill>
              </a:rPr>
              <a:t>sb’s</a:t>
            </a:r>
            <a:r>
              <a:rPr lang="en-US" altLang="zh-CN" dirty="0">
                <a:solidFill>
                  <a:srgbClr val="7030A0"/>
                </a:solidFill>
              </a:rPr>
              <a:t>  job?</a:t>
            </a:r>
          </a:p>
          <a:p>
            <a:pPr eaLnBrk="1" hangingPunct="1"/>
            <a:r>
              <a:rPr lang="zh-CN" altLang="en-US" dirty="0">
                <a:solidFill>
                  <a:srgbClr val="7030A0"/>
                </a:solidFill>
              </a:rPr>
              <a:t>答语：</a:t>
            </a:r>
            <a:r>
              <a:rPr lang="en-US" altLang="zh-CN" dirty="0">
                <a:solidFill>
                  <a:srgbClr val="7030A0"/>
                </a:solidFill>
              </a:rPr>
              <a:t> He /She is a/an ……</a:t>
            </a:r>
          </a:p>
        </p:txBody>
      </p:sp>
      <p:pic>
        <p:nvPicPr>
          <p:cNvPr id="9" name="图片 8" descr="图片1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667000"/>
            <a:ext cx="3975100" cy="3905251"/>
          </a:xfrm>
          <a:prstGeom prst="rect">
            <a:avLst/>
          </a:prstGeom>
          <a:gradFill rotWithShape="1">
            <a:gsLst>
              <a:gs pos="0">
                <a:srgbClr val="18187C"/>
              </a:gs>
              <a:gs pos="80000">
                <a:srgbClr val="2222A3"/>
              </a:gs>
              <a:gs pos="100000">
                <a:srgbClr val="2020A6"/>
              </a:gs>
            </a:gsLst>
            <a:lin ang="16200000"/>
          </a:gra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3905251"/>
            <a:ext cx="200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sb’s </a:t>
            </a:r>
            <a:r>
              <a:rPr lang="zh-CN" altLang="en-US">
                <a:solidFill>
                  <a:srgbClr val="FF0000"/>
                </a:solidFill>
              </a:rPr>
              <a:t>是名词所有格形式</a:t>
            </a:r>
          </a:p>
        </p:txBody>
      </p:sp>
      <p:sp>
        <p:nvSpPr>
          <p:cNvPr id="13" name="椭圆 12"/>
          <p:cNvSpPr>
            <a:spLocks noChangeArrowheads="1"/>
          </p:cNvSpPr>
          <p:nvPr/>
        </p:nvSpPr>
        <p:spPr bwMode="auto">
          <a:xfrm>
            <a:off x="4500564" y="4381501"/>
            <a:ext cx="4357687" cy="24765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29189" y="4953000"/>
            <a:ext cx="3571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比如：</a:t>
            </a:r>
            <a:r>
              <a:rPr lang="en-US" altLang="zh-CN" dirty="0"/>
              <a:t>What is your father’s job</a:t>
            </a:r>
            <a:r>
              <a:rPr lang="zh-CN" altLang="en-US" dirty="0"/>
              <a:t>？</a:t>
            </a:r>
            <a:endParaRPr lang="en-US" altLang="zh-CN" dirty="0"/>
          </a:p>
          <a:p>
            <a:pPr eaLnBrk="1" hangingPunct="1"/>
            <a:r>
              <a:rPr lang="en-US" altLang="zh-CN" dirty="0"/>
              <a:t>            </a:t>
            </a:r>
            <a:r>
              <a:rPr lang="zh-CN" altLang="en-US" dirty="0"/>
              <a:t>你爸爸的工作是什么？</a:t>
            </a:r>
            <a:endParaRPr lang="en-US" altLang="zh-CN" dirty="0"/>
          </a:p>
          <a:p>
            <a:pPr eaLnBrk="1" hangingPunct="1"/>
            <a:r>
              <a:rPr lang="en-US" altLang="zh-CN" dirty="0"/>
              <a:t>            What is Mike’s job</a:t>
            </a:r>
            <a:r>
              <a:rPr lang="zh-CN" altLang="en-US" dirty="0"/>
              <a:t>？</a:t>
            </a:r>
            <a:endParaRPr lang="en-US" altLang="zh-CN" dirty="0"/>
          </a:p>
          <a:p>
            <a:pPr eaLnBrk="1" hangingPunct="1"/>
            <a:r>
              <a:rPr lang="en-US" altLang="zh-CN" dirty="0"/>
              <a:t>             </a:t>
            </a:r>
            <a:r>
              <a:rPr lang="zh-CN" altLang="en-US" dirty="0"/>
              <a:t>迈克的工作是什么</a:t>
            </a:r>
            <a:r>
              <a:rPr lang="zh-CN" altLang="en-US" dirty="0" smtClean="0"/>
              <a:t>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500064" y="762000"/>
            <a:ext cx="4429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询问对方职业</a:t>
            </a:r>
            <a:endParaRPr lang="zh-CN" altLang="en-US" dirty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00064" y="1524000"/>
            <a:ext cx="4714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7030A0"/>
                </a:solidFill>
              </a:rPr>
              <a:t>What’s your job ?</a:t>
            </a:r>
            <a:r>
              <a:rPr lang="zh-CN" altLang="en-US" dirty="0">
                <a:solidFill>
                  <a:srgbClr val="7030A0"/>
                </a:solidFill>
              </a:rPr>
              <a:t>你的工作是什么？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500063" y="2286000"/>
            <a:ext cx="4786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7030A0"/>
                </a:solidFill>
              </a:rPr>
              <a:t>What do you do ?</a:t>
            </a:r>
            <a:r>
              <a:rPr lang="zh-CN" altLang="en-US" dirty="0">
                <a:solidFill>
                  <a:srgbClr val="7030A0"/>
                </a:solidFill>
              </a:rPr>
              <a:t>你是做什么工作的？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00063" y="3524251"/>
            <a:ext cx="2500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询问第三人称的职业</a:t>
            </a:r>
            <a:endParaRPr lang="zh-CN" altLang="en-US" dirty="0"/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571500" y="4286251"/>
            <a:ext cx="4000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7030A0"/>
                </a:solidFill>
              </a:rPr>
              <a:t>What’s her job ? </a:t>
            </a:r>
            <a:r>
              <a:rPr lang="zh-CN" altLang="en-US" dirty="0">
                <a:solidFill>
                  <a:srgbClr val="7030A0"/>
                </a:solidFill>
              </a:rPr>
              <a:t>她的工作是什么？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71500" y="5048251"/>
            <a:ext cx="4643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7030A0"/>
                </a:solidFill>
              </a:rPr>
              <a:t>She is a farmer.</a:t>
            </a:r>
            <a:r>
              <a:rPr lang="zh-CN" altLang="en-US" dirty="0">
                <a:solidFill>
                  <a:srgbClr val="7030A0"/>
                </a:solidFill>
              </a:rPr>
              <a:t>她是一个农民。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811642_2138321364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90800" y="990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914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OOOPIC_minggege_20090714f4adc91bc2a0c3a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2971800"/>
            <a:ext cx="16002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OOOPIC_minggege_20090714413326b85866850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69200" y="3238500"/>
            <a:ext cx="1574800" cy="169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200811474023776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90800" y="2971800"/>
            <a:ext cx="160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200811320371732_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34000" y="3048000"/>
            <a:ext cx="152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667000" y="2590800"/>
            <a:ext cx="14478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90800" y="2514600"/>
            <a:ext cx="1600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 dirty="0"/>
              <a:t>grandpa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34000" y="2514600"/>
            <a:ext cx="1143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 dirty="0"/>
              <a:t>grandma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971800" y="4953000"/>
            <a:ext cx="838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 dirty="0"/>
              <a:t>father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867400" y="4762500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 dirty="0"/>
              <a:t>mother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5800" y="4876800"/>
            <a:ext cx="12192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 dirty="0"/>
              <a:t>aunt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696200" y="4876800"/>
            <a:ext cx="10668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 dirty="0"/>
              <a:t>uncle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200400" y="304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       </a:t>
            </a:r>
            <a:r>
              <a:rPr lang="en-US" altLang="zh-CN" sz="2400" dirty="0"/>
              <a:t>Family   Tree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038600" y="152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629400" y="16002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1066800" y="16002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191000" y="3733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5105400" y="4724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18" name="Picture 22" descr="6-091229102r3-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1" y="5289552"/>
            <a:ext cx="1071563" cy="156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Box 26"/>
          <p:cNvSpPr txBox="1">
            <a:spLocks noChangeArrowheads="1"/>
          </p:cNvSpPr>
          <p:nvPr/>
        </p:nvSpPr>
        <p:spPr bwMode="auto">
          <a:xfrm>
            <a:off x="285751" y="571500"/>
            <a:ext cx="1610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talk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20" name="图片 23" descr="u=2906751302,1134683127&amp;fm=21&amp;gp=0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86189" y="5418667"/>
            <a:ext cx="1095375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1" name="TextBox 24"/>
          <p:cNvSpPr txBox="1">
            <a:spLocks noChangeArrowheads="1"/>
          </p:cNvSpPr>
          <p:nvPr/>
        </p:nvSpPr>
        <p:spPr bwMode="auto">
          <a:xfrm>
            <a:off x="6000750" y="6364818"/>
            <a:ext cx="928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0" dirty="0"/>
              <a:t>sister</a:t>
            </a:r>
            <a:endParaRPr lang="zh-CN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  <p:bldP spid="133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4" descr="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9" y="281517"/>
            <a:ext cx="3984636" cy="65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472" y="857232"/>
            <a:ext cx="264320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9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en-US" altLang="zh-CN" sz="9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en-US" altLang="zh-CN" sz="9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endParaRPr lang="zh-CN" altLang="en-US" sz="9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4000504"/>
            <a:ext cx="250033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9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en-US" altLang="zh-CN" sz="9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  <a:r>
              <a:rPr lang="en-US" altLang="zh-CN" sz="9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endParaRPr lang="zh-CN" altLang="en-US" sz="9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8" name="下箭头 3"/>
          <p:cNvSpPr>
            <a:spLocks noChangeArrowheads="1"/>
          </p:cNvSpPr>
          <p:nvPr/>
        </p:nvSpPr>
        <p:spPr bwMode="auto">
          <a:xfrm>
            <a:off x="1285876" y="3143251"/>
            <a:ext cx="714375" cy="1333500"/>
          </a:xfrm>
          <a:prstGeom prst="down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/>
              <a:t>复数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2786064" y="2095500"/>
            <a:ext cx="928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男人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785814" y="6096000"/>
            <a:ext cx="2143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男人，</a:t>
            </a:r>
            <a:r>
              <a:rPr lang="en-US" altLang="zh-CN"/>
              <a:t>man</a:t>
            </a:r>
            <a:r>
              <a:rPr lang="zh-CN" altLang="en-US"/>
              <a:t>的复数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7000875" y="1333500"/>
            <a:ext cx="17859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0070C0"/>
                </a:solidFill>
              </a:rPr>
              <a:t>Policeman</a:t>
            </a:r>
          </a:p>
          <a:p>
            <a:pPr eaLnBrk="1" hangingPunct="1"/>
            <a:r>
              <a:rPr lang="zh-CN" altLang="en-US">
                <a:solidFill>
                  <a:srgbClr val="0070C0"/>
                </a:solidFill>
              </a:rPr>
              <a:t>警察</a:t>
            </a:r>
            <a:endParaRPr lang="en-US" altLang="zh-CN">
              <a:solidFill>
                <a:srgbClr val="0070C0"/>
              </a:solidFill>
            </a:endParaRPr>
          </a:p>
          <a:p>
            <a:pPr eaLnBrk="1" hangingPunct="1"/>
            <a:endParaRPr lang="en-US" altLang="zh-CN">
              <a:solidFill>
                <a:srgbClr val="0070C0"/>
              </a:solidFill>
            </a:endParaRPr>
          </a:p>
          <a:p>
            <a:pPr eaLnBrk="1" hangingPunct="1"/>
            <a:r>
              <a:rPr lang="en-US" altLang="zh-CN" sz="2000">
                <a:solidFill>
                  <a:srgbClr val="0070C0"/>
                </a:solidFill>
              </a:rPr>
              <a:t>Policemen</a:t>
            </a:r>
          </a:p>
          <a:p>
            <a:pPr eaLnBrk="1" hangingPunct="1"/>
            <a:r>
              <a:rPr lang="zh-CN" altLang="en-US" sz="2000">
                <a:solidFill>
                  <a:srgbClr val="0070C0"/>
                </a:solidFill>
              </a:rPr>
              <a:t>警察（复数）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285750" y="285751"/>
            <a:ext cx="2571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名词单复数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22533" grpId="0"/>
      <p:bldP spid="22534" grpId="0"/>
      <p:bldP spid="16392" grpId="0"/>
      <p:bldP spid="225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57189" y="1047751"/>
            <a:ext cx="50006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solidFill>
                  <a:srgbClr val="0070C0"/>
                </a:solidFill>
              </a:rPr>
              <a:t>w</a:t>
            </a:r>
            <a:r>
              <a:rPr lang="en-US" altLang="zh-CN" sz="8800">
                <a:solidFill>
                  <a:srgbClr val="FF0000"/>
                </a:solidFill>
              </a:rPr>
              <a:t>o</a:t>
            </a:r>
            <a:r>
              <a:rPr lang="en-US" altLang="zh-CN" sz="8800">
                <a:solidFill>
                  <a:srgbClr val="0070C0"/>
                </a:solidFill>
              </a:rPr>
              <a:t>m</a:t>
            </a:r>
            <a:r>
              <a:rPr lang="en-US" altLang="zh-CN" sz="8800">
                <a:solidFill>
                  <a:srgbClr val="FF0000"/>
                </a:solidFill>
              </a:rPr>
              <a:t>a</a:t>
            </a:r>
            <a:r>
              <a:rPr lang="en-US" altLang="zh-CN" sz="8800">
                <a:solidFill>
                  <a:srgbClr val="0070C0"/>
                </a:solidFill>
              </a:rPr>
              <a:t>n</a:t>
            </a:r>
            <a:r>
              <a:rPr lang="zh-CN" altLang="en-US" sz="2400"/>
              <a:t>妇女</a:t>
            </a:r>
            <a:endParaRPr lang="en-US" altLang="zh-CN" sz="24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4" y="4191001"/>
            <a:ext cx="44291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solidFill>
                  <a:srgbClr val="0070C0"/>
                </a:solidFill>
              </a:rPr>
              <a:t>w</a:t>
            </a:r>
            <a:r>
              <a:rPr lang="en-US" altLang="zh-CN" sz="8800">
                <a:solidFill>
                  <a:srgbClr val="FF0000"/>
                </a:solidFill>
              </a:rPr>
              <a:t>o</a:t>
            </a:r>
            <a:r>
              <a:rPr lang="en-US" altLang="zh-CN" sz="8800">
                <a:solidFill>
                  <a:srgbClr val="0070C0"/>
                </a:solidFill>
              </a:rPr>
              <a:t>m</a:t>
            </a:r>
            <a:r>
              <a:rPr lang="en-US" altLang="zh-CN" sz="8800">
                <a:solidFill>
                  <a:srgbClr val="FF0000"/>
                </a:solidFill>
              </a:rPr>
              <a:t>e</a:t>
            </a:r>
            <a:r>
              <a:rPr lang="en-US" altLang="zh-CN" sz="8800">
                <a:solidFill>
                  <a:srgbClr val="0070C0"/>
                </a:solidFill>
              </a:rPr>
              <a:t>n</a:t>
            </a:r>
            <a:endParaRPr lang="zh-CN" altLang="en-US" sz="8800">
              <a:solidFill>
                <a:srgbClr val="0070C0"/>
              </a:solidFill>
            </a:endParaRPr>
          </a:p>
        </p:txBody>
      </p:sp>
      <p:sp>
        <p:nvSpPr>
          <p:cNvPr id="4" name="下箭头 3"/>
          <p:cNvSpPr>
            <a:spLocks noChangeArrowheads="1"/>
          </p:cNvSpPr>
          <p:nvPr/>
        </p:nvSpPr>
        <p:spPr bwMode="auto">
          <a:xfrm>
            <a:off x="1857376" y="2564904"/>
            <a:ext cx="785813" cy="1619251"/>
          </a:xfrm>
          <a:prstGeom prst="down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/>
              <a:t>复数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1214439" y="6096000"/>
            <a:ext cx="242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妇女，</a:t>
            </a:r>
            <a:r>
              <a:rPr lang="en-US" altLang="zh-CN"/>
              <a:t>woman</a:t>
            </a:r>
            <a:r>
              <a:rPr lang="zh-CN" altLang="en-US"/>
              <a:t>的复数</a:t>
            </a:r>
          </a:p>
        </p:txBody>
      </p:sp>
      <p:pic>
        <p:nvPicPr>
          <p:cNvPr id="23558" name="图片 6" descr="图片1_副本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4" y="285751"/>
            <a:ext cx="303061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3" grpId="0"/>
      <p:bldP spid="4" grpId="0" animBg="1"/>
      <p:bldP spid="235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1" descr="图片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66751"/>
            <a:ext cx="3286125" cy="60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图片 2" descr="图片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4191001"/>
            <a:ext cx="2286000" cy="219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29250" y="666751"/>
            <a:ext cx="2857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0070C0"/>
                </a:solidFill>
              </a:rPr>
              <a:t>She</a:t>
            </a:r>
            <a:r>
              <a:rPr lang="en-US" altLang="zh-CN">
                <a:solidFill>
                  <a:srgbClr val="0070C0"/>
                </a:solidFill>
              </a:rPr>
              <a:t> </a:t>
            </a:r>
            <a:r>
              <a:rPr lang="en-US" altLang="zh-CN"/>
              <a:t>    </a:t>
            </a:r>
            <a:r>
              <a:rPr lang="zh-CN" altLang="en-US" sz="4800">
                <a:solidFill>
                  <a:srgbClr val="0070C0"/>
                </a:solidFill>
              </a:rPr>
              <a:t>她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00689" y="2857501"/>
            <a:ext cx="32146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Her  </a:t>
            </a:r>
            <a:r>
              <a:rPr lang="zh-CN" altLang="en-US" sz="5400">
                <a:solidFill>
                  <a:srgbClr val="FF0000"/>
                </a:solidFill>
              </a:rPr>
              <a:t>她的</a:t>
            </a:r>
          </a:p>
        </p:txBody>
      </p:sp>
      <p:sp>
        <p:nvSpPr>
          <p:cNvPr id="6" name="下箭头 5"/>
          <p:cNvSpPr>
            <a:spLocks noChangeArrowheads="1"/>
          </p:cNvSpPr>
          <p:nvPr/>
        </p:nvSpPr>
        <p:spPr bwMode="auto">
          <a:xfrm>
            <a:off x="6643689" y="1905001"/>
            <a:ext cx="428625" cy="1047751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14939" y="5048251"/>
            <a:ext cx="3786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CC00FF"/>
                </a:solidFill>
              </a:rPr>
              <a:t>Her cat </a:t>
            </a:r>
            <a:r>
              <a:rPr lang="zh-CN" altLang="en-US" sz="2400">
                <a:solidFill>
                  <a:srgbClr val="CC00FF"/>
                </a:solidFill>
              </a:rPr>
              <a:t>她的猫</a:t>
            </a:r>
          </a:p>
        </p:txBody>
      </p:sp>
      <p:sp>
        <p:nvSpPr>
          <p:cNvPr id="8" name="下箭头 7"/>
          <p:cNvSpPr>
            <a:spLocks noChangeArrowheads="1"/>
          </p:cNvSpPr>
          <p:nvPr/>
        </p:nvSpPr>
        <p:spPr bwMode="auto">
          <a:xfrm>
            <a:off x="6715126" y="4095752"/>
            <a:ext cx="500063" cy="1238249"/>
          </a:xfrm>
          <a:prstGeom prst="down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285750" y="285751"/>
            <a:ext cx="2357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名词所有格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1" y="1047751"/>
            <a:ext cx="2714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0070C0"/>
                </a:solidFill>
              </a:rPr>
              <a:t>He  </a:t>
            </a:r>
            <a:r>
              <a:rPr lang="zh-CN" altLang="en-US" sz="5400">
                <a:solidFill>
                  <a:srgbClr val="0070C0"/>
                </a:solidFill>
              </a:rPr>
              <a:t>他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3143251"/>
            <a:ext cx="3143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His </a:t>
            </a:r>
            <a:r>
              <a:rPr lang="zh-CN" altLang="en-US" sz="5400">
                <a:solidFill>
                  <a:srgbClr val="FF0000"/>
                </a:solidFill>
              </a:rPr>
              <a:t>他的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1" y="5238751"/>
            <a:ext cx="4786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CC00FF"/>
                </a:solidFill>
              </a:rPr>
              <a:t>His book </a:t>
            </a:r>
            <a:r>
              <a:rPr lang="zh-CN" altLang="en-US" sz="2400">
                <a:solidFill>
                  <a:srgbClr val="CC00FF"/>
                </a:solidFill>
              </a:rPr>
              <a:t>他的书</a:t>
            </a:r>
          </a:p>
        </p:txBody>
      </p:sp>
      <p:sp>
        <p:nvSpPr>
          <p:cNvPr id="5" name="下箭头 4"/>
          <p:cNvSpPr>
            <a:spLocks noChangeArrowheads="1"/>
          </p:cNvSpPr>
          <p:nvPr/>
        </p:nvSpPr>
        <p:spPr bwMode="auto">
          <a:xfrm>
            <a:off x="1143001" y="2286001"/>
            <a:ext cx="428625" cy="9525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6" name="下箭头 5"/>
          <p:cNvSpPr>
            <a:spLocks noChangeArrowheads="1"/>
          </p:cNvSpPr>
          <p:nvPr/>
        </p:nvSpPr>
        <p:spPr bwMode="auto">
          <a:xfrm>
            <a:off x="1143001" y="4286251"/>
            <a:ext cx="500063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5607" name="图片 6" descr="图片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0"/>
            <a:ext cx="4357688" cy="657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57189" y="857251"/>
            <a:ext cx="3000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70C0"/>
                </a:solidFill>
              </a:rPr>
              <a:t>Let’s practice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571501" y="1428751"/>
            <a:ext cx="3000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Ask and answer.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4714875" y="1218925"/>
            <a:ext cx="207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Example</a:t>
            </a:r>
            <a:r>
              <a:rPr lang="zh-CN" altLang="en-US" dirty="0"/>
              <a:t>：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4643439" y="1790425"/>
            <a:ext cx="35004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Who’s the tall man in the picture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0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He’s my father.</a:t>
            </a:r>
          </a:p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 what’s his job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0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 He is a doctor.</a:t>
            </a:r>
          </a:p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 Is your mother a doctor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0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 No</a:t>
            </a:r>
            <a:r>
              <a:rPr lang="zh-CN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a music teacher.</a:t>
            </a:r>
          </a:p>
          <a:p>
            <a:pPr eaLnBrk="1" hangingPunct="1"/>
            <a:r>
              <a:rPr lang="en-US" altLang="zh-CN" sz="20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She is good at music. </a:t>
            </a:r>
          </a:p>
        </p:txBody>
      </p:sp>
      <p:pic>
        <p:nvPicPr>
          <p:cNvPr id="26630" name="图片 5" descr="t01e371d1f3271598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511" y="2002119"/>
            <a:ext cx="3914775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7651" name="WordArt 3"/>
          <p:cNvSpPr>
            <a:spLocks noChangeArrowheads="1" noChangeShapeType="1"/>
          </p:cNvSpPr>
          <p:nvPr/>
        </p:nvSpPr>
        <p:spPr bwMode="auto">
          <a:xfrm>
            <a:off x="1403648" y="2084918"/>
            <a:ext cx="6408712" cy="16319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Interview</a:t>
            </a:r>
            <a:endParaRPr lang="zh-CN" altLang="en-US" sz="4000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214313" y="666751"/>
            <a:ext cx="2786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Do the project </a:t>
            </a:r>
            <a:endParaRPr lang="zh-CN" altLang="en-US" dirty="0"/>
          </a:p>
        </p:txBody>
      </p:sp>
      <p:graphicFrame>
        <p:nvGraphicFramePr>
          <p:cNvPr id="3" name="Group 31"/>
          <p:cNvGraphicFramePr>
            <a:graphicFrameLocks noGrp="1"/>
          </p:cNvGraphicFramePr>
          <p:nvPr/>
        </p:nvGraphicFramePr>
        <p:xfrm>
          <a:off x="1857375" y="1976967"/>
          <a:ext cx="6096000" cy="3071602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211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T="60943" marB="60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8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teacher</a:t>
                      </a:r>
                      <a:endParaRPr kumimoji="0" lang="zh-CN" altLang="en-US" sz="3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60943" marB="60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7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farmer</a:t>
                      </a:r>
                      <a:endParaRPr kumimoji="0" lang="zh-CN" altLang="en-US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60943" marB="60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8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60943" marB="60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60943" marB="60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71688" y="1333500"/>
            <a:ext cx="542925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rgbClr val="0070C0"/>
                </a:solidFill>
              </a:rPr>
              <a:t>What do you want to be when you grow up</a:t>
            </a:r>
            <a:r>
              <a:rPr lang="zh-CN" altLang="en-US" dirty="0">
                <a:solidFill>
                  <a:srgbClr val="0070C0"/>
                </a:solidFill>
              </a:rPr>
              <a:t>？</a:t>
            </a:r>
          </a:p>
        </p:txBody>
      </p:sp>
      <p:cxnSp>
        <p:nvCxnSpPr>
          <p:cNvPr id="28698" name="直接连接符 5"/>
          <p:cNvCxnSpPr>
            <a:cxnSpLocks noChangeShapeType="1"/>
          </p:cNvCxnSpPr>
          <p:nvPr/>
        </p:nvCxnSpPr>
        <p:spPr bwMode="auto">
          <a:xfrm>
            <a:off x="1857375" y="2000251"/>
            <a:ext cx="2000250" cy="952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9" name="TextBox 6"/>
          <p:cNvSpPr txBox="1">
            <a:spLocks noChangeArrowheads="1"/>
          </p:cNvSpPr>
          <p:nvPr/>
        </p:nvSpPr>
        <p:spPr bwMode="auto">
          <a:xfrm>
            <a:off x="2928939" y="2095501"/>
            <a:ext cx="1214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Name</a:t>
            </a:r>
          </a:p>
          <a:p>
            <a:pPr eaLnBrk="1" hangingPunct="1"/>
            <a:endParaRPr lang="zh-CN" altLang="en-US"/>
          </a:p>
        </p:txBody>
      </p:sp>
      <p:sp>
        <p:nvSpPr>
          <p:cNvPr id="28700" name="TextBox 7"/>
          <p:cNvSpPr txBox="1">
            <a:spLocks noChangeArrowheads="1"/>
          </p:cNvSpPr>
          <p:nvPr/>
        </p:nvSpPr>
        <p:spPr bwMode="auto">
          <a:xfrm>
            <a:off x="1928813" y="2286000"/>
            <a:ext cx="857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Job</a:t>
            </a: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5143500"/>
            <a:ext cx="7786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Step1</a:t>
            </a:r>
            <a:r>
              <a:rPr lang="zh-CN" altLang="en-US" dirty="0"/>
              <a:t>：</a:t>
            </a:r>
            <a:r>
              <a:rPr lang="en-US" altLang="zh-CN" dirty="0"/>
              <a:t>make a table</a:t>
            </a:r>
            <a:endParaRPr lang="zh-CN" alt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1" y="5715000"/>
            <a:ext cx="7929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Step2</a:t>
            </a:r>
            <a:r>
              <a:rPr lang="zh-CN" altLang="en-US" dirty="0"/>
              <a:t>：</a:t>
            </a:r>
            <a:r>
              <a:rPr lang="en-US" altLang="zh-CN" dirty="0"/>
              <a:t>ask your classmates what they want to do and fill in the table.</a:t>
            </a:r>
            <a:endParaRPr lang="zh-CN" alt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" y="6286500"/>
            <a:ext cx="8286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Step3</a:t>
            </a:r>
            <a:r>
              <a:rPr lang="zh-CN" altLang="en-US" dirty="0"/>
              <a:t>：</a:t>
            </a:r>
            <a:r>
              <a:rPr lang="en-US" altLang="zh-CN" dirty="0"/>
              <a:t>make a report. Tell the class what you found.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4214" y="3045884"/>
            <a:ext cx="779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I'm /He is /She is a____.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1701800"/>
            <a:ext cx="4679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What's your/his/her job?</a:t>
            </a:r>
          </a:p>
        </p:txBody>
      </p:sp>
      <p:sp>
        <p:nvSpPr>
          <p:cNvPr id="29700" name="WordArt 4"/>
          <p:cNvSpPr>
            <a:spLocks noChangeArrowheads="1" noChangeShapeType="1"/>
          </p:cNvSpPr>
          <p:nvPr/>
        </p:nvSpPr>
        <p:spPr bwMode="auto">
          <a:xfrm>
            <a:off x="5437188" y="1221318"/>
            <a:ext cx="2808287" cy="163194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3600" i="1" kern="10">
                <a:ln w="9525">
                  <a:solidFill>
                    <a:srgbClr val="99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重点句型</a:t>
            </a:r>
          </a:p>
        </p:txBody>
      </p:sp>
      <p:sp>
        <p:nvSpPr>
          <p:cNvPr id="29701" name="WordArt 5"/>
          <p:cNvSpPr>
            <a:spLocks noChangeArrowheads="1" noChangeShapeType="1"/>
          </p:cNvSpPr>
          <p:nvPr/>
        </p:nvSpPr>
        <p:spPr bwMode="auto">
          <a:xfrm>
            <a:off x="971550" y="4580467"/>
            <a:ext cx="2743200" cy="696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你记住了吗？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12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700867"/>
            <a:ext cx="7696200" cy="415713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685800"/>
            <a:ext cx="2971800" cy="1219200"/>
          </a:xfrm>
          <a:prstGeom prst="wedgeRectCallout">
            <a:avLst>
              <a:gd name="adj1" fmla="val 9403"/>
              <a:gd name="adj2" fmla="val 1345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0"/>
              <a:t>What’s your job?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886200" y="685800"/>
            <a:ext cx="3048000" cy="1143000"/>
          </a:xfrm>
          <a:prstGeom prst="wedgeRectCallout">
            <a:avLst>
              <a:gd name="adj1" fmla="val -2657"/>
              <a:gd name="adj2" fmla="val 1526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0"/>
              <a:t>I’m 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2133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 dirty="0"/>
              <a:t>Homework: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2166" y="1844824"/>
            <a:ext cx="763224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and act dialogue in pairs</a:t>
            </a:r>
            <a:endParaRPr lang="zh-CN" altLang="en-US" sz="28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 the structures for times</a:t>
            </a:r>
          </a:p>
          <a:p>
            <a:pPr eaLnBrk="1" hangingPunct="1"/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：看哪些工作是男士经常做的，那些是女士做的。</a:t>
            </a:r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例如，</a:t>
            </a:r>
            <a:r>
              <a:rPr lang="en-US" altLang="zh-CN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nurse</a:t>
            </a:r>
            <a:r>
              <a:rPr lang="zh-CN" altLang="en-US" sz="28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经常是女护</a:t>
            </a:r>
            <a:r>
              <a:rPr lang="zh-CN" altLang="en-US" sz="28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士 </a:t>
            </a:r>
            <a:endParaRPr lang="zh-CN" altLang="en-US" sz="28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447800" y="762000"/>
            <a:ext cx="2438400" cy="2971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48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巧猜职业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5257800" y="3505201"/>
            <a:ext cx="1733550" cy="16383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dist"/>
            <a:r>
              <a:rPr lang="en-US" altLang="zh-CN" sz="5400" kern="10" spc="-540">
                <a:ln w="9525">
                  <a:solidFill>
                    <a:srgbClr val="FF00FF"/>
                  </a:solidFill>
                  <a:round/>
                </a:ln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job</a:t>
            </a:r>
            <a:endParaRPr lang="zh-CN" altLang="en-US" sz="5400" kern="10" spc="-540">
              <a:ln w="9525">
                <a:solidFill>
                  <a:srgbClr val="FF00FF"/>
                </a:solidFill>
                <a:round/>
              </a:ln>
              <a:solidFill>
                <a:srgbClr val="FFCC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285751" y="571500"/>
            <a:ext cx="2214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Guess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817694" y="242088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pic>
        <p:nvPicPr>
          <p:cNvPr id="6146" name="Picture 2" descr="4811642_213832136479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1" y="685800"/>
            <a:ext cx="24161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upload_5a67fc63_127a94fe89b__8000_0000009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0" y="1219201"/>
            <a:ext cx="3352800" cy="434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76800" y="5638800"/>
            <a:ext cx="38862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0"/>
              <a:t>       </a:t>
            </a:r>
            <a:r>
              <a:rPr lang="en-US" altLang="zh-CN" sz="2800"/>
              <a:t>farmer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4114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grandpa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198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农民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035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410200" y="5486400"/>
            <a:ext cx="25908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0"/>
              <a:t>           </a:t>
            </a:r>
            <a:r>
              <a:rPr lang="en-US" altLang="zh-CN" sz="2800"/>
              <a:t>cleaner</a:t>
            </a:r>
          </a:p>
        </p:txBody>
      </p:sp>
      <p:pic>
        <p:nvPicPr>
          <p:cNvPr id="16388" name="Picture 4" descr="mnq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990601"/>
            <a:ext cx="3505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3429000"/>
            <a:ext cx="1752600" cy="39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/>
              <a:t>     </a:t>
            </a:r>
            <a:r>
              <a:rPr lang="en-US" altLang="zh-CN" sz="2000"/>
              <a:t>grandma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943600" y="6019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清洁工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0811474023776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671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201053110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286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715000" y="5257800"/>
            <a:ext cx="2895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/>
              <a:t>policeman</a:t>
            </a:r>
            <a:r>
              <a:rPr lang="en-US" altLang="zh-CN" sz="2400"/>
              <a:t>   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3733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/>
              <a:t>father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172200" y="5791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警察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00811320371732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254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3505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/>
              <a:t>mother</a:t>
            </a:r>
          </a:p>
        </p:txBody>
      </p:sp>
      <p:pic>
        <p:nvPicPr>
          <p:cNvPr id="18436" name="Picture 4" descr="upload_4f6db3eb_127a951031d__8000_000001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0"/>
            <a:ext cx="39751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648200" y="4876800"/>
            <a:ext cx="44958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/>
              <a:t>nurse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943600" y="5410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护士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OOOPIC_minggege_20090714f4adc91bc2a0c3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973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4114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/>
              <a:t>aunt</a:t>
            </a:r>
          </a:p>
        </p:txBody>
      </p:sp>
      <p:pic>
        <p:nvPicPr>
          <p:cNvPr id="19460" name="Picture 4" descr="MLMTO_quess_20090921083223fea1cb574b4fd3bc"/>
          <p:cNvPicPr>
            <a:picLocks noChangeAspect="1" noChangeArrowheads="1"/>
          </p:cNvPicPr>
          <p:nvPr/>
        </p:nvPicPr>
        <p:blipFill>
          <a:blip r:embed="rId3" cstate="email"/>
          <a:srcRect r="-500"/>
          <a:stretch>
            <a:fillRect/>
          </a:stretch>
        </p:blipFill>
        <p:spPr bwMode="auto">
          <a:xfrm>
            <a:off x="4821238" y="0"/>
            <a:ext cx="432276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638800" y="5638800"/>
            <a:ext cx="2895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/>
              <a:t>teacher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960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老师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OOOPIC_minggege_20090714413326b8586685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448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3886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/>
              <a:t>uncle</a:t>
            </a:r>
          </a:p>
        </p:txBody>
      </p:sp>
      <p:pic>
        <p:nvPicPr>
          <p:cNvPr id="20484" name="Picture 4" descr="01800903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6" y="0"/>
            <a:ext cx="44989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172200" y="5486400"/>
            <a:ext cx="1752600" cy="5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/>
              <a:t>worker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19800" y="6019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工人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50119A04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2CBEBB"/>
      </a:accent1>
      <a:accent2>
        <a:srgbClr val="00AEEF"/>
      </a:accent2>
      <a:accent3>
        <a:srgbClr val="FFFFFF"/>
      </a:accent3>
      <a:accent4>
        <a:srgbClr val="505050"/>
      </a:accent4>
      <a:accent5>
        <a:srgbClr val="ACDBDA"/>
      </a:accent5>
      <a:accent6>
        <a:srgbClr val="009DD9"/>
      </a:accent6>
      <a:hlink>
        <a:srgbClr val="00B0F0"/>
      </a:hlink>
      <a:folHlink>
        <a:srgbClr val="7F7F7F"/>
      </a:folHlink>
    </a:clrScheme>
    <a:fontScheme name="A000120150119A04PWBG">
      <a:majorFont>
        <a:latin typeface="Times New Roman"/>
        <a:ea typeface="华文中宋"/>
        <a:cs typeface=""/>
      </a:majorFont>
      <a:minorFont>
        <a:latin typeface="Times New Roman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119A04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2CBEBB"/>
        </a:accent1>
        <a:accent2>
          <a:srgbClr val="00AEEF"/>
        </a:accent2>
        <a:accent3>
          <a:srgbClr val="FFFFFF"/>
        </a:accent3>
        <a:accent4>
          <a:srgbClr val="505050"/>
        </a:accent4>
        <a:accent5>
          <a:srgbClr val="ACDBDA"/>
        </a:accent5>
        <a:accent6>
          <a:srgbClr val="009DD9"/>
        </a:accent6>
        <a:hlink>
          <a:srgbClr val="00B0F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695</Words>
  <Application>Microsoft Office PowerPoint</Application>
  <PresentationFormat>全屏显示(4:3)</PresentationFormat>
  <Paragraphs>165</Paragraphs>
  <Slides>29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华文宋体</vt:lpstr>
      <vt:lpstr>华文中宋</vt:lpstr>
      <vt:lpstr>宋体</vt:lpstr>
      <vt:lpstr>微软雅黑</vt:lpstr>
      <vt:lpstr>幼圆</vt:lpstr>
      <vt:lpstr>Arial</vt:lpstr>
      <vt:lpstr>Calibri</vt:lpstr>
      <vt:lpstr>Times New Roman</vt:lpstr>
      <vt:lpstr>Webdings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2011-03-21T09:38:00Z</dcterms:created>
  <dcterms:modified xsi:type="dcterms:W3CDTF">2023-01-16T22:27:07Z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7D8DB225942243578CBB56909A1C359C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