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60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33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2"/>
    <p:restoredTop sz="90929"/>
  </p:normalViewPr>
  <p:slideViewPr>
    <p:cSldViewPr showGuides="1">
      <p:cViewPr varScale="1">
        <p:scale>
          <a:sx n="108" d="100"/>
          <a:sy n="108" d="100"/>
        </p:scale>
        <p:origin x="-1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lIns="45720" r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lIns="45720" r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786063" y="1054100"/>
            <a:ext cx="5903913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4"/>
          <p:cNvSpPr>
            <a:spLocks noGrp="1"/>
          </p:cNvSpPr>
          <p:nvPr>
            <p:ph type="dt" sz="half" idx="1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lIns="45720" r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57200" y="1411288"/>
            <a:ext cx="82296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lIns="45720" r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613"/>
            <a:ext cx="9144000" cy="179388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>
              <a:defRPr sz="1100">
                <a:solidFill>
                  <a:srgbClr val="72727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64599" y="587692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20508" y="760424"/>
            <a:ext cx="588907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7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加法交换律和</a:t>
            </a:r>
            <a:endParaRPr kumimoji="1" lang="en-US" altLang="zh-CN" sz="7200" b="1" i="0" u="none" strike="noStrike" kern="1200" cap="none" spc="50" normalizeH="0" baseline="0" noProof="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7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加法结合律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2"/>
          <p:cNvSpPr txBox="1">
            <a:spLocks noGrp="1"/>
          </p:cNvSpPr>
          <p:nvPr>
            <p:ph type="ftr" sz="quarter" idx="3"/>
          </p:nvPr>
        </p:nvSpPr>
        <p:spPr>
          <a:noFill/>
        </p:spPr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8436" name="Picture 2" descr="C:\Documents and Settings\Administrator\桌面\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692150"/>
            <a:ext cx="7632700" cy="3727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Text Box 3"/>
          <p:cNvSpPr txBox="1"/>
          <p:nvPr/>
        </p:nvSpPr>
        <p:spPr>
          <a:xfrm>
            <a:off x="728663" y="4549775"/>
            <a:ext cx="21145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28</a:t>
            </a:r>
            <a:r>
              <a:rPr lang="zh-CN" altLang="en-US" sz="3600" b="1" dirty="0">
                <a:latin typeface="Times New Roman" panose="02020603050405020304" pitchFamily="18" charset="0"/>
              </a:rPr>
              <a:t>个男生在跳绳</a:t>
            </a:r>
          </a:p>
        </p:txBody>
      </p:sp>
      <p:sp>
        <p:nvSpPr>
          <p:cNvPr id="18438" name="Text Box 4"/>
          <p:cNvSpPr txBox="1"/>
          <p:nvPr/>
        </p:nvSpPr>
        <p:spPr>
          <a:xfrm>
            <a:off x="3411538" y="4494213"/>
            <a:ext cx="26670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17</a:t>
            </a:r>
            <a:r>
              <a:rPr lang="zh-CN" altLang="en-US" sz="4000" b="1" dirty="0">
                <a:latin typeface="Times New Roman" panose="02020603050405020304" pitchFamily="18" charset="0"/>
              </a:rPr>
              <a:t>个女生在跳绳</a:t>
            </a:r>
          </a:p>
        </p:txBody>
      </p:sp>
      <p:sp>
        <p:nvSpPr>
          <p:cNvPr id="18439" name="Text Box 5"/>
          <p:cNvSpPr txBox="1"/>
          <p:nvPr/>
        </p:nvSpPr>
        <p:spPr>
          <a:xfrm>
            <a:off x="6078538" y="4494213"/>
            <a:ext cx="2362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23</a:t>
            </a:r>
            <a:r>
              <a:rPr lang="zh-CN" altLang="en-US" sz="4000" b="1" dirty="0">
                <a:latin typeface="Times New Roman" panose="02020603050405020304" pitchFamily="18" charset="0"/>
              </a:rPr>
              <a:t>个女生在踢毽子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/>
          <p:nvPr/>
        </p:nvSpPr>
        <p:spPr>
          <a:xfrm>
            <a:off x="0" y="1143000"/>
            <a:ext cx="5181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Times New Roman" panose="02020603050405020304" pitchFamily="18" charset="0"/>
              </a:rPr>
              <a:t>男生做：</a:t>
            </a:r>
            <a:r>
              <a:rPr lang="en-US" altLang="zh-CN" sz="4400" dirty="0">
                <a:latin typeface="Times New Roman" panose="02020603050405020304" pitchFamily="18" charset="0"/>
              </a:rPr>
              <a:t>357+218=</a:t>
            </a:r>
          </a:p>
        </p:txBody>
      </p:sp>
      <p:sp>
        <p:nvSpPr>
          <p:cNvPr id="19459" name="Text Box 3"/>
          <p:cNvSpPr txBox="1"/>
          <p:nvPr/>
        </p:nvSpPr>
        <p:spPr>
          <a:xfrm>
            <a:off x="0" y="3810000"/>
            <a:ext cx="6096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Times New Roman" panose="02020603050405020304" pitchFamily="18" charset="0"/>
              </a:rPr>
              <a:t>女生做：</a:t>
            </a:r>
            <a:r>
              <a:rPr lang="en-US" altLang="zh-CN" sz="4400" dirty="0">
                <a:latin typeface="Times New Roman" panose="02020603050405020304" pitchFamily="18" charset="0"/>
              </a:rPr>
              <a:t>690+174=</a:t>
            </a:r>
          </a:p>
        </p:txBody>
      </p:sp>
      <p:sp>
        <p:nvSpPr>
          <p:cNvPr id="19460" name="Text Box 5"/>
          <p:cNvSpPr txBox="1"/>
          <p:nvPr/>
        </p:nvSpPr>
        <p:spPr>
          <a:xfrm>
            <a:off x="3473450" y="2362200"/>
            <a:ext cx="793750" cy="1371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latin typeface="Times New Roman" panose="02020603050405020304" pitchFamily="18" charset="0"/>
              </a:rPr>
              <a:t>验算</a:t>
            </a:r>
          </a:p>
        </p:txBody>
      </p:sp>
      <p:graphicFrame>
        <p:nvGraphicFramePr>
          <p:cNvPr id="19461" name="Object 8"/>
          <p:cNvGraphicFramePr>
            <a:graphicFrameLocks noChangeAspect="1"/>
          </p:cNvGraphicFramePr>
          <p:nvPr/>
        </p:nvGraphicFramePr>
        <p:xfrm>
          <a:off x="1524000" y="1981200"/>
          <a:ext cx="1981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3" imgW="1571625" imgH="1323975" progId="Paint.Picture">
                  <p:embed/>
                </p:oleObj>
              </mc:Choice>
              <mc:Fallback>
                <p:oleObj r:id="rId3" imgW="1571625" imgH="1323975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981200"/>
                        <a:ext cx="1981200" cy="175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9"/>
          <p:cNvGraphicFramePr>
            <a:graphicFrameLocks noChangeAspect="1"/>
          </p:cNvGraphicFramePr>
          <p:nvPr/>
        </p:nvGraphicFramePr>
        <p:xfrm>
          <a:off x="4191000" y="1828800"/>
          <a:ext cx="20574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5" imgW="1619250" imgH="1323975" progId="Paint.Picture">
                  <p:embed/>
                </p:oleObj>
              </mc:Choice>
              <mc:Fallback>
                <p:oleObj r:id="rId5" imgW="1619250" imgH="1323975" progId="Paint.Picture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1828800"/>
                        <a:ext cx="2057400" cy="1981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10"/>
          <p:cNvSpPr txBox="1"/>
          <p:nvPr/>
        </p:nvSpPr>
        <p:spPr>
          <a:xfrm>
            <a:off x="4876800" y="1127125"/>
            <a:ext cx="3429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575</a:t>
            </a:r>
          </a:p>
        </p:txBody>
      </p:sp>
      <p:graphicFrame>
        <p:nvGraphicFramePr>
          <p:cNvPr id="19464" name="Object 11"/>
          <p:cNvGraphicFramePr>
            <a:graphicFrameLocks noChangeAspect="1"/>
          </p:cNvGraphicFramePr>
          <p:nvPr/>
        </p:nvGraphicFramePr>
        <p:xfrm>
          <a:off x="1219200" y="4724400"/>
          <a:ext cx="1981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7" imgW="1590675" imgH="1352550" progId="Paint.Picture">
                  <p:embed/>
                </p:oleObj>
              </mc:Choice>
              <mc:Fallback>
                <p:oleObj r:id="rId7" imgW="1590675" imgH="1352550" progId="Paint.Picture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4724400"/>
                        <a:ext cx="1981200" cy="1828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12"/>
          <p:cNvSpPr txBox="1"/>
          <p:nvPr/>
        </p:nvSpPr>
        <p:spPr>
          <a:xfrm>
            <a:off x="3200400" y="5257800"/>
            <a:ext cx="793750" cy="1371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latin typeface="Times New Roman" panose="02020603050405020304" pitchFamily="18" charset="0"/>
              </a:rPr>
              <a:t>验算</a:t>
            </a:r>
          </a:p>
        </p:txBody>
      </p:sp>
      <p:graphicFrame>
        <p:nvGraphicFramePr>
          <p:cNvPr id="19466" name="Object 13"/>
          <p:cNvGraphicFramePr>
            <a:graphicFrameLocks noChangeAspect="1"/>
          </p:cNvGraphicFramePr>
          <p:nvPr/>
        </p:nvGraphicFramePr>
        <p:xfrm>
          <a:off x="3886200" y="4648200"/>
          <a:ext cx="2133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9" imgW="1571625" imgH="1295400" progId="Paint.Picture">
                  <p:embed/>
                </p:oleObj>
              </mc:Choice>
              <mc:Fallback>
                <p:oleObj r:id="rId9" imgW="1571625" imgH="1295400" progId="Paint.Picture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86200" y="4648200"/>
                        <a:ext cx="2133600" cy="1828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Text Box 14"/>
          <p:cNvSpPr txBox="1"/>
          <p:nvPr/>
        </p:nvSpPr>
        <p:spPr>
          <a:xfrm>
            <a:off x="4800600" y="3810000"/>
            <a:ext cx="2438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864</a:t>
            </a:r>
          </a:p>
        </p:txBody>
      </p:sp>
      <p:sp>
        <p:nvSpPr>
          <p:cNvPr id="19468" name="Text Box 15"/>
          <p:cNvSpPr txBox="1"/>
          <p:nvPr/>
        </p:nvSpPr>
        <p:spPr>
          <a:xfrm>
            <a:off x="0" y="0"/>
            <a:ext cx="96012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竖式计算，并用</a:t>
            </a:r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加法交换律</a:t>
            </a:r>
            <a:r>
              <a:rPr lang="zh-CN" altLang="en-US" sz="4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进行验算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2"/>
          <p:cNvSpPr txBox="1">
            <a:spLocks noGrp="1"/>
          </p:cNvSpPr>
          <p:nvPr>
            <p:ph type="ftr" sz="quarter" idx="3"/>
          </p:nvPr>
        </p:nvSpPr>
        <p:spPr>
          <a:noFill/>
        </p:spPr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3" name="Text Box 2"/>
          <p:cNvSpPr txBox="1"/>
          <p:nvPr/>
        </p:nvSpPr>
        <p:spPr>
          <a:xfrm>
            <a:off x="304800" y="228600"/>
            <a:ext cx="8839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rgbClr val="333399"/>
                </a:solidFill>
                <a:latin typeface="Times New Roman" panose="02020603050405020304" pitchFamily="18" charset="0"/>
              </a:rPr>
              <a:t>下面的等式各应用了什么</a:t>
            </a:r>
            <a:r>
              <a:rPr lang="zh-CN" altLang="en-US" sz="6000" dirty="0">
                <a:solidFill>
                  <a:srgbClr val="FF3300"/>
                </a:solidFill>
                <a:latin typeface="Times New Roman" panose="02020603050405020304" pitchFamily="18" charset="0"/>
              </a:rPr>
              <a:t>运算律</a:t>
            </a:r>
            <a:r>
              <a:rPr lang="zh-CN" altLang="en-US" sz="6000" dirty="0">
                <a:solidFill>
                  <a:srgbClr val="333399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20484" name="Text Box 3"/>
          <p:cNvSpPr txBox="1"/>
          <p:nvPr/>
        </p:nvSpPr>
        <p:spPr>
          <a:xfrm>
            <a:off x="2362200" y="2819400"/>
            <a:ext cx="5867400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dirty="0">
                <a:latin typeface="Times New Roman" panose="02020603050405020304" pitchFamily="18" charset="0"/>
              </a:rPr>
              <a:t>82+0=0+82</a:t>
            </a:r>
          </a:p>
        </p:txBody>
      </p:sp>
      <p:sp>
        <p:nvSpPr>
          <p:cNvPr id="20485" name="Text Box 7"/>
          <p:cNvSpPr txBox="1"/>
          <p:nvPr/>
        </p:nvSpPr>
        <p:spPr>
          <a:xfrm>
            <a:off x="2667000" y="4191000"/>
            <a:ext cx="6248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加法交换律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2"/>
          <p:cNvSpPr txBox="1">
            <a:spLocks noGrp="1"/>
          </p:cNvSpPr>
          <p:nvPr>
            <p:ph type="ftr" sz="quarter" idx="3"/>
          </p:nvPr>
        </p:nvSpPr>
        <p:spPr>
          <a:noFill/>
        </p:spPr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7" name="Text Box 4"/>
          <p:cNvSpPr txBox="1"/>
          <p:nvPr/>
        </p:nvSpPr>
        <p:spPr>
          <a:xfrm>
            <a:off x="1295400" y="2895600"/>
            <a:ext cx="8153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latin typeface="Times New Roman" panose="02020603050405020304" pitchFamily="18" charset="0"/>
              </a:rPr>
              <a:t>47+(30+8)=(47+30)+8</a:t>
            </a:r>
          </a:p>
        </p:txBody>
      </p:sp>
      <p:sp>
        <p:nvSpPr>
          <p:cNvPr id="21508" name="Text Box 7"/>
          <p:cNvSpPr txBox="1"/>
          <p:nvPr/>
        </p:nvSpPr>
        <p:spPr>
          <a:xfrm>
            <a:off x="304800" y="228600"/>
            <a:ext cx="8839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rgbClr val="333399"/>
                </a:solidFill>
                <a:latin typeface="Times New Roman" panose="02020603050405020304" pitchFamily="18" charset="0"/>
              </a:rPr>
              <a:t>下面的等式各应用了什么</a:t>
            </a:r>
            <a:r>
              <a:rPr lang="zh-CN" altLang="en-US" sz="6000" dirty="0">
                <a:solidFill>
                  <a:srgbClr val="FF3300"/>
                </a:solidFill>
                <a:latin typeface="Times New Roman" panose="02020603050405020304" pitchFamily="18" charset="0"/>
              </a:rPr>
              <a:t>运算律</a:t>
            </a:r>
            <a:r>
              <a:rPr lang="zh-CN" altLang="en-US" sz="6000" dirty="0">
                <a:solidFill>
                  <a:srgbClr val="333399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21509" name="Text Box 8"/>
          <p:cNvSpPr txBox="1"/>
          <p:nvPr/>
        </p:nvSpPr>
        <p:spPr>
          <a:xfrm>
            <a:off x="2743200" y="4419600"/>
            <a:ext cx="487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加法结合律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2"/>
          <p:cNvSpPr txBox="1">
            <a:spLocks noGrp="1"/>
          </p:cNvSpPr>
          <p:nvPr>
            <p:ph type="ftr" sz="quarter" idx="3"/>
          </p:nvPr>
        </p:nvSpPr>
        <p:spPr>
          <a:noFill/>
        </p:spPr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531" name="Text Box 5"/>
          <p:cNvSpPr txBox="1"/>
          <p:nvPr/>
        </p:nvSpPr>
        <p:spPr>
          <a:xfrm>
            <a:off x="914400" y="2819400"/>
            <a:ext cx="82296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latin typeface="Times New Roman" panose="02020603050405020304" pitchFamily="18" charset="0"/>
              </a:rPr>
              <a:t>(84+68)+32=84+(68+32)</a:t>
            </a:r>
          </a:p>
        </p:txBody>
      </p:sp>
      <p:sp>
        <p:nvSpPr>
          <p:cNvPr id="22532" name="Text Box 7"/>
          <p:cNvSpPr txBox="1"/>
          <p:nvPr/>
        </p:nvSpPr>
        <p:spPr>
          <a:xfrm>
            <a:off x="304800" y="228600"/>
            <a:ext cx="8839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rgbClr val="333399"/>
                </a:solidFill>
                <a:latin typeface="Times New Roman" panose="02020603050405020304" pitchFamily="18" charset="0"/>
              </a:rPr>
              <a:t>下面的等式各应用了什么</a:t>
            </a:r>
            <a:r>
              <a:rPr lang="zh-CN" altLang="en-US" sz="6000" dirty="0">
                <a:solidFill>
                  <a:srgbClr val="FF3300"/>
                </a:solidFill>
                <a:latin typeface="Times New Roman" panose="02020603050405020304" pitchFamily="18" charset="0"/>
              </a:rPr>
              <a:t>运算律</a:t>
            </a:r>
            <a:r>
              <a:rPr lang="zh-CN" altLang="en-US" sz="6000" dirty="0">
                <a:solidFill>
                  <a:srgbClr val="333399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22533" name="Text Box 8"/>
          <p:cNvSpPr txBox="1"/>
          <p:nvPr/>
        </p:nvSpPr>
        <p:spPr>
          <a:xfrm>
            <a:off x="2514600" y="4267200"/>
            <a:ext cx="5486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加法结合律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2"/>
          <p:cNvSpPr txBox="1">
            <a:spLocks noGrp="1"/>
          </p:cNvSpPr>
          <p:nvPr>
            <p:ph type="ftr" sz="quarter" idx="3"/>
          </p:nvPr>
        </p:nvSpPr>
        <p:spPr>
          <a:noFill/>
        </p:spPr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5" name="Text Box 6"/>
          <p:cNvSpPr txBox="1"/>
          <p:nvPr/>
        </p:nvSpPr>
        <p:spPr>
          <a:xfrm>
            <a:off x="990600" y="2895600"/>
            <a:ext cx="89916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latin typeface="Times New Roman" panose="02020603050405020304" pitchFamily="18" charset="0"/>
              </a:rPr>
              <a:t>75+(48+25)=(75+25)+48</a:t>
            </a:r>
          </a:p>
        </p:txBody>
      </p:sp>
      <p:sp>
        <p:nvSpPr>
          <p:cNvPr id="23556" name="Text Box 7"/>
          <p:cNvSpPr txBox="1"/>
          <p:nvPr/>
        </p:nvSpPr>
        <p:spPr>
          <a:xfrm>
            <a:off x="304800" y="228600"/>
            <a:ext cx="8839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rgbClr val="333399"/>
                </a:solidFill>
                <a:latin typeface="Times New Roman" panose="02020603050405020304" pitchFamily="18" charset="0"/>
              </a:rPr>
              <a:t>下面的等式各应用了什么</a:t>
            </a:r>
            <a:r>
              <a:rPr lang="zh-CN" altLang="en-US" sz="6000" dirty="0">
                <a:solidFill>
                  <a:srgbClr val="FF3300"/>
                </a:solidFill>
                <a:latin typeface="Times New Roman" panose="02020603050405020304" pitchFamily="18" charset="0"/>
              </a:rPr>
              <a:t>运算律</a:t>
            </a:r>
            <a:r>
              <a:rPr lang="zh-CN" altLang="en-US" sz="6000" dirty="0">
                <a:solidFill>
                  <a:srgbClr val="333399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23557" name="Text Box 8"/>
          <p:cNvSpPr txBox="1"/>
          <p:nvPr/>
        </p:nvSpPr>
        <p:spPr>
          <a:xfrm>
            <a:off x="1066800" y="4343400"/>
            <a:ext cx="73914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CC0099"/>
                </a:solidFill>
                <a:latin typeface="Times New Roman" panose="02020603050405020304" pitchFamily="18" charset="0"/>
              </a:rPr>
              <a:t>加法交换律和加法结合律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2"/>
          <p:cNvSpPr txBox="1">
            <a:spLocks noGrp="1"/>
          </p:cNvSpPr>
          <p:nvPr>
            <p:ph type="ftr" sz="quarter" idx="3"/>
          </p:nvPr>
        </p:nvSpPr>
        <p:spPr>
          <a:noFill/>
        </p:spPr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579" name="Text Box 2"/>
          <p:cNvSpPr txBox="1"/>
          <p:nvPr/>
        </p:nvSpPr>
        <p:spPr>
          <a:xfrm>
            <a:off x="228600" y="457200"/>
            <a:ext cx="8915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你能在（      ）里填上合适的数吗？</a:t>
            </a:r>
          </a:p>
        </p:txBody>
      </p:sp>
      <p:sp>
        <p:nvSpPr>
          <p:cNvPr id="24580" name="Text Box 3"/>
          <p:cNvSpPr txBox="1"/>
          <p:nvPr/>
        </p:nvSpPr>
        <p:spPr>
          <a:xfrm>
            <a:off x="304800" y="1752600"/>
            <a:ext cx="61722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latin typeface="Times New Roman" panose="02020603050405020304" pitchFamily="18" charset="0"/>
              </a:rPr>
              <a:t>96+35=35+(      )</a:t>
            </a:r>
          </a:p>
        </p:txBody>
      </p:sp>
      <p:sp>
        <p:nvSpPr>
          <p:cNvPr id="24581" name="Text Box 5"/>
          <p:cNvSpPr txBox="1"/>
          <p:nvPr/>
        </p:nvSpPr>
        <p:spPr>
          <a:xfrm>
            <a:off x="228600" y="2895600"/>
            <a:ext cx="6019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latin typeface="Times New Roman" panose="02020603050405020304" pitchFamily="18" charset="0"/>
              </a:rPr>
              <a:t>204+57=(       )+204</a:t>
            </a:r>
          </a:p>
        </p:txBody>
      </p:sp>
      <p:sp>
        <p:nvSpPr>
          <p:cNvPr id="24582" name="Text Box 6"/>
          <p:cNvSpPr txBox="1"/>
          <p:nvPr/>
        </p:nvSpPr>
        <p:spPr>
          <a:xfrm>
            <a:off x="0" y="3962400"/>
            <a:ext cx="9220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4800" b="1" dirty="0">
                <a:latin typeface="Times New Roman" panose="02020603050405020304" pitchFamily="18" charset="0"/>
              </a:rPr>
              <a:t>45+36</a:t>
            </a:r>
            <a:r>
              <a:rPr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4800" b="1" dirty="0">
                <a:latin typeface="Times New Roman" panose="02020603050405020304" pitchFamily="18" charset="0"/>
              </a:rPr>
              <a:t>+64=45+</a:t>
            </a:r>
            <a:r>
              <a:rPr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(     </a:t>
            </a:r>
            <a:r>
              <a:rPr lang="en-US" altLang="zh-CN" sz="4800" b="1" dirty="0">
                <a:latin typeface="Times New Roman" panose="02020603050405020304" pitchFamily="18" charset="0"/>
              </a:rPr>
              <a:t>  +       </a:t>
            </a:r>
            <a:r>
              <a:rPr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3" name="Text Box 7"/>
          <p:cNvSpPr txBox="1"/>
          <p:nvPr/>
        </p:nvSpPr>
        <p:spPr>
          <a:xfrm>
            <a:off x="152400" y="4967288"/>
            <a:ext cx="86868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latin typeface="Times New Roman" panose="02020603050405020304" pitchFamily="18" charset="0"/>
              </a:rPr>
              <a:t>560+(140+70)=</a:t>
            </a:r>
            <a:r>
              <a:rPr lang="zh-CN" altLang="en-US" sz="4800" b="1" dirty="0">
                <a:latin typeface="Times New Roman" panose="02020603050405020304" pitchFamily="18" charset="0"/>
              </a:rPr>
              <a:t>（</a:t>
            </a:r>
            <a:r>
              <a:rPr lang="en-US" altLang="zh-CN" sz="4800" b="1" dirty="0">
                <a:latin typeface="Times New Roman" panose="02020603050405020304" pitchFamily="18" charset="0"/>
              </a:rPr>
              <a:t>560+    </a:t>
            </a:r>
            <a:r>
              <a:rPr lang="zh-CN" altLang="en-US" sz="4800" b="1" dirty="0">
                <a:latin typeface="Times New Roman" panose="02020603050405020304" pitchFamily="18" charset="0"/>
              </a:rPr>
              <a:t>）</a:t>
            </a:r>
            <a:r>
              <a:rPr lang="en-US" altLang="zh-CN" sz="4800" b="1" dirty="0">
                <a:latin typeface="Times New Roman" panose="02020603050405020304" pitchFamily="18" charset="0"/>
              </a:rPr>
              <a:t>+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145</Words>
  <Application>Microsoft Office PowerPoint</Application>
  <PresentationFormat>全屏显示(4:3)</PresentationFormat>
  <Paragraphs>30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黑体</vt:lpstr>
      <vt:lpstr>华文中宋</vt:lpstr>
      <vt:lpstr>宋体</vt:lpstr>
      <vt:lpstr>微软雅黑</vt:lpstr>
      <vt:lpstr>Arial</vt:lpstr>
      <vt:lpstr>Franklin Gothic Book</vt:lpstr>
      <vt:lpstr>Franklin Gothic Medium</vt:lpstr>
      <vt:lpstr>Times New Roman</vt:lpstr>
      <vt:lpstr>Wingdings 2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2005-11-10T07:18:50Z</dcterms:created>
  <dcterms:modified xsi:type="dcterms:W3CDTF">2023-01-16T22:27:18Z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507BE50E3EDB4543828C5938109FEF68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