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69" r:id="rId3"/>
    <p:sldId id="354" r:id="rId4"/>
    <p:sldId id="261" r:id="rId5"/>
    <p:sldId id="272" r:id="rId6"/>
    <p:sldId id="290" r:id="rId7"/>
    <p:sldId id="325" r:id="rId8"/>
    <p:sldId id="320" r:id="rId9"/>
    <p:sldId id="321" r:id="rId10"/>
    <p:sldId id="297" r:id="rId11"/>
    <p:sldId id="260" r:id="rId12"/>
    <p:sldId id="295" r:id="rId13"/>
    <p:sldId id="296" r:id="rId14"/>
    <p:sldId id="278" r:id="rId15"/>
    <p:sldId id="271" r:id="rId16"/>
    <p:sldId id="262" r:id="rId17"/>
    <p:sldId id="265" r:id="rId18"/>
    <p:sldId id="324" r:id="rId19"/>
    <p:sldId id="274" r:id="rId20"/>
    <p:sldId id="267" r:id="rId21"/>
    <p:sldId id="268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00" d="100"/>
          <a:sy n="100" d="100"/>
        </p:scale>
        <p:origin x="-1062" y="-432"/>
      </p:cViewPr>
      <p:guideLst>
        <p:guide orient="horz" pos="214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7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1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2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3" cstate="email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832" name="图片 98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429000"/>
            <a:ext cx="12192000" cy="896938"/>
          </a:xfrm>
          <a:prstGeom prst="rect">
            <a:avLst/>
          </a:prstGeom>
          <a:effectLst>
            <a:outerShdw blurRad="127000" dist="76200" dir="16200000" rotWithShape="0">
              <a:schemeClr val="bg1">
                <a:lumMod val="50000"/>
                <a:alpha val="40000"/>
              </a:schemeClr>
            </a:outerShdw>
          </a:effectLst>
        </p:spPr>
      </p:pic>
      <p:pic>
        <p:nvPicPr>
          <p:cNvPr id="9850" name="图片 98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3428999"/>
            <a:ext cx="12192000" cy="1686339"/>
          </a:xfrm>
          <a:prstGeom prst="rect">
            <a:avLst/>
          </a:prstGeom>
          <a:effectLst>
            <a:outerShdw blurRad="127000" dist="76200" dir="5400000" algn="t" rotWithShape="0">
              <a:schemeClr val="bg1">
                <a:lumMod val="50000"/>
                <a:alpha val="40000"/>
              </a:schemeClr>
            </a:outerShdw>
          </a:effectLst>
        </p:spPr>
      </p:pic>
      <p:pic>
        <p:nvPicPr>
          <p:cNvPr id="9847" name="图形 9846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920503" y="3351852"/>
            <a:ext cx="2431284" cy="429049"/>
          </a:xfrm>
          <a:prstGeom prst="rect">
            <a:avLst/>
          </a:prstGeom>
        </p:spPr>
      </p:pic>
      <p:sp>
        <p:nvSpPr>
          <p:cNvPr id="1025" name="矩形 1024"/>
          <p:cNvSpPr>
            <a:spLocks noChangeAspect="1"/>
          </p:cNvSpPr>
          <p:nvPr/>
        </p:nvSpPr>
        <p:spPr>
          <a:xfrm>
            <a:off x="0" y="3790950"/>
            <a:ext cx="12192000" cy="30670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6" name="矩形 1025"/>
          <p:cNvSpPr>
            <a:spLocks noChangeAspect="1"/>
          </p:cNvSpPr>
          <p:nvPr/>
        </p:nvSpPr>
        <p:spPr>
          <a:xfrm>
            <a:off x="5040313" y="4325938"/>
            <a:ext cx="1771650" cy="14525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0" y="3566376"/>
            <a:ext cx="1219200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 smtClean="0">
                <a:latin typeface="+mn-ea"/>
                <a:cs typeface="新宋体" panose="02010609030101010101" charset="-122"/>
              </a:rPr>
              <a:t>2.3 </a:t>
            </a:r>
            <a:r>
              <a:rPr lang="zh-CN" altLang="en-US" sz="8000" b="1" dirty="0" smtClean="0">
                <a:latin typeface="+mn-ea"/>
                <a:cs typeface="新宋体" panose="02010609030101010101" charset="-122"/>
              </a:rPr>
              <a:t>相</a:t>
            </a:r>
            <a:r>
              <a:rPr lang="zh-CN" altLang="en-US" sz="8000" b="1" dirty="0">
                <a:latin typeface="+mn-ea"/>
                <a:cs typeface="新宋体" panose="02010609030101010101" charset="-122"/>
              </a:rPr>
              <a:t>反数与绝对值</a:t>
            </a:r>
            <a:r>
              <a:rPr lang="zh-CN" altLang="en-US" b="1" dirty="0">
                <a:latin typeface="+mn-ea"/>
              </a:rPr>
              <a:t>  </a:t>
            </a:r>
          </a:p>
        </p:txBody>
      </p:sp>
      <p:sp>
        <p:nvSpPr>
          <p:cNvPr id="11" name="矩形 10"/>
          <p:cNvSpPr/>
          <p:nvPr/>
        </p:nvSpPr>
        <p:spPr>
          <a:xfrm>
            <a:off x="-1" y="609724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85775" y="201930"/>
            <a:ext cx="1039812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5400"/>
              <a:t>画一个数轴，标出</a:t>
            </a:r>
            <a:r>
              <a:rPr lang="en-US" altLang="zh-CN" sz="5400"/>
              <a:t>-4</a:t>
            </a:r>
            <a:r>
              <a:rPr lang="zh-CN" altLang="en-US" sz="5400"/>
              <a:t>和它的相反数，</a:t>
            </a:r>
            <a:r>
              <a:rPr lang="en-US" altLang="zh-CN" sz="5400"/>
              <a:t>2.5</a:t>
            </a:r>
            <a:r>
              <a:rPr lang="zh-CN" altLang="en-US" sz="5400"/>
              <a:t>和它的相反数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77925" y="4953635"/>
            <a:ext cx="983615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/>
              <a:t>它们与原点有怎样的位置关系？</a:t>
            </a:r>
          </a:p>
          <a:p>
            <a:r>
              <a:rPr lang="zh-CN" altLang="en-US" sz="4800"/>
              <a:t>        到原点的距离各是多少？</a:t>
            </a:r>
          </a:p>
        </p:txBody>
      </p:sp>
      <p:pic>
        <p:nvPicPr>
          <p:cNvPr id="4" name="Picture 6" descr="1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6230" y="3197860"/>
            <a:ext cx="11558905" cy="1002665"/>
          </a:xfrm>
          <a:prstGeom prst="rect">
            <a:avLst/>
          </a:prstGeom>
          <a:noFill/>
        </p:spPr>
      </p:pic>
      <p:sp>
        <p:nvSpPr>
          <p:cNvPr id="5" name="文本框 4"/>
          <p:cNvSpPr txBox="1"/>
          <p:nvPr/>
        </p:nvSpPr>
        <p:spPr>
          <a:xfrm>
            <a:off x="1886585" y="2212340"/>
            <a:ext cx="99758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0000"/>
                </a:solidFill>
              </a:rPr>
              <a:t>-4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70315" y="2212340"/>
            <a:ext cx="77978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039745" y="2212340"/>
            <a:ext cx="196469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0000"/>
                </a:solidFill>
              </a:rPr>
              <a:t>-2.5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093585" y="2091055"/>
            <a:ext cx="143446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0000"/>
                </a:solidFill>
              </a:rPr>
              <a:t>2.5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09565" y="2914650"/>
            <a:ext cx="93535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33425" y="2602230"/>
            <a:ext cx="108680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0070C0"/>
                </a:solidFill>
                <a:sym typeface="+mn-ea"/>
              </a:rPr>
              <a:t>在数轴上，表示互为相反数的两个点，分别位于原点两旁，并且它们与原点的距离相等。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5055" y="637540"/>
            <a:ext cx="745236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相反数的几何意义：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342380" y="591185"/>
            <a:ext cx="1294130" cy="9664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00405" y="591185"/>
            <a:ext cx="4692650" cy="919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8854" name="Picture 6" descr="1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35" y="4460875"/>
            <a:ext cx="11558905" cy="1002665"/>
          </a:xfrm>
          <a:prstGeom prst="rect">
            <a:avLst/>
          </a:prstGeom>
          <a:noFill/>
        </p:spPr>
      </p:pic>
      <p:sp>
        <p:nvSpPr>
          <p:cNvPr id="2" name="文本框 1"/>
          <p:cNvSpPr txBox="1"/>
          <p:nvPr/>
        </p:nvSpPr>
        <p:spPr>
          <a:xfrm>
            <a:off x="700405" y="495300"/>
            <a:ext cx="88696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/>
              <a:t>4</a:t>
            </a:r>
            <a:r>
              <a:rPr lang="zh-CN" altLang="en-US" sz="5400"/>
              <a:t>到原点的距离为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76060" y="591185"/>
            <a:ext cx="127825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/>
              <a:t>4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98880" y="3141345"/>
            <a:ext cx="32581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的绝对值</a:t>
            </a:r>
          </a:p>
        </p:txBody>
      </p:sp>
      <p:sp>
        <p:nvSpPr>
          <p:cNvPr id="8" name="下箭头 7"/>
          <p:cNvSpPr/>
          <p:nvPr/>
        </p:nvSpPr>
        <p:spPr>
          <a:xfrm>
            <a:off x="2524760" y="1510665"/>
            <a:ext cx="1044575" cy="1605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084320" y="3014345"/>
            <a:ext cx="29622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/>
              <a:t>记作</a:t>
            </a:r>
            <a:r>
              <a:rPr lang="en-US" altLang="zh-CN" sz="4800"/>
              <a:t>|4|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451600" y="2956560"/>
            <a:ext cx="322770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>
                <a:solidFill>
                  <a:srgbClr val="FF0000"/>
                </a:solidFill>
              </a:rPr>
              <a:t>|4|=4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7" grpId="0" bldLvl="0" animBg="1"/>
      <p:bldP spid="3" grpId="0"/>
      <p:bldP spid="5" grpId="0"/>
      <p:bldP spid="8" grpId="0" bldLvl="0" animBg="1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69900" y="2788920"/>
            <a:ext cx="1080135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在数轴上，表示一个数</a:t>
            </a:r>
            <a:r>
              <a:rPr lang="en-US" altLang="zh-CN" sz="6000" dirty="0">
                <a:solidFill>
                  <a:srgbClr val="FF0000"/>
                </a:solidFill>
              </a:rPr>
              <a:t>a</a:t>
            </a:r>
            <a:r>
              <a:rPr lang="zh-CN" altLang="zh-CN" sz="6000" dirty="0"/>
              <a:t>的点</a:t>
            </a:r>
            <a:r>
              <a:rPr lang="zh-CN" altLang="zh-CN" sz="60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与原点的距离</a:t>
            </a:r>
            <a:r>
              <a:rPr lang="zh-CN" altLang="zh-CN" sz="6000" dirty="0"/>
              <a:t>叫做这个数的</a:t>
            </a:r>
            <a:r>
              <a:rPr lang="zh-CN" altLang="zh-CN" sz="6000" dirty="0">
                <a:solidFill>
                  <a:srgbClr val="FF0000"/>
                </a:solidFill>
              </a:rPr>
              <a:t>绝对值</a:t>
            </a:r>
            <a:r>
              <a:rPr lang="en-US" altLang="zh-CN" sz="6000" dirty="0"/>
              <a:t>.</a:t>
            </a:r>
            <a:r>
              <a:rPr lang="zh-CN" altLang="zh-CN" sz="6000" dirty="0"/>
              <a:t>记作</a:t>
            </a:r>
            <a:r>
              <a:rPr lang="en-US" altLang="zh-CN" sz="6000" dirty="0">
                <a:solidFill>
                  <a:srgbClr val="FF0000"/>
                </a:solidFill>
              </a:rPr>
              <a:t>|a|</a:t>
            </a:r>
            <a:r>
              <a:rPr lang="en-US" altLang="zh-CN" sz="6000" dirty="0"/>
              <a:t>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29335" y="591185"/>
            <a:ext cx="69373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/>
              <a:t>绝对值的几何意义：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85165" y="1351915"/>
            <a:ext cx="1016635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>
                <a:sym typeface="+mn-ea"/>
              </a:rPr>
              <a:t>练一练</a:t>
            </a:r>
            <a:endParaRPr lang="en-US" altLang="zh-CN" sz="6600">
              <a:sym typeface="+mn-ea"/>
            </a:endParaRPr>
          </a:p>
          <a:p>
            <a:r>
              <a:rPr lang="en-US" altLang="zh-CN" sz="6600">
                <a:sym typeface="+mn-ea"/>
              </a:rPr>
              <a:t>|-4|=              |3|=          |1|=               |-16|=</a:t>
            </a:r>
          </a:p>
          <a:p>
            <a:r>
              <a:rPr lang="en-US" altLang="zh-CN" sz="6600"/>
              <a:t>|-2019|=        |+10|=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74930" y="0"/>
            <a:ext cx="12192000" cy="6858000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9509125" y="372745"/>
            <a:ext cx="2447925" cy="3819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63525" y="5096510"/>
            <a:ext cx="6577330" cy="920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513715" y="1162685"/>
            <a:ext cx="300863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/>
              <a:t>|3|=</a:t>
            </a:r>
          </a:p>
          <a:p>
            <a:r>
              <a:rPr lang="en-US" altLang="zh-CN" sz="6000"/>
              <a:t>|5|=</a:t>
            </a:r>
          </a:p>
          <a:p>
            <a:r>
              <a:rPr lang="en-US" altLang="zh-CN" sz="6000"/>
              <a:t>|7.2|=</a:t>
            </a:r>
          </a:p>
          <a:p>
            <a:r>
              <a:rPr lang="en-US" altLang="zh-CN" sz="6000"/>
              <a:t>|88.5|=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26285" y="342265"/>
            <a:ext cx="60807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89660" y="111760"/>
            <a:ext cx="67043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800">
                <a:sym typeface="+mn-ea"/>
              </a:rPr>
              <a:t>说出下列各数的绝对值</a:t>
            </a:r>
            <a:endParaRPr lang="zh-CN" altLang="en-US" sz="4800"/>
          </a:p>
        </p:txBody>
      </p:sp>
      <p:sp>
        <p:nvSpPr>
          <p:cNvPr id="5" name="文本框 4"/>
          <p:cNvSpPr txBox="1"/>
          <p:nvPr/>
        </p:nvSpPr>
        <p:spPr>
          <a:xfrm>
            <a:off x="2026285" y="1162685"/>
            <a:ext cx="9353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057400" y="2177415"/>
            <a:ext cx="90424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463165" y="3023235"/>
            <a:ext cx="160528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0000"/>
                </a:solidFill>
              </a:rPr>
              <a:t>7.2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946400" y="3989705"/>
            <a:ext cx="215138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0000"/>
                </a:solidFill>
              </a:rPr>
              <a:t>88.5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799455" y="1162685"/>
            <a:ext cx="352361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/>
              <a:t>|-2.5|=</a:t>
            </a:r>
          </a:p>
          <a:p>
            <a:r>
              <a:rPr lang="en-US" altLang="zh-CN" sz="6000"/>
              <a:t>|-   |=</a:t>
            </a:r>
          </a:p>
          <a:p>
            <a:r>
              <a:rPr lang="en-US" altLang="zh-CN" sz="6000"/>
              <a:t>|-81|=</a:t>
            </a:r>
          </a:p>
          <a:p>
            <a:r>
              <a:rPr lang="en-US" altLang="zh-CN" sz="6000"/>
              <a:t>|-0.43|=</a:t>
            </a:r>
          </a:p>
        </p:txBody>
      </p:sp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362700" y="2047240"/>
          <a:ext cx="478790" cy="1236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4" imgW="152400" imgH="393700" progId="Equation.KSEE3">
                  <p:embed/>
                </p:oleObj>
              </mc:Choice>
              <mc:Fallback>
                <p:oleObj r:id="rId4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62700" y="2047240"/>
                        <a:ext cx="478790" cy="1236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7981950" y="1292225"/>
            <a:ext cx="191770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0000"/>
                </a:solidFill>
              </a:rPr>
              <a:t>2.5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793990" y="3085465"/>
            <a:ext cx="182435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0000"/>
                </a:solidFill>
              </a:rPr>
              <a:t>81</a:t>
            </a:r>
          </a:p>
        </p:txBody>
      </p:sp>
      <p:graphicFrame>
        <p:nvGraphicFramePr>
          <p:cNvPr id="13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107045" y="2047240"/>
          <a:ext cx="651510" cy="1243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6" imgW="152400" imgH="393700" progId="Equation.KSEE3">
                  <p:embed/>
                </p:oleObj>
              </mc:Choice>
              <mc:Fallback>
                <p:oleObj r:id="rId6" imgW="152400" imgH="3937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07045" y="2047240"/>
                        <a:ext cx="651510" cy="12439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8433435" y="3989705"/>
            <a:ext cx="271272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0000"/>
                </a:solidFill>
              </a:rPr>
              <a:t>0.43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4930" y="5096510"/>
            <a:ext cx="69551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>
                <a:latin typeface="宋体" panose="02010600030101010101" pitchFamily="2" charset="-122"/>
                <a:ea typeface="宋体" panose="02010600030101010101" pitchFamily="2" charset="-122"/>
              </a:rPr>
              <a:t>正数的绝对值等于它本身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618345" y="342265"/>
            <a:ext cx="247840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>
                <a:latin typeface="宋体" panose="02010600030101010101" pitchFamily="2" charset="-122"/>
                <a:ea typeface="宋体" panose="02010600030101010101" pitchFamily="2" charset="-122"/>
              </a:rPr>
              <a:t>负数的绝对值等于它的相反数。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8" grpId="0" bldLvl="0" animBg="1"/>
      <p:bldP spid="5" grpId="0"/>
      <p:bldP spid="6" grpId="0"/>
      <p:bldP spid="7" grpId="0"/>
      <p:bldP spid="8" grpId="0"/>
      <p:bldP spid="11" grpId="0"/>
      <p:bldP spid="12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153160" y="653415"/>
            <a:ext cx="576834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那</a:t>
            </a:r>
            <a:r>
              <a:rPr lang="en-US" altLang="zh-CN" sz="6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</a:t>
            </a:r>
            <a:r>
              <a:rPr lang="zh-CN" altLang="en-US" sz="6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的绝对值呢？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4385" y="2165985"/>
            <a:ext cx="10968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在数轴上，表示一个数a的点与原点的距离叫做这个数的绝对值.记作|a|.</a:t>
            </a:r>
            <a:endParaRPr lang="zh-CN" altLang="en-US" sz="4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28850" y="4876800"/>
            <a:ext cx="634555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|0|=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241165" y="4830445"/>
            <a:ext cx="17303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67995" y="1847215"/>
            <a:ext cx="21520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ym typeface="+mn-ea"/>
              </a:rPr>
              <a:t>绝对值的代数意义</a:t>
            </a:r>
            <a:endParaRPr lang="zh-CN" altLang="en-US" sz="4800" dirty="0"/>
          </a:p>
        </p:txBody>
      </p:sp>
      <p:sp>
        <p:nvSpPr>
          <p:cNvPr id="3" name="左大括号 2"/>
          <p:cNvSpPr/>
          <p:nvPr/>
        </p:nvSpPr>
        <p:spPr>
          <a:xfrm>
            <a:off x="2728595" y="389255"/>
            <a:ext cx="1246505" cy="5222875"/>
          </a:xfrm>
          <a:prstGeom prst="leftBrace">
            <a:avLst>
              <a:gd name="adj1" fmla="val 8333"/>
              <a:gd name="adj2" fmla="val 503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796665" y="1078865"/>
            <a:ext cx="479996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正数的绝对值等于</a:t>
            </a:r>
            <a:endParaRPr lang="en-US" altLang="zh-CN" sz="4400" dirty="0"/>
          </a:p>
        </p:txBody>
      </p:sp>
      <p:sp>
        <p:nvSpPr>
          <p:cNvPr id="6" name="文本框 5"/>
          <p:cNvSpPr txBox="1"/>
          <p:nvPr/>
        </p:nvSpPr>
        <p:spPr>
          <a:xfrm>
            <a:off x="3694430" y="2845435"/>
            <a:ext cx="49022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/>
              <a:t>负数的绝对值等于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349750" y="4612640"/>
            <a:ext cx="336740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0的绝对值是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432165" y="1078865"/>
            <a:ext cx="26670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ym typeface="+mn-ea"/>
              </a:rPr>
              <a:t>它本身</a:t>
            </a:r>
            <a:endParaRPr lang="zh-CN" altLang="en-US" sz="4400" dirty="0"/>
          </a:p>
        </p:txBody>
      </p:sp>
      <p:sp>
        <p:nvSpPr>
          <p:cNvPr id="9" name="文本框 8"/>
          <p:cNvSpPr txBox="1"/>
          <p:nvPr/>
        </p:nvSpPr>
        <p:spPr>
          <a:xfrm>
            <a:off x="8336915" y="2845435"/>
            <a:ext cx="30867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>
                <a:sym typeface="+mn-ea"/>
              </a:rPr>
              <a:t>它的相反数。</a:t>
            </a:r>
            <a:endParaRPr lang="zh-CN" altLang="en-US" sz="4400"/>
          </a:p>
        </p:txBody>
      </p:sp>
      <p:sp>
        <p:nvSpPr>
          <p:cNvPr id="10" name="文本框 9"/>
          <p:cNvSpPr txBox="1"/>
          <p:nvPr/>
        </p:nvSpPr>
        <p:spPr>
          <a:xfrm>
            <a:off x="7668260" y="4581842"/>
            <a:ext cx="15278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45465" y="216535"/>
            <a:ext cx="993013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/>
              <a:t>练习   </a:t>
            </a:r>
          </a:p>
          <a:p>
            <a:r>
              <a:rPr lang="en-US" altLang="zh-CN" sz="4800"/>
              <a:t>1.</a:t>
            </a:r>
            <a:r>
              <a:rPr lang="zh-CN" altLang="en-US" sz="4800"/>
              <a:t>说出下列各数的相反数与绝对值</a:t>
            </a:r>
          </a:p>
          <a:p>
            <a:r>
              <a:rPr lang="en-US" altLang="zh-CN" sz="4800"/>
              <a:t>              </a:t>
            </a:r>
          </a:p>
          <a:p>
            <a:endParaRPr lang="en-US" altLang="zh-CN" sz="4800"/>
          </a:p>
          <a:p>
            <a:r>
              <a:rPr lang="en-US" altLang="zh-CN" sz="4800"/>
              <a:t>         </a:t>
            </a:r>
            <a:endParaRPr lang="zh-CN" altLang="en-US" sz="4800"/>
          </a:p>
        </p:txBody>
      </p:sp>
      <p:graphicFrame>
        <p:nvGraphicFramePr>
          <p:cNvPr id="4" name="表格 3"/>
          <p:cNvGraphicFramePr/>
          <p:nvPr/>
        </p:nvGraphicFramePr>
        <p:xfrm>
          <a:off x="801370" y="2063115"/>
          <a:ext cx="9840595" cy="419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7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7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7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2938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6600"/>
                        <a:t>-3.5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66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6600"/>
                        <a:t>-168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3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4800"/>
                        <a:t>相反数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36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4800"/>
                        <a:t>绝对值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45045" y="2063115"/>
          <a:ext cx="100965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4" imgW="152400" imgH="393700" progId="Equation.KSEE3">
                  <p:embed/>
                </p:oleObj>
              </mc:Choice>
              <mc:Fallback>
                <p:oleObj r:id="rId4" imgW="152400" imgH="3937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45045" y="2063115"/>
                        <a:ext cx="1009650" cy="164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3196590" y="3608705"/>
            <a:ext cx="155829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/>
              <a:t>3.5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339715" y="3704590"/>
            <a:ext cx="151257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/>
              <a:t>-7</a:t>
            </a:r>
          </a:p>
        </p:txBody>
      </p:sp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609205" y="3499485"/>
          <a:ext cx="839470" cy="1517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6" imgW="215900" imgH="393700" progId="Equation.KSEE3">
                  <p:embed/>
                </p:oleObj>
              </mc:Choice>
              <mc:Fallback>
                <p:oleObj r:id="rId6" imgW="215900" imgH="3937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09205" y="3499485"/>
                        <a:ext cx="839470" cy="1517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8777605" y="3704590"/>
            <a:ext cx="169799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/>
              <a:t>168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056255" y="5153660"/>
            <a:ext cx="183896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/>
              <a:t>3.5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339715" y="5016500"/>
            <a:ext cx="138747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/>
              <a:t>7</a:t>
            </a:r>
          </a:p>
        </p:txBody>
      </p:sp>
      <p:graphicFrame>
        <p:nvGraphicFramePr>
          <p:cNvPr id="13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45045" y="4854575"/>
          <a:ext cx="659765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45045" y="4854575"/>
                        <a:ext cx="659765" cy="170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8980170" y="5143500"/>
            <a:ext cx="176276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/>
              <a:t>168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26770" y="1854200"/>
            <a:ext cx="105384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>
                <a:sym typeface="+mn-ea"/>
              </a:rPr>
              <a:t>2.         </a:t>
            </a:r>
            <a:r>
              <a:rPr lang="zh-CN" altLang="en-US" sz="6000">
                <a:sym typeface="+mn-ea"/>
              </a:rPr>
              <a:t>与（    ）互为相反数</a:t>
            </a:r>
            <a:endParaRPr lang="zh-CN" altLang="en-US" sz="6000"/>
          </a:p>
          <a:p>
            <a:endParaRPr lang="zh-CN" altLang="en-US" sz="6000"/>
          </a:p>
          <a:p>
            <a:r>
              <a:rPr lang="en-US" altLang="zh-CN" sz="6000">
                <a:sym typeface="+mn-ea"/>
              </a:rPr>
              <a:t>3.0</a:t>
            </a:r>
            <a:r>
              <a:rPr lang="zh-CN" altLang="en-US" sz="6000">
                <a:sym typeface="+mn-ea"/>
              </a:rPr>
              <a:t>的相反数是（       ）</a:t>
            </a:r>
            <a:endParaRPr lang="zh-CN" altLang="en-US" sz="6000"/>
          </a:p>
        </p:txBody>
      </p:sp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886585" y="1483995"/>
          <a:ext cx="1354455" cy="1908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4" imgW="279400" imgH="393700" progId="Equation.KSEE3">
                  <p:embed/>
                </p:oleObj>
              </mc:Choice>
              <mc:Fallback>
                <p:oleObj r:id="rId4" imgW="279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86585" y="1483995"/>
                        <a:ext cx="1354455" cy="1908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57115" y="1290955"/>
          <a:ext cx="118491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6" imgW="203200" imgH="393700" progId="Equation.KSEE3">
                  <p:embed/>
                </p:oleObj>
              </mc:Choice>
              <mc:Fallback>
                <p:oleObj r:id="rId6" imgW="203200" imgH="3937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57115" y="1290955"/>
                        <a:ext cx="1184910" cy="229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6641465" y="3756025"/>
            <a:ext cx="144970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30250" y="797877"/>
            <a:ext cx="10937875" cy="369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/>
              <a:t>教学目标：</a:t>
            </a:r>
          </a:p>
          <a:p>
            <a:pPr>
              <a:lnSpc>
                <a:spcPct val="150000"/>
              </a:lnSpc>
            </a:pPr>
            <a:r>
              <a:rPr lang="en-US" altLang="zh-CN" sz="3200" dirty="0"/>
              <a:t>1.</a:t>
            </a:r>
            <a:r>
              <a:rPr lang="zh-CN" altLang="en-US" sz="3200" dirty="0"/>
              <a:t>理解相反数的概念及在数轴上的位置特征。</a:t>
            </a:r>
          </a:p>
          <a:p>
            <a:pPr>
              <a:lnSpc>
                <a:spcPct val="150000"/>
              </a:lnSpc>
            </a:pPr>
            <a:r>
              <a:rPr lang="en-US" altLang="zh-CN" sz="3200" dirty="0"/>
              <a:t>2.</a:t>
            </a:r>
            <a:r>
              <a:rPr lang="zh-CN" altLang="en-US" sz="3200" dirty="0"/>
              <a:t>借助数轴初步理解绝对值的概念，能求一个数的绝对值。</a:t>
            </a:r>
          </a:p>
          <a:p>
            <a:pPr>
              <a:lnSpc>
                <a:spcPct val="150000"/>
              </a:lnSpc>
            </a:pPr>
            <a:r>
              <a:rPr lang="en-US" altLang="zh-CN" sz="3200" dirty="0"/>
              <a:t>3.</a:t>
            </a:r>
            <a:r>
              <a:rPr lang="zh-CN" altLang="en-US" sz="3200" dirty="0"/>
              <a:t>经历相反数与绝对值意义的探求过程，体会数形结合的数学思想。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192530" y="1057910"/>
            <a:ext cx="8902065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/>
              <a:t>4.-2</a:t>
            </a:r>
            <a:r>
              <a:rPr lang="zh-CN" altLang="en-US" sz="6000"/>
              <a:t>的绝对值是（   ）</a:t>
            </a:r>
          </a:p>
          <a:p>
            <a:r>
              <a:rPr lang="en-US" altLang="zh-CN" sz="6000"/>
              <a:t>5.|-6|</a:t>
            </a:r>
            <a:r>
              <a:rPr lang="zh-CN" altLang="en-US" sz="6000"/>
              <a:t>的相反数是（   ）</a:t>
            </a:r>
          </a:p>
          <a:p>
            <a:r>
              <a:rPr lang="en-US" altLang="zh-CN" sz="6000"/>
              <a:t>6.|4|+|5|=</a:t>
            </a:r>
            <a:endParaRPr lang="zh-CN" altLang="en-US" sz="6000"/>
          </a:p>
          <a:p>
            <a:r>
              <a:rPr lang="en-US" altLang="zh-CN" sz="6000"/>
              <a:t>7.|-21|+|-6|=</a:t>
            </a:r>
          </a:p>
          <a:p>
            <a:r>
              <a:rPr lang="en-US" altLang="zh-CN" sz="6000"/>
              <a:t>8.|3|+|-8|=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51980" y="964565"/>
            <a:ext cx="9194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/>
              <a:t>2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325995" y="2056130"/>
            <a:ext cx="11849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/>
              <a:t>-6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25500" y="1057910"/>
            <a:ext cx="78111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/>
              <a:t>这节课你有什么收获吗？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26770" y="1105535"/>
            <a:ext cx="105378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教学重点：</a:t>
            </a:r>
          </a:p>
          <a:p>
            <a:r>
              <a:rPr lang="zh-CN" altLang="en-US" sz="3600" dirty="0"/>
              <a:t>       相反数和绝对值的概念。</a:t>
            </a:r>
          </a:p>
          <a:p>
            <a:endParaRPr lang="zh-CN" altLang="en-US" sz="3600" dirty="0"/>
          </a:p>
          <a:p>
            <a:r>
              <a:rPr lang="zh-CN" altLang="en-US" sz="3600" dirty="0"/>
              <a:t>教学难点：</a:t>
            </a:r>
          </a:p>
          <a:p>
            <a:r>
              <a:rPr lang="zh-CN" altLang="en-US" sz="3600" dirty="0"/>
              <a:t>       绝对值的代数意义和几何意义。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84530" y="3973830"/>
            <a:ext cx="95885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/>
              <a:t>那么</a:t>
            </a:r>
            <a:r>
              <a:rPr lang="en-US" altLang="zh-CN" sz="6000"/>
              <a:t>4</a:t>
            </a:r>
            <a:r>
              <a:rPr lang="zh-CN" altLang="en-US" sz="6000"/>
              <a:t>的相反数是（         ）</a:t>
            </a:r>
            <a:endParaRPr lang="en-US" altLang="zh-CN" sz="6000"/>
          </a:p>
        </p:txBody>
      </p:sp>
      <p:sp>
        <p:nvSpPr>
          <p:cNvPr id="3" name="文本框 2"/>
          <p:cNvSpPr txBox="1"/>
          <p:nvPr/>
        </p:nvSpPr>
        <p:spPr>
          <a:xfrm>
            <a:off x="8293735" y="3973830"/>
            <a:ext cx="13874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>
                <a:solidFill>
                  <a:srgbClr val="FF0000"/>
                </a:solidFill>
              </a:rPr>
              <a:t>-4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823085" y="184785"/>
            <a:ext cx="553402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6的相反数是-6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23085" y="1292860"/>
            <a:ext cx="578421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/>
              <a:t>3</a:t>
            </a:r>
            <a:r>
              <a:rPr lang="zh-CN" altLang="en-US" sz="6000" dirty="0"/>
              <a:t>的相反数是</a:t>
            </a:r>
            <a:r>
              <a:rPr lang="en-US" altLang="zh-CN" sz="6000" dirty="0"/>
              <a:t>-3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23085" y="5452745"/>
            <a:ext cx="823087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/>
              <a:t>10.3</a:t>
            </a:r>
            <a:r>
              <a:rPr lang="zh-CN" altLang="en-US" sz="6000"/>
              <a:t>的相反数是（         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701915" y="5268595"/>
            <a:ext cx="25711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>
                <a:solidFill>
                  <a:srgbClr val="FF0000"/>
                </a:solidFill>
              </a:rPr>
              <a:t>-10.3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823085" y="2523490"/>
            <a:ext cx="61417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/>
              <a:t>20的相反数是-20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  <p:bldP spid="5" grpId="0"/>
      <p:bldP spid="6" grpId="0"/>
      <p:bldP spid="7" grpId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511935" y="513080"/>
            <a:ext cx="59563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/>
              <a:t>-2</a:t>
            </a:r>
            <a:r>
              <a:rPr lang="zh-CN" altLang="en-US" sz="6000"/>
              <a:t>的相反数是</a:t>
            </a:r>
            <a:r>
              <a:rPr lang="en-US" altLang="zh-CN" sz="6000"/>
              <a:t>2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511935" y="1837690"/>
            <a:ext cx="517588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/>
              <a:t>-6</a:t>
            </a:r>
            <a:r>
              <a:rPr lang="zh-CN" altLang="en-US" sz="6000"/>
              <a:t>的相反数是</a:t>
            </a:r>
            <a:r>
              <a:rPr lang="en-US" altLang="zh-CN" sz="6000"/>
              <a:t>6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11935" y="3162935"/>
            <a:ext cx="829183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/>
              <a:t>-10.3</a:t>
            </a:r>
            <a:r>
              <a:rPr lang="zh-CN" altLang="en-US" sz="6000"/>
              <a:t>的相反数是</a:t>
            </a:r>
            <a:r>
              <a:rPr lang="en-US" altLang="zh-CN" sz="6000"/>
              <a:t>10.3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94055" y="4408805"/>
            <a:ext cx="108032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/>
              <a:t>那么，</a:t>
            </a:r>
            <a:r>
              <a:rPr lang="en-US" altLang="zh-CN" sz="6000"/>
              <a:t>-5</a:t>
            </a:r>
            <a:r>
              <a:rPr lang="zh-CN" altLang="en-US" sz="6000"/>
              <a:t>的相反数是（     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215630" y="4316730"/>
            <a:ext cx="9201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673350" y="5640070"/>
            <a:ext cx="834072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/>
              <a:t>-2.5</a:t>
            </a:r>
            <a:r>
              <a:rPr lang="zh-CN" altLang="en-US" sz="6000"/>
              <a:t>的相反数（     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795260" y="5751195"/>
            <a:ext cx="15589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solidFill>
                  <a:srgbClr val="FF0000"/>
                </a:solidFill>
              </a:rPr>
              <a:t>2.5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94385" y="403860"/>
            <a:ext cx="70148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那到底什么是相反数呢</a:t>
            </a:r>
            <a:r>
              <a:rPr lang="en-US" altLang="zh-CN" sz="4000" dirty="0"/>
              <a:t>?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7695" y="1323340"/>
            <a:ext cx="114261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6</a:t>
            </a:r>
            <a:r>
              <a:rPr lang="zh-CN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的相反数是</a:t>
            </a:r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-6</a:t>
            </a:r>
            <a:r>
              <a:rPr lang="zh-CN" altLang="en-US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，  </a:t>
            </a:r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-2</a:t>
            </a:r>
            <a:r>
              <a:rPr lang="zh-CN" altLang="en-US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的相反数是</a:t>
            </a:r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2</a:t>
            </a:r>
          </a:p>
          <a:p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3</a:t>
            </a:r>
            <a:r>
              <a:rPr lang="zh-CN" altLang="en-US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的相反数是</a:t>
            </a:r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-3</a:t>
            </a:r>
            <a:r>
              <a:rPr lang="zh-CN" altLang="en-US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，  </a:t>
            </a:r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-2.5</a:t>
            </a:r>
            <a:r>
              <a:rPr lang="zh-CN" altLang="en-US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的相反数是</a:t>
            </a:r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2.5</a:t>
            </a:r>
          </a:p>
          <a:p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20</a:t>
            </a:r>
            <a:r>
              <a:rPr lang="zh-CN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的相反数是</a:t>
            </a:r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-20</a:t>
            </a:r>
            <a:r>
              <a:rPr lang="zh-CN" altLang="en-US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，</a:t>
            </a:r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-10.3</a:t>
            </a:r>
            <a:r>
              <a:rPr lang="zh-CN" altLang="en-US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的相反数是</a:t>
            </a:r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10.3</a:t>
            </a:r>
          </a:p>
          <a:p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4</a:t>
            </a:r>
            <a:r>
              <a:rPr lang="zh-CN" altLang="en-US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的相反数是</a:t>
            </a:r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-4</a:t>
            </a:r>
            <a:r>
              <a:rPr lang="zh-CN" altLang="en-US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，  </a:t>
            </a:r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-5</a:t>
            </a:r>
            <a:r>
              <a:rPr lang="zh-CN" altLang="en-US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的相反数是</a:t>
            </a:r>
            <a:r>
              <a:rPr lang="en-US" altLang="zh-CN" sz="4800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5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58035" y="5034280"/>
            <a:ext cx="807656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它们有什么共同点吗？ </a:t>
            </a:r>
            <a:r>
              <a:rPr lang="zh-CN" altLang="en-US" sz="40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椭圆 13"/>
          <p:cNvSpPr/>
          <p:nvPr/>
        </p:nvSpPr>
        <p:spPr>
          <a:xfrm>
            <a:off x="5892165" y="3261995"/>
            <a:ext cx="810895" cy="111696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057910" y="3272155"/>
            <a:ext cx="744220" cy="10363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781800" y="3225800"/>
            <a:ext cx="1075690" cy="1153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847215" y="3272155"/>
            <a:ext cx="982345" cy="1106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875145" y="3041650"/>
            <a:ext cx="10287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/>
              <a:t>6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946775" y="3006090"/>
            <a:ext cx="70167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9600"/>
              <a:t>-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802130" y="3041650"/>
            <a:ext cx="14966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/>
              <a:t>6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38225" y="3041650"/>
            <a:ext cx="76390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/>
              <a:t>+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2338705" y="4378960"/>
            <a:ext cx="0" cy="11849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338705" y="5547995"/>
            <a:ext cx="50196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7319645" y="4378960"/>
            <a:ext cx="0" cy="11690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3134360" y="5710555"/>
            <a:ext cx="37407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800"/>
              <a:t>数字相同</a:t>
            </a: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1449070" y="2029460"/>
            <a:ext cx="4930775" cy="4000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416685" y="2079625"/>
            <a:ext cx="32385" cy="118237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 flipV="1">
            <a:off x="6347460" y="2069465"/>
            <a:ext cx="13335" cy="115633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2630805" y="2176145"/>
            <a:ext cx="28879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/>
              <a:t>符号不同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93495" y="311785"/>
            <a:ext cx="1041400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ym typeface="+mn-ea"/>
              </a:rPr>
              <a:t>只有</a:t>
            </a:r>
            <a:r>
              <a:rPr lang="zh-CN" altLang="en-US" sz="4400" dirty="0">
                <a:solidFill>
                  <a:srgbClr val="FF0000"/>
                </a:solidFill>
                <a:sym typeface="+mn-ea"/>
              </a:rPr>
              <a:t>符号不同</a:t>
            </a:r>
            <a:r>
              <a:rPr lang="zh-CN" altLang="en-US" sz="4400" dirty="0">
                <a:sym typeface="+mn-ea"/>
              </a:rPr>
              <a:t>的两个数叫做</a:t>
            </a:r>
            <a:r>
              <a:rPr lang="zh-CN" altLang="en-US" sz="4400" dirty="0">
                <a:solidFill>
                  <a:srgbClr val="FF0000"/>
                </a:solidFill>
                <a:sym typeface="+mn-ea"/>
              </a:rPr>
              <a:t>互为相反数</a:t>
            </a:r>
            <a:r>
              <a:rPr lang="zh-CN" altLang="en-US" sz="4400" dirty="0">
                <a:sym typeface="+mn-ea"/>
              </a:rPr>
              <a:t>，其中一个数叫做另一个数的相反数</a:t>
            </a:r>
            <a:r>
              <a:rPr lang="zh-CN" altLang="en-US" dirty="0">
                <a:sym typeface="+mn-ea"/>
              </a:rPr>
              <a:t>。</a:t>
            </a:r>
            <a:endParaRPr lang="zh-CN" altLang="en-US" dirty="0"/>
          </a:p>
        </p:txBody>
      </p:sp>
      <p:sp>
        <p:nvSpPr>
          <p:cNvPr id="15" name="下箭头 14"/>
          <p:cNvSpPr/>
          <p:nvPr/>
        </p:nvSpPr>
        <p:spPr>
          <a:xfrm>
            <a:off x="9338310" y="1760220"/>
            <a:ext cx="1777365" cy="2853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8403590" y="4919980"/>
            <a:ext cx="378841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latin typeface="宋体" panose="02010600030101010101" pitchFamily="2" charset="-122"/>
                <a:ea typeface="宋体" panose="02010600030101010101" pitchFamily="2" charset="-122"/>
              </a:rPr>
              <a:t>相反数的代数意义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7" grpId="0" animBg="1"/>
      <p:bldP spid="6" grpId="0" animBg="1"/>
      <p:bldP spid="12" grpId="0"/>
      <p:bldP spid="22" grpId="0"/>
      <p:bldP spid="8" grpId="0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19735" y="294640"/>
            <a:ext cx="9307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相反数是 指几个数之间的关系？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12420" y="2512695"/>
            <a:ext cx="1156779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ym typeface="+mn-ea"/>
              </a:rPr>
              <a:t>只有</a:t>
            </a:r>
            <a:r>
              <a:rPr lang="zh-CN" altLang="en-US" sz="4400" dirty="0">
                <a:solidFill>
                  <a:srgbClr val="FF0000"/>
                </a:solidFill>
                <a:sym typeface="+mn-ea"/>
              </a:rPr>
              <a:t>符号不同</a:t>
            </a:r>
            <a:r>
              <a:rPr lang="zh-CN" altLang="en-US" sz="4400" dirty="0">
                <a:solidFill>
                  <a:schemeClr val="tx1"/>
                </a:solidFill>
                <a:sym typeface="+mn-ea"/>
              </a:rPr>
              <a:t>的</a:t>
            </a:r>
            <a:r>
              <a:rPr lang="zh-CN" altLang="en-US" sz="44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sym typeface="+mn-ea"/>
              </a:rPr>
              <a:t>两个数</a:t>
            </a:r>
            <a:r>
              <a:rPr lang="zh-CN" altLang="en-US" sz="4400" dirty="0">
                <a:solidFill>
                  <a:schemeClr val="tx1"/>
                </a:solidFill>
                <a:sym typeface="+mn-ea"/>
              </a:rPr>
              <a:t>叫做</a:t>
            </a:r>
            <a:r>
              <a:rPr lang="zh-CN" altLang="en-US" sz="4400" dirty="0">
                <a:solidFill>
                  <a:srgbClr val="FF0000"/>
                </a:solidFill>
                <a:sym typeface="+mn-ea"/>
              </a:rPr>
              <a:t>互为相反数</a:t>
            </a:r>
            <a:r>
              <a:rPr lang="zh-CN" altLang="en-US" sz="4400" dirty="0">
                <a:solidFill>
                  <a:schemeClr val="tx1"/>
                </a:solidFill>
                <a:sym typeface="+mn-ea"/>
              </a:rPr>
              <a:t>，其中一个数</a:t>
            </a:r>
            <a:r>
              <a:rPr lang="zh-CN" altLang="en-US" sz="4400" dirty="0">
                <a:sym typeface="+mn-ea"/>
              </a:rPr>
              <a:t>叫做另一个数的相反数。</a:t>
            </a:r>
            <a:endParaRPr lang="zh-CN" altLang="en-US" sz="4400" dirty="0"/>
          </a:p>
        </p:txBody>
      </p:sp>
      <p:sp>
        <p:nvSpPr>
          <p:cNvPr id="5" name="文本框 4"/>
          <p:cNvSpPr txBox="1"/>
          <p:nvPr/>
        </p:nvSpPr>
        <p:spPr>
          <a:xfrm>
            <a:off x="5393690" y="1339215"/>
            <a:ext cx="268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两个数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63270" y="4457065"/>
            <a:ext cx="185610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/>
              <a:t>注意：</a:t>
            </a:r>
          </a:p>
        </p:txBody>
      </p:sp>
      <p:sp>
        <p:nvSpPr>
          <p:cNvPr id="7" name="左大括号 6"/>
          <p:cNvSpPr/>
          <p:nvPr/>
        </p:nvSpPr>
        <p:spPr>
          <a:xfrm>
            <a:off x="2432050" y="4457065"/>
            <a:ext cx="701675" cy="2400935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133725" y="4274185"/>
            <a:ext cx="846518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DFKai-SB" panose="03000509000000000000" charset="-120"/>
                <a:ea typeface="DFKai-SB" panose="03000509000000000000" charset="-120"/>
                <a:cs typeface="DFKai-SB" panose="03000509000000000000" charset="-120"/>
              </a:rPr>
              <a:t>1.</a:t>
            </a:r>
            <a:r>
              <a:rPr lang="zh-CN" altLang="en-US" sz="4400" dirty="0">
                <a:latin typeface="DFKai-SB" panose="03000509000000000000" charset="-120"/>
                <a:ea typeface="DFKai-SB" panose="03000509000000000000" charset="-120"/>
                <a:cs typeface="DFKai-SB" panose="03000509000000000000" charset="-120"/>
              </a:rPr>
              <a:t>互为相反数是成对出现的，不能单独存在</a:t>
            </a:r>
            <a:r>
              <a:rPr lang="zh-CN" altLang="en-US" sz="4400" dirty="0"/>
              <a:t>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040380" y="5881370"/>
            <a:ext cx="56432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DFKai-SB" panose="03000509000000000000" charset="-120"/>
                <a:ea typeface="DFKai-SB" panose="03000509000000000000" charset="-120"/>
                <a:cs typeface="DFKai-SB" panose="03000509000000000000" charset="-120"/>
              </a:rPr>
              <a:t>2.0的相反数是0.</a:t>
            </a:r>
          </a:p>
        </p:txBody>
      </p:sp>
      <p:sp>
        <p:nvSpPr>
          <p:cNvPr id="11" name="矩形 10"/>
          <p:cNvSpPr/>
          <p:nvPr/>
        </p:nvSpPr>
        <p:spPr>
          <a:xfrm>
            <a:off x="9671685" y="664210"/>
            <a:ext cx="252031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</a:t>
            </a:r>
            <a:r>
              <a:rPr lang="zh-CN" altLang="en-US" sz="7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" name="图形 983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36650" y="746760"/>
            <a:ext cx="966597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ym typeface="+mn-ea"/>
              </a:rPr>
              <a:t>我们把一个数用</a:t>
            </a:r>
            <a:r>
              <a:rPr lang="en-US" altLang="zh-CN" sz="6000">
                <a:sym typeface="+mn-ea"/>
              </a:rPr>
              <a:t>a</a:t>
            </a:r>
            <a:r>
              <a:rPr lang="zh-CN" altLang="zh-CN" sz="6000">
                <a:sym typeface="+mn-ea"/>
              </a:rPr>
              <a:t>表示，</a:t>
            </a:r>
            <a:r>
              <a:rPr lang="zh-CN" altLang="en-US" sz="6000">
                <a:sym typeface="+mn-ea"/>
              </a:rPr>
              <a:t>那数</a:t>
            </a:r>
            <a:r>
              <a:rPr lang="en-US" altLang="zh-CN" sz="6000">
                <a:sym typeface="+mn-ea"/>
              </a:rPr>
              <a:t>a</a:t>
            </a:r>
            <a:r>
              <a:rPr lang="zh-CN" altLang="zh-CN" sz="6000">
                <a:sym typeface="+mn-ea"/>
              </a:rPr>
              <a:t>的相反数呢？</a:t>
            </a:r>
            <a:endParaRPr lang="zh-CN" altLang="zh-CN" sz="6000"/>
          </a:p>
          <a:p>
            <a:endParaRPr lang="zh-CN" altLang="en-US" sz="6000"/>
          </a:p>
        </p:txBody>
      </p:sp>
      <p:sp>
        <p:nvSpPr>
          <p:cNvPr id="5" name="文本框 4"/>
          <p:cNvSpPr txBox="1"/>
          <p:nvPr/>
        </p:nvSpPr>
        <p:spPr>
          <a:xfrm>
            <a:off x="7278370" y="1718945"/>
            <a:ext cx="168338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>
                <a:solidFill>
                  <a:srgbClr val="FF0000"/>
                </a:solidFill>
              </a:rPr>
              <a:t>-a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07695" y="3404870"/>
            <a:ext cx="1097661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600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也就是说，要表示一个数的相反数，只要在这个数的面前添上</a:t>
            </a:r>
            <a:r>
              <a:rPr lang="en-US" altLang="zh-CN" sz="600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“-”</a:t>
            </a:r>
            <a:r>
              <a:rPr lang="zh-CN" altLang="en-US" sz="600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号就可以了。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730</Words>
  <Application>Microsoft Office PowerPoint</Application>
  <PresentationFormat>宽屏</PresentationFormat>
  <Paragraphs>126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DFKai-SB</vt:lpstr>
      <vt:lpstr>宋体</vt:lpstr>
      <vt:lpstr>微软雅黑</vt:lpstr>
      <vt:lpstr>新宋体</vt:lpstr>
      <vt:lpstr>Arial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2023-01-16T22:27:29Z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91F0E903C3F34301A441D08CF0C97702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