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2" r:id="rId5"/>
    <p:sldId id="261" r:id="rId6"/>
    <p:sldId id="260" r:id="rId7"/>
    <p:sldId id="264" r:id="rId8"/>
    <p:sldId id="263" r:id="rId9"/>
    <p:sldId id="259" r:id="rId10"/>
    <p:sldId id="265" r:id="rId11"/>
    <p:sldId id="267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7C80"/>
    <a:srgbClr val="FF66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26B2-CA05-4659-9706-D880247F01A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58D6-7110-45D2-A786-BFE7633E8A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9CA6-0DDE-46BA-A8FC-3BFA6E8D818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02B3-3EEC-4E29-BA21-A29A00A092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9687-3E92-4698-B8C0-9A4AF404C96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A893-E7AC-4750-B817-FBDB9F94F6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07E7-88CE-4180-8B05-6C1446FF15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2B88-1507-4220-BD0B-50B651AF98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7549-809F-4176-82B5-1FA56411AE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CDA6-51FA-492B-80D8-50C30DB7CE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F297-C809-49AE-A9BD-6CFC846AFC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F2F2-DFFF-4F09-907E-58513B603C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1EB9-E376-4549-AF6F-52EE632720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EAF3-0863-492B-9D8A-66BB5F0E9E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10C3-1478-4640-8C25-6794542EDA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B9D7-E6F6-44B9-9F81-3CFC9F9F70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4F65-9BDD-4BBF-9F0A-E2A59A53859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FF1B-87F5-4FE5-AC7D-79B0BE8605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1199-54F2-47A5-946F-B8DB77B536B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2B6B-8367-4492-B88E-DA2B7E55D3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0944-942E-4A20-8189-1C114C19D2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6CC7-A164-48AB-A7C4-E8EADE9435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2B8AD2-E217-4C3E-BA93-D847B173AC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E6B6F3-7E4D-4326-919B-A809C5FDC45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1640" y="2708920"/>
            <a:ext cx="65527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 </a:t>
            </a:r>
          </a:p>
          <a:p>
            <a:pPr algn="ctr"/>
            <a:r>
              <a:rPr lang="en-US" altLang="zh-CN" sz="6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grapefruit</a:t>
            </a:r>
            <a:r>
              <a:rPr lang="en-US" altLang="zh-CN" sz="6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6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16530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785938" y="214313"/>
            <a:ext cx="2857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dirty="0">
                <a:solidFill>
                  <a:srgbClr val="FF6600"/>
                </a:solidFill>
              </a:rPr>
              <a:t>Let’s chant</a:t>
            </a:r>
            <a:endParaRPr lang="zh-CN" altLang="en-US" sz="4400" b="1" dirty="0">
              <a:solidFill>
                <a:srgbClr val="FF6600"/>
              </a:solidFill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1500188" y="2143125"/>
            <a:ext cx="5643562" cy="3429000"/>
          </a:xfrm>
          <a:prstGeom prst="flowChartAlternateProcess">
            <a:avLst/>
          </a:prstGeom>
          <a:solidFill>
            <a:schemeClr val="bg1"/>
          </a:solidFill>
          <a:ln w="635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</a:rPr>
              <a:t>You’re very young.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</a:rPr>
              <a:t>You’re very strong.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</a:rPr>
              <a:t>Do your work hard,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</a:rPr>
              <a:t>In your own yard.</a:t>
            </a:r>
            <a:endParaRPr lang="zh-CN" altLang="en-US" sz="4800" dirty="0"/>
          </a:p>
        </p:txBody>
      </p:sp>
      <p:pic>
        <p:nvPicPr>
          <p:cNvPr id="11268" name="Picture 9" descr="C:\Users\yuluo\AppData\Roaming\Tencent\Users\342213143\QQ\WinTemp\RichOle\)TG)`3Q7EKHW$_H2BMVMA2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3643313"/>
            <a:ext cx="278606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357554" y="714356"/>
            <a:ext cx="1857388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n-ea"/>
              </a:rPr>
              <a:t>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00250" y="2928938"/>
            <a:ext cx="5643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600" b="1">
                <a:solidFill>
                  <a:srgbClr val="FF3300"/>
                </a:solidFill>
              </a:rPr>
              <a:t>T</a:t>
            </a:r>
            <a:r>
              <a:rPr lang="en-US" altLang="zh-CN" sz="9600" b="1">
                <a:solidFill>
                  <a:srgbClr val="FFC000"/>
                </a:solidFill>
              </a:rPr>
              <a:t>h</a:t>
            </a:r>
            <a:r>
              <a:rPr lang="en-US" altLang="zh-CN" sz="9600" b="1">
                <a:solidFill>
                  <a:srgbClr val="FF66CC"/>
                </a:solidFill>
              </a:rPr>
              <a:t>a</a:t>
            </a:r>
            <a:r>
              <a:rPr lang="en-US" altLang="zh-CN" sz="9600" b="1">
                <a:solidFill>
                  <a:srgbClr val="FFFF00"/>
                </a:solidFill>
              </a:rPr>
              <a:t>n</a:t>
            </a:r>
            <a:r>
              <a:rPr lang="en-US" altLang="zh-CN" sz="9600" b="1">
                <a:solidFill>
                  <a:srgbClr val="9966FF"/>
                </a:solidFill>
              </a:rPr>
              <a:t>k</a:t>
            </a:r>
            <a:r>
              <a:rPr lang="en-US" altLang="zh-CN" sz="9600" b="1"/>
              <a:t> </a:t>
            </a:r>
            <a:r>
              <a:rPr lang="en-US" altLang="zh-CN" sz="9600" b="1">
                <a:solidFill>
                  <a:srgbClr val="0099FF"/>
                </a:solidFill>
              </a:rPr>
              <a:t>Y</a:t>
            </a:r>
            <a:r>
              <a:rPr lang="en-US" altLang="zh-CN" sz="9600" b="1">
                <a:solidFill>
                  <a:srgbClr val="92D050"/>
                </a:solidFill>
              </a:rPr>
              <a:t>o</a:t>
            </a:r>
            <a:r>
              <a:rPr lang="en-US" altLang="zh-CN" sz="9600" b="1">
                <a:solidFill>
                  <a:srgbClr val="FF3300"/>
                </a:solidFill>
              </a:rPr>
              <a:t>u</a:t>
            </a:r>
            <a:endParaRPr lang="zh-CN" altLang="en-US" sz="9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000625" y="2286000"/>
            <a:ext cx="328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/>
              <a:t>Just practise</a:t>
            </a:r>
            <a:endParaRPr lang="zh-CN" altLang="en-US" sz="4000" b="1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571875" y="3214688"/>
            <a:ext cx="328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/>
              <a:t>Just write</a:t>
            </a:r>
            <a:endParaRPr lang="zh-CN" altLang="en-US" sz="4000" b="1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00250" y="4143375"/>
            <a:ext cx="4643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/>
              <a:t>Let’s do a survey</a:t>
            </a:r>
            <a:endParaRPr lang="zh-CN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785938" y="214313"/>
            <a:ext cx="3286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dirty="0">
                <a:solidFill>
                  <a:srgbClr val="00B0F0"/>
                </a:solidFill>
              </a:rPr>
              <a:t>Just </a:t>
            </a:r>
            <a:r>
              <a:rPr lang="en-US" altLang="zh-CN" sz="4400" b="1" dirty="0" err="1">
                <a:solidFill>
                  <a:srgbClr val="00B0F0"/>
                </a:solidFill>
              </a:rPr>
              <a:t>practise</a:t>
            </a:r>
            <a:endParaRPr lang="zh-CN" alt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1714500" y="1000125"/>
            <a:ext cx="5429250" cy="1428750"/>
          </a:xfrm>
          <a:prstGeom prst="horizontalScroll">
            <a:avLst/>
          </a:prstGeom>
          <a:solidFill>
            <a:schemeClr val="bg1"/>
          </a:solidFill>
          <a:ln w="508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66CC"/>
                </a:solidFill>
              </a:rPr>
              <a:t>What are these? They’re grapes.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66CC"/>
                </a:solidFill>
              </a:rPr>
              <a:t>What are those? They’re apples.</a:t>
            </a:r>
            <a:endParaRPr lang="zh-CN" altLang="en-US" sz="2800" b="1" dirty="0">
              <a:solidFill>
                <a:srgbClr val="FF66CC"/>
              </a:solidFill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571750"/>
            <a:ext cx="1143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2214563"/>
            <a:ext cx="196532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714875"/>
            <a:ext cx="1643063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4286250"/>
            <a:ext cx="247491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C:\Users\yuluo\Desktop\bbb2e331-252e-4191-8173-9dd368941727_副本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2428875"/>
            <a:ext cx="229711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C:\Users\yuluo\Desktop\U3742P8T1D984716F919DT20100413111954_副本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75" y="4429125"/>
            <a:ext cx="192881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1357313" y="407193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/>
              <a:t>a longan</a:t>
            </a:r>
            <a:endParaRPr lang="zh-CN" altLang="en-US" sz="2400" b="1"/>
          </a:p>
        </p:txBody>
      </p:sp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1500188" y="6072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/>
              <a:t>a lychee</a:t>
            </a:r>
            <a:endParaRPr lang="zh-CN" altLang="en-US" sz="2400" b="1"/>
          </a:p>
        </p:txBody>
      </p:sp>
      <p:sp>
        <p:nvSpPr>
          <p:cNvPr id="4108" name="TextBox 15"/>
          <p:cNvSpPr txBox="1">
            <a:spLocks noChangeArrowheads="1"/>
          </p:cNvSpPr>
          <p:nvPr/>
        </p:nvSpPr>
        <p:spPr bwMode="auto">
          <a:xfrm>
            <a:off x="3214688" y="4143375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/>
              <a:t> three longans</a:t>
            </a:r>
            <a:endParaRPr lang="zh-CN" altLang="en-US" sz="2400" b="1"/>
          </a:p>
        </p:txBody>
      </p:sp>
      <p:sp>
        <p:nvSpPr>
          <p:cNvPr id="4109" name="TextBox 16"/>
          <p:cNvSpPr txBox="1">
            <a:spLocks noChangeArrowheads="1"/>
          </p:cNvSpPr>
          <p:nvPr/>
        </p:nvSpPr>
        <p:spPr bwMode="auto">
          <a:xfrm>
            <a:off x="5929313" y="4143375"/>
            <a:ext cx="207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/>
              <a:t>many longans</a:t>
            </a:r>
            <a:endParaRPr lang="zh-CN" altLang="en-US" sz="2400" b="1"/>
          </a:p>
        </p:txBody>
      </p:sp>
      <p:sp>
        <p:nvSpPr>
          <p:cNvPr id="4110" name="TextBox 17"/>
          <p:cNvSpPr txBox="1">
            <a:spLocks noChangeArrowheads="1"/>
          </p:cNvSpPr>
          <p:nvPr/>
        </p:nvSpPr>
        <p:spPr bwMode="auto">
          <a:xfrm>
            <a:off x="3357563" y="607218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/>
              <a:t>three lychees</a:t>
            </a:r>
            <a:endParaRPr lang="zh-CN" altLang="en-US" sz="2400" b="1"/>
          </a:p>
        </p:txBody>
      </p:sp>
      <p:sp>
        <p:nvSpPr>
          <p:cNvPr id="4111" name="TextBox 18"/>
          <p:cNvSpPr txBox="1">
            <a:spLocks noChangeArrowheads="1"/>
          </p:cNvSpPr>
          <p:nvPr/>
        </p:nvSpPr>
        <p:spPr bwMode="auto">
          <a:xfrm>
            <a:off x="6072188" y="6072188"/>
            <a:ext cx="207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/>
              <a:t>many lychees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uluo\AppData\Roaming\Tencent\Users\342213143\QQ\WinTemp\RichOle\P_1(BLL1$CELY7YHO3FRS2J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000250"/>
            <a:ext cx="5257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6143625" y="1214438"/>
            <a:ext cx="2786063" cy="642937"/>
          </a:xfrm>
          <a:prstGeom prst="wedgeRoundRectCallout">
            <a:avLst>
              <a:gd name="adj1" fmla="val -29991"/>
              <a:gd name="adj2" fmla="val 91250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>
                <a:latin typeface="Calibri" panose="020F0502020204030204" pitchFamily="34" charset="0"/>
              </a:rPr>
              <a:t>They’re grapes.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1428750" y="1500188"/>
            <a:ext cx="3143250" cy="785812"/>
          </a:xfrm>
          <a:prstGeom prst="wedgeRoundRectCallout">
            <a:avLst>
              <a:gd name="adj1" fmla="val 37269"/>
              <a:gd name="adj2" fmla="val 7746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dirty="0">
                <a:latin typeface="Calibri" panose="020F0502020204030204" pitchFamily="34" charset="0"/>
              </a:rPr>
              <a:t>What are these?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429000"/>
            <a:ext cx="22733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uluo\AppData\Roaming\Tencent\Users\342213143\QQ\WinTemp\RichOle\P_1(BLL1$CELY7YHO3FRS2J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000250"/>
            <a:ext cx="5257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6143625" y="1214438"/>
            <a:ext cx="2786063" cy="642937"/>
          </a:xfrm>
          <a:prstGeom prst="wedgeRoundRectCallout">
            <a:avLst>
              <a:gd name="adj1" fmla="val -29991"/>
              <a:gd name="adj2" fmla="val 91250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>
                <a:latin typeface="Calibri" panose="020F0502020204030204" pitchFamily="34" charset="0"/>
              </a:rPr>
              <a:t>They’re apples.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1428750" y="1500188"/>
            <a:ext cx="3143250" cy="785812"/>
          </a:xfrm>
          <a:prstGeom prst="wedgeRoundRectCallout">
            <a:avLst>
              <a:gd name="adj1" fmla="val 37269"/>
              <a:gd name="adj2" fmla="val 7746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>
                <a:latin typeface="Calibri" panose="020F0502020204030204" pitchFamily="34" charset="0"/>
              </a:rPr>
              <a:t>What are these?</a:t>
            </a:r>
          </a:p>
        </p:txBody>
      </p:sp>
      <p:pic>
        <p:nvPicPr>
          <p:cNvPr id="6149" name="Picture 2" descr="http://exchangedownloads.smarttech.com/public/content/b0/b0d4bf86-e137-4490-965d-d0d6756dcb18/previews/medium/000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50" y="3214688"/>
            <a:ext cx="15001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http://exchangedownloads.smarttech.com/public/content/b0/b0d4bf86-e137-4490-965d-d0d6756dcb18/previews/medium/000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3" y="4000500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http://exchangedownloads.smarttech.com/public/content/b0/b0d4bf86-e137-4490-965d-d0d6756dcb18/previews/medium/000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1563" y="45005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http://exchangedownloads.smarttech.com/public/content/b0/b0d4bf86-e137-4490-965d-d0d6756dcb18/previews/medium/000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85938" y="3571875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http://exchangedownloads.smarttech.com/public/content/b0/b0d4bf86-e137-4490-965d-d0d6756dcb18/previews/medium/000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71625" y="3929063"/>
            <a:ext cx="13573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uluo\AppData\Roaming\Tencent\Users\342213143\QQ\WinTemp\RichOle\P_1(BLL1$CELY7YHO3FRS2J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000250"/>
            <a:ext cx="5257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5929313" y="1214438"/>
            <a:ext cx="3000375" cy="642937"/>
          </a:xfrm>
          <a:prstGeom prst="wedgeRoundRectCallout">
            <a:avLst>
              <a:gd name="adj1" fmla="val -11532"/>
              <a:gd name="adj2" fmla="val 93255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>
                <a:latin typeface="Calibri" panose="020F0502020204030204" pitchFamily="34" charset="0"/>
              </a:rPr>
              <a:t>They’re longans.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1500188" y="1500188"/>
            <a:ext cx="3143250" cy="785812"/>
          </a:xfrm>
          <a:prstGeom prst="wedgeRoundRectCallout">
            <a:avLst>
              <a:gd name="adj1" fmla="val 37269"/>
              <a:gd name="adj2" fmla="val 7746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>
                <a:latin typeface="Calibri" panose="020F0502020204030204" pitchFamily="34" charset="0"/>
              </a:rPr>
              <a:t>What are these?</a:t>
            </a:r>
          </a:p>
        </p:txBody>
      </p:sp>
      <p:pic>
        <p:nvPicPr>
          <p:cNvPr id="7173" name="Picture 9" descr="C:\Users\yuluo\Desktop\bbb2e331-252e-4191-8173-9dd368941727_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3643313"/>
            <a:ext cx="25622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uluo\AppData\Roaming\Tencent\Users\342213143\QQ\WinTemp\RichOle\P_1(BLL1$CELY7YHO3FRS2J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000250"/>
            <a:ext cx="5257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5929313" y="1214438"/>
            <a:ext cx="3000375" cy="642937"/>
          </a:xfrm>
          <a:prstGeom prst="wedgeRoundRectCallout">
            <a:avLst>
              <a:gd name="adj1" fmla="val -11532"/>
              <a:gd name="adj2" fmla="val 93255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>
                <a:latin typeface="Calibri" panose="020F0502020204030204" pitchFamily="34" charset="0"/>
              </a:rPr>
              <a:t>They’re lychees.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1428750" y="1500188"/>
            <a:ext cx="3143250" cy="785812"/>
          </a:xfrm>
          <a:prstGeom prst="wedgeRoundRectCallout">
            <a:avLst>
              <a:gd name="adj1" fmla="val 37269"/>
              <a:gd name="adj2" fmla="val 7746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>
                <a:latin typeface="Calibri" panose="020F0502020204030204" pitchFamily="34" charset="0"/>
              </a:rPr>
              <a:t>What are these?</a:t>
            </a:r>
          </a:p>
        </p:txBody>
      </p:sp>
      <p:pic>
        <p:nvPicPr>
          <p:cNvPr id="8197" name="Picture 11" descr="C:\Users\yuluo\Desktop\U3742P8T1D984716F919DT20100413111954_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500438"/>
            <a:ext cx="23574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785938" y="214313"/>
            <a:ext cx="3286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dirty="0">
                <a:solidFill>
                  <a:srgbClr val="FF7C80"/>
                </a:solidFill>
              </a:rPr>
              <a:t>Just write</a:t>
            </a:r>
            <a:endParaRPr lang="zh-CN" altLang="en-US" sz="4400" b="1" dirty="0">
              <a:solidFill>
                <a:srgbClr val="FF7C80"/>
              </a:solidFill>
            </a:endParaRPr>
          </a:p>
        </p:txBody>
      </p:sp>
      <p:pic>
        <p:nvPicPr>
          <p:cNvPr id="9219" name="Picture 1" descr="C:\Users\yuluo\AppData\Roaming\Tencent\Users\342213143\QQ\WinTemp\RichOle\]TF{5}FOB@7D@L9SX6EL[HM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138" y="1357313"/>
            <a:ext cx="232886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357313" y="1500188"/>
            <a:ext cx="3500437" cy="2000250"/>
          </a:xfrm>
          <a:prstGeom prst="round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571625" y="1571625"/>
            <a:ext cx="33575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/>
              <a:t>these  those</a:t>
            </a:r>
          </a:p>
          <a:p>
            <a:r>
              <a:rPr lang="en-US" altLang="zh-CN" sz="3600" dirty="0"/>
              <a:t>they thank</a:t>
            </a:r>
          </a:p>
          <a:p>
            <a:r>
              <a:rPr lang="en-US" altLang="zh-CN" sz="3600" dirty="0"/>
              <a:t>they’re=they are</a:t>
            </a:r>
            <a:endParaRPr lang="zh-CN" altLang="en-US" sz="3600" dirty="0"/>
          </a:p>
        </p:txBody>
      </p:sp>
      <p:sp>
        <p:nvSpPr>
          <p:cNvPr id="7" name="圆角矩形 6"/>
          <p:cNvSpPr/>
          <p:nvPr/>
        </p:nvSpPr>
        <p:spPr>
          <a:xfrm>
            <a:off x="2643188" y="3714750"/>
            <a:ext cx="3929062" cy="2500313"/>
          </a:xfrm>
          <a:prstGeom prst="round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928938" y="3857625"/>
            <a:ext cx="3357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/>
              <a:t>What are these?</a:t>
            </a:r>
          </a:p>
          <a:p>
            <a:r>
              <a:rPr lang="en-US" altLang="zh-CN" sz="3600" dirty="0"/>
              <a:t>They’re grapes.</a:t>
            </a:r>
          </a:p>
          <a:p>
            <a:r>
              <a:rPr lang="en-US" altLang="zh-CN" sz="3600" dirty="0"/>
              <a:t>What are those?</a:t>
            </a:r>
          </a:p>
          <a:p>
            <a:r>
              <a:rPr lang="en-US" altLang="zh-CN" sz="3600" dirty="0"/>
              <a:t>They’re apples.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785938" y="214313"/>
            <a:ext cx="50720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rgbClr val="FFC000"/>
                </a:solidFill>
              </a:rPr>
              <a:t>Let’s do a survey</a:t>
            </a:r>
            <a:endParaRPr lang="zh-CN" altLang="en-US" sz="4400" b="1">
              <a:solidFill>
                <a:srgbClr val="FFC000"/>
              </a:solidFill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857375" y="928688"/>
            <a:ext cx="728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/>
              <a:t>What are these/those? Do you like them?</a:t>
            </a:r>
            <a:endParaRPr lang="zh-CN" altLang="en-US" sz="2800" b="1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71625" y="1571625"/>
          <a:ext cx="7215188" cy="44291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coconuts</a:t>
                      </a:r>
                      <a:endParaRPr lang="zh-CN" alt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hami</a:t>
                      </a:r>
                      <a:r>
                        <a:rPr lang="en-US" altLang="zh-CN" sz="1800" b="1" dirty="0" smtClean="0"/>
                        <a:t> melons</a:t>
                      </a:r>
                      <a:endParaRPr lang="zh-CN" alt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cherries</a:t>
                      </a:r>
                      <a:endParaRPr lang="zh-CN" alt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strawberries</a:t>
                      </a:r>
                      <a:endParaRPr lang="zh-CN" alt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apples</a:t>
                      </a:r>
                      <a:endParaRPr lang="zh-CN" alt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peaches</a:t>
                      </a:r>
                      <a:endParaRPr lang="zh-CN" alt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watermelons</a:t>
                      </a:r>
                      <a:endParaRPr lang="zh-CN" alt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grapefruits</a:t>
                      </a:r>
                      <a:endParaRPr lang="zh-CN" alt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oranges</a:t>
                      </a:r>
                      <a:endParaRPr lang="zh-CN" alt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1571625" y="1571625"/>
            <a:ext cx="1571625" cy="4286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4" name="TextBox 8"/>
          <p:cNvSpPr txBox="1">
            <a:spLocks noChangeArrowheads="1"/>
          </p:cNvSpPr>
          <p:nvPr/>
        </p:nvSpPr>
        <p:spPr bwMode="auto">
          <a:xfrm>
            <a:off x="2071688" y="1500188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 </a:t>
            </a:r>
            <a:r>
              <a:rPr lang="en-US" altLang="zh-CN" b="1"/>
              <a:t>NAMES</a:t>
            </a:r>
            <a:endParaRPr lang="zh-CN" altLang="en-US" b="1"/>
          </a:p>
        </p:txBody>
      </p:sp>
      <p:sp>
        <p:nvSpPr>
          <p:cNvPr id="10325" name="TextBox 11"/>
          <p:cNvSpPr txBox="1">
            <a:spLocks noChangeArrowheads="1"/>
          </p:cNvSpPr>
          <p:nvPr/>
        </p:nvSpPr>
        <p:spPr bwMode="auto">
          <a:xfrm>
            <a:off x="1500188" y="171450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/>
              <a:t>FRUIT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全屏显示(4:3)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2014-08-29T05:38:00Z</dcterms:created>
  <dcterms:modified xsi:type="dcterms:W3CDTF">2023-01-16T22:27:35Z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59AD5D2DFA7247318DA80FBFC4F2E91C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