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10" r:id="rId2"/>
    <p:sldId id="442" r:id="rId3"/>
    <p:sldId id="431" r:id="rId4"/>
    <p:sldId id="433" r:id="rId5"/>
    <p:sldId id="457" r:id="rId6"/>
    <p:sldId id="440" r:id="rId7"/>
    <p:sldId id="443" r:id="rId8"/>
    <p:sldId id="453" r:id="rId9"/>
    <p:sldId id="458" r:id="rId10"/>
    <p:sldId id="459" r:id="rId11"/>
    <p:sldId id="461" r:id="rId12"/>
    <p:sldId id="444" r:id="rId13"/>
    <p:sldId id="464" r:id="rId14"/>
    <p:sldId id="462" r:id="rId15"/>
    <p:sldId id="463" r:id="rId16"/>
    <p:sldId id="465" r:id="rId17"/>
    <p:sldId id="449" r:id="rId18"/>
    <p:sldId id="414" r:id="rId19"/>
  </p:sldIdLst>
  <p:sldSz cx="9144000" cy="5143500" type="screen16x9"/>
  <p:notesSz cx="6858000" cy="9144000"/>
  <p:embeddedFontLst>
    <p:embeddedFont>
      <p:font typeface="黑体" panose="02010609060101010101" pitchFamily="49" charset="-122"/>
      <p:regular r:id="rId22"/>
    </p:embeddedFont>
    <p:embeddedFont>
      <p:font typeface="微软雅黑" panose="020B0503020204020204" pitchFamily="34" charset="-122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方正黑体_GBK" panose="02010600030101010101" charset="-122"/>
      <p:regular r:id="rId29"/>
    </p:embeddedFont>
    <p:embeddedFont>
      <p:font typeface="楷体" panose="02010609060101010101" pitchFamily="49" charset="-122"/>
      <p:regular r:id="rId30"/>
    </p:embeddedFont>
    <p:embeddedFont>
      <p:font typeface="等线 Light" panose="02010600030101010101" pitchFamily="2" charset="-122"/>
      <p:regular r:id="rId31"/>
    </p:embeddedFont>
    <p:embeddedFont>
      <p:font typeface="方正书宋_GBK" panose="02010600030101010101" charset="-122"/>
      <p:regular r:id="rId32"/>
    </p:embeddedFont>
  </p:embeddedFontLst>
  <p:custDataLst>
    <p:tags r:id="rId33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>
        <p:scale>
          <a:sx n="130" d="100"/>
          <a:sy n="130" d="100"/>
        </p:scale>
        <p:origin x="-1152" y="-48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67500" tIns="35100" rIns="67500" bIns="35100" anchor="b" anchorCtr="0">
            <a:normAutofit/>
          </a:bodyPr>
          <a:lstStyle>
            <a:lvl1pPr algn="ctr">
              <a:defRPr sz="4500" b="1" i="0" spc="225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67500" tIns="35100" rIns="67500" bIns="351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67500" tIns="35100" rIns="67500" bIns="35100" rtlCol="0" anchor="ctr" anchorCtr="0">
            <a:normAutofit/>
          </a:bodyPr>
          <a:lstStyle>
            <a:lvl1pPr marL="0" marR="0" lvl="0" algn="l" defTabSz="6858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100" b="1" i="0" u="none" strike="noStrike" kern="1200" cap="none" spc="225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35100" tIns="35100" rIns="35100" bIns="35100"/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●"/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685800" eaLnBrk="1" fontAlgn="auto" latinLnBrk="0" hangingPunct="1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●"/>
              <a:tabLst>
                <a:tab pos="1207135" algn="l"/>
              </a:tabLst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●"/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spcAft>
                <a:spcPts val="225"/>
              </a:spcAft>
              <a:buFont typeface="Wingdings" panose="05000000000000000000" charset="0"/>
              <a:buChar char=""/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spcAft>
                <a:spcPts val="225"/>
              </a:spcAft>
              <a:buFont typeface="Arial" panose="020B0604020202020204" pitchFamily="34" charset="0"/>
              <a:buChar char="•"/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>
            <a:lvl1pPr marL="171450" indent="-1714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6858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207135" algn="l"/>
              </a:tabLst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67500" tIns="35100" rIns="67500" bIns="35100" rtlCol="0" anchor="t" anchorCtr="0">
            <a:normAutofit/>
          </a:bodyPr>
          <a:lstStyle>
            <a:lvl1pPr marL="0" marR="0" algn="ctr" defTabSz="6858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225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67500" tIns="35100" rIns="67500" bIns="351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67500" tIns="35100" rIns="67500" bIns="35100" rtlCol="0" anchor="ctr" anchorCtr="0">
            <a:normAutofit/>
          </a:bodyPr>
          <a:lstStyle>
            <a:lvl1pPr marL="0" marR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225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67500" tIns="35100" rIns="67500" bIns="35100" rtlCol="0">
            <a:norm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●"/>
              <a:defRPr kumimoji="0" lang="zh-CN" altLang="en-US" sz="14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25"/>
              </a:spcAft>
              <a:buFont typeface="Wingdings" panose="05000000000000000000" charset="0"/>
              <a:buChar char=""/>
              <a:defRPr kumimoji="0" lang="zh-CN" altLang="en-US" sz="11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kumimoji="0" lang="zh-CN" altLang="en-US" sz="11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67500" tIns="35100" rIns="67500" bIns="35100" anchor="b" anchorCtr="0">
            <a:normAutofit/>
          </a:bodyPr>
          <a:lstStyle>
            <a:lvl1pPr>
              <a:defRPr sz="3300" b="1" i="0" u="none" strike="noStrike" kern="1200" cap="none" spc="225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67500" tIns="35100" rIns="67500" bIns="351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4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67500" tIns="35100" rIns="67500" bIns="35100" rtlCol="0" anchor="ctr" anchorCtr="0">
            <a:normAutofit/>
          </a:bodyPr>
          <a:lstStyle>
            <a:lvl1pPr marL="0" marR="0" lvl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225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67500" tIns="35100" rIns="67500" bIns="35100" rtlCol="0">
            <a:norm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25"/>
              </a:spcAft>
              <a:buFont typeface="Wingdings" panose="05000000000000000000" charset="0"/>
              <a:buChar char=""/>
              <a:defRPr kumimoji="0" lang="zh-CN" altLang="en-US" sz="11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kumimoji="0" lang="zh-CN" altLang="en-US" sz="11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67500" tIns="35100" rIns="67500" bIns="35100">
            <a:normAutofit/>
          </a:bodyPr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450"/>
              </a:spcAft>
              <a:buFont typeface="Arial" panose="020B0604020202020204" pitchFamily="34" charset="0"/>
              <a:buChar char="●"/>
              <a:defRPr sz="1200"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514350" indent="-171450" defTabSz="6858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207135" algn="l"/>
              </a:tabLst>
              <a:defRPr sz="1200"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200"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100"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100" u="none" strike="noStrike" kern="1200" cap="none" spc="113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67500" tIns="35100" rIns="67500" bIns="35100" rtlCol="0" anchor="ctr" anchorCtr="0">
            <a:normAutofit/>
          </a:bodyPr>
          <a:lstStyle>
            <a:lvl1pPr marL="0" marR="0" lvl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225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76200" tIns="28575" rIns="57150" bIns="28575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1500" b="1"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76200" tIns="0" rIns="61913" bIns="0" rtlCol="0">
            <a:norm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25"/>
              </a:spcAft>
              <a:buFont typeface="Wingdings" panose="05000000000000000000" charset="0"/>
              <a:buChar char=""/>
              <a:defRPr kumimoji="0" lang="zh-CN" altLang="en-US" sz="11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kumimoji="0" lang="zh-CN" altLang="en-US" sz="11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76200" tIns="28575" rIns="57150" bIns="28575" rtlCol="0" anchor="t" anchorCtr="0">
            <a:normAutofit/>
          </a:bodyPr>
          <a:lstStyle>
            <a:lvl1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76200" tIns="0" rIns="61913" bIns="0" rtlCol="0">
            <a:norm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25"/>
              </a:spcAft>
              <a:buFont typeface="Wingdings" panose="05000000000000000000" charset="0"/>
              <a:buChar char=""/>
              <a:defRPr kumimoji="0" lang="zh-CN" altLang="en-US" sz="11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kumimoji="0" lang="zh-CN" altLang="en-US" sz="11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67500" tIns="35100" rIns="67500" bIns="35100" rtlCol="0" anchor="ctr" anchorCtr="0">
            <a:normAutofit/>
          </a:bodyPr>
          <a:lstStyle>
            <a:lvl1pPr marL="0" marR="0" lvl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225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67500" tIns="35100" rIns="67500" bIns="35100" rtlCol="0">
            <a:normAutofit/>
          </a:bodyPr>
          <a:lstStyle>
            <a:lvl1pPr marL="0" marR="0" lvl="0" indent="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67500" tIns="35100" rIns="67500" bIns="35100" rtlCol="0">
            <a:normAutofit/>
          </a:bodyPr>
          <a:lstStyle>
            <a:lvl1pPr marL="0" marR="0" lvl="0" indent="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 defTabSz="685800" eaLnBrk="1" fontAlgn="auto" latinLnBrk="0" hangingPunct="1">
              <a:buFont typeface="Arial" panose="020B0604020202020204" pitchFamily="34" charset="0"/>
              <a:buNone/>
              <a:tabLst>
                <a:tab pos="1207135" algn="l"/>
              </a:tabLst>
              <a:defRPr u="none" strike="noStrike" kern="1200" cap="none" spc="113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13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13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13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7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67628" tIns="35243" rIns="67628" bIns="35243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67500" tIns="35100" rIns="67500" bIns="351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>
              <a:defRPr sz="8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>
              <a:defRPr sz="8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r">
              <a:defRPr sz="8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225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ct val="0"/>
        </a:spcBef>
        <a:spcAft>
          <a:spcPts val="750"/>
        </a:spcAft>
        <a:buFont typeface="Arial" panose="020B0604020202020204" pitchFamily="34" charset="0"/>
        <a:buChar char="●"/>
        <a:defRPr sz="14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●"/>
        <a:tabLst>
          <a:tab pos="1207135" algn="l"/>
        </a:tabLst>
        <a:defRPr sz="12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●"/>
        <a:defRPr sz="12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Wingdings" panose="05000000000000000000" charset="0"/>
        <a:buChar char=""/>
        <a:defRPr sz="11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Arial" panose="020B0604020202020204" pitchFamily="34" charset="0"/>
        <a:buChar char="•"/>
        <a:defRPr sz="11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6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75" name="组合 74"/>
          <p:cNvGrpSpPr/>
          <p:nvPr/>
        </p:nvGrpSpPr>
        <p:grpSpPr>
          <a:xfrm>
            <a:off x="517922" y="528749"/>
            <a:ext cx="8108156" cy="3850070"/>
            <a:chOff x="690563" y="704998"/>
            <a:chExt cx="10810874" cy="5133427"/>
          </a:xfrm>
        </p:grpSpPr>
        <p:sp>
          <p:nvSpPr>
            <p:cNvPr id="13" name="矩形 12"/>
            <p:cNvSpPr/>
            <p:nvPr/>
          </p:nvSpPr>
          <p:spPr>
            <a:xfrm>
              <a:off x="690563" y="704998"/>
              <a:ext cx="10810874" cy="51334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690563" y="985682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690563" y="1329747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690563" y="1691920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690563" y="2035985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690563" y="2380050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690563" y="2742223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690563" y="3095342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690563" y="3439407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690563" y="3801580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690563" y="4145645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690563" y="4489710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690563" y="4851883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690563" y="5195948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690563" y="5540012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1007465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1378692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H="1">
              <a:off x="1731811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2103039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H="1">
              <a:off x="3542678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>
              <a:off x="3171451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H="1">
              <a:off x="2818332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H="1">
              <a:off x="2447104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>
              <a:off x="3886743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H="1">
              <a:off x="4257971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H="1">
              <a:off x="4611090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H="1">
              <a:off x="498231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H="1">
              <a:off x="642195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H="1">
              <a:off x="6050729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H="1">
              <a:off x="5697610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H="1">
              <a:off x="5326382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H="1">
              <a:off x="6784130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H="1">
              <a:off x="7155358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H="1">
              <a:off x="750847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H="1">
              <a:off x="7879704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H="1">
              <a:off x="9319343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H="1">
              <a:off x="8948116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H="1">
              <a:off x="859499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8223769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H="1">
              <a:off x="9708680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H="1">
              <a:off x="1007990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H="1">
              <a:off x="1043302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H="1">
              <a:off x="10804254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flipH="1">
              <a:off x="11148319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/>
        </p:nvSpPr>
        <p:spPr>
          <a:xfrm>
            <a:off x="0" y="4378819"/>
            <a:ext cx="9144000" cy="764681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68" name="图片 6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9784" y="3465697"/>
            <a:ext cx="2036477" cy="1677803"/>
          </a:xfrm>
          <a:custGeom>
            <a:avLst/>
            <a:gdLst>
              <a:gd name="connsiteX0" fmla="*/ 0 w 2812945"/>
              <a:gd name="connsiteY0" fmla="*/ 0 h 2317516"/>
              <a:gd name="connsiteX1" fmla="*/ 2812945 w 2812945"/>
              <a:gd name="connsiteY1" fmla="*/ 0 h 2317516"/>
              <a:gd name="connsiteX2" fmla="*/ 2812945 w 2812945"/>
              <a:gd name="connsiteY2" fmla="*/ 2317516 h 2317516"/>
              <a:gd name="connsiteX3" fmla="*/ 0 w 2812945"/>
              <a:gd name="connsiteY3" fmla="*/ 2317516 h 23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945" h="2317516">
                <a:moveTo>
                  <a:pt x="0" y="0"/>
                </a:moveTo>
                <a:lnTo>
                  <a:pt x="2812945" y="0"/>
                </a:lnTo>
                <a:lnTo>
                  <a:pt x="2812945" y="2317516"/>
                </a:lnTo>
                <a:lnTo>
                  <a:pt x="0" y="2317516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651477" y="2915476"/>
            <a:ext cx="2571751" cy="2357438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77" name="矩形 76"/>
          <p:cNvSpPr/>
          <p:nvPr/>
        </p:nvSpPr>
        <p:spPr>
          <a:xfrm>
            <a:off x="2501265" y="2678545"/>
            <a:ext cx="4132898" cy="3452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dist"/>
            <a:r>
              <a: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外研社版七年级英语下册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898445" y="1334194"/>
            <a:ext cx="7524426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4500" b="1" dirty="0">
                <a:solidFill>
                  <a:srgbClr val="0070BC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Unit 2 I can run really fast.</a:t>
            </a:r>
            <a:endParaRPr lang="zh-CN" altLang="en-US" sz="4500" b="1" dirty="0">
              <a:solidFill>
                <a:srgbClr val="0070BC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3169173" y="4530071"/>
            <a:ext cx="2840842" cy="42473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257175" indent="-257175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100" b="1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1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6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89309" y="178800"/>
            <a:ext cx="8768953" cy="464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4825175"/>
            <a:ext cx="9144000" cy="318325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4307750"/>
            <a:ext cx="1014413" cy="835750"/>
          </a:xfrm>
          <a:custGeom>
            <a:avLst/>
            <a:gdLst>
              <a:gd name="connsiteX0" fmla="*/ 0 w 2812945"/>
              <a:gd name="connsiteY0" fmla="*/ 0 h 2317516"/>
              <a:gd name="connsiteX1" fmla="*/ 2812945 w 2812945"/>
              <a:gd name="connsiteY1" fmla="*/ 0 h 2317516"/>
              <a:gd name="connsiteX2" fmla="*/ 2812945 w 2812945"/>
              <a:gd name="connsiteY2" fmla="*/ 2317516 h 2317516"/>
              <a:gd name="connsiteX3" fmla="*/ 0 w 2812945"/>
              <a:gd name="connsiteY3" fmla="*/ 2317516 h 23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945" h="2317516">
                <a:moveTo>
                  <a:pt x="0" y="0"/>
                </a:moveTo>
                <a:lnTo>
                  <a:pt x="2812945" y="0"/>
                </a:lnTo>
                <a:lnTo>
                  <a:pt x="2812945" y="2317516"/>
                </a:lnTo>
                <a:lnTo>
                  <a:pt x="0" y="2317516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43203" y="4042771"/>
            <a:ext cx="1200797" cy="1100730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1" name="文本框 10"/>
          <p:cNvSpPr txBox="1"/>
          <p:nvPr/>
        </p:nvSpPr>
        <p:spPr>
          <a:xfrm>
            <a:off x="912495" y="675049"/>
            <a:ext cx="7304522" cy="7155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zh-CN" altLang="zh-CN">
                <a:solidFill>
                  <a:srgbClr val="FF00FF"/>
                </a:solidFill>
                <a:latin typeface="等线 Light" panose="02010600030101010101" pitchFamily="2" charset="-122"/>
                <a:ea typeface="方正黑体_GBK" panose="03000509000000000000" charset="-122"/>
                <a:cs typeface="Times New Roman" panose="02020603050405020304" pitchFamily="18" charset="0"/>
              </a:rPr>
              <a:t>三、语法选择。</a:t>
            </a:r>
            <a:endParaRPr lang="zh-CN" altLang="zh-CN">
              <a:solidFill>
                <a:srgbClr val="000000"/>
              </a:solidFill>
              <a:latin typeface="等线 Light" panose="02010600030101010101" pitchFamily="2" charset="-122"/>
              <a:ea typeface="方正书宋_GBK" panose="03000509000000000000" charset="-122"/>
              <a:cs typeface="Times New Roman" panose="02020603050405020304" pitchFamily="18" charset="0"/>
            </a:endParaRPr>
          </a:p>
          <a:p>
            <a:r>
              <a:rPr lang="zh-CN" altLang="zh-CN">
                <a:solidFill>
                  <a:srgbClr val="000000"/>
                </a:solidFill>
                <a:latin typeface="等线 Light" panose="02010600030101010101" pitchFamily="2" charset="-122"/>
                <a:ea typeface="方正书宋_GBK" panose="03000509000000000000" charset="-122"/>
                <a:cs typeface="Times New Roman" panose="02020603050405020304" pitchFamily="18" charset="0"/>
              </a:rPr>
              <a:t>　　通读下面短文</a:t>
            </a:r>
            <a:r>
              <a:rPr lang="en-US" altLang="zh-CN">
                <a:solidFill>
                  <a:srgbClr val="000000"/>
                </a:solidFill>
                <a:latin typeface="方正书宋_GBK" panose="03000509000000000000" charset="-122"/>
                <a:ea typeface="方正书宋_GBK" panose="03000509000000000000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latin typeface="等线 Light" panose="02010600030101010101" pitchFamily="2" charset="-122"/>
                <a:ea typeface="方正书宋_GBK" panose="03000509000000000000" charset="-122"/>
                <a:cs typeface="Times New Roman" panose="02020603050405020304" pitchFamily="18" charset="0"/>
              </a:rPr>
              <a:t>掌握其大意</a:t>
            </a:r>
            <a:r>
              <a:rPr lang="en-US" altLang="zh-CN">
                <a:solidFill>
                  <a:srgbClr val="000000"/>
                </a:solidFill>
                <a:latin typeface="方正书宋_GBK" panose="03000509000000000000" charset="-122"/>
                <a:ea typeface="方正书宋_GBK" panose="03000509000000000000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latin typeface="等线 Light" panose="02010600030101010101" pitchFamily="2" charset="-122"/>
                <a:ea typeface="方正书宋_GBK" panose="03000509000000000000" charset="-122"/>
                <a:cs typeface="Times New Roman" panose="02020603050405020304" pitchFamily="18" charset="0"/>
              </a:rPr>
              <a:t>然后按照句子结构的语法和上下文连贯的要求</a:t>
            </a:r>
            <a:r>
              <a:rPr lang="en-US" altLang="zh-CN">
                <a:solidFill>
                  <a:srgbClr val="000000"/>
                </a:solidFill>
                <a:latin typeface="方正书宋_GBK" panose="03000509000000000000" charset="-122"/>
                <a:ea typeface="方正书宋_GBK" panose="03000509000000000000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latin typeface="等线 Light" panose="02010600030101010101" pitchFamily="2" charset="-122"/>
                <a:ea typeface="方正书宋_GBK" panose="03000509000000000000" charset="-122"/>
                <a:cs typeface="Times New Roman" panose="02020603050405020304" pitchFamily="18" charset="0"/>
              </a:rPr>
              <a:t>从每题所给的四个选项中选出一个最佳选项。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91514" y="1405697"/>
            <a:ext cx="4928860" cy="333937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indent="342900" algn="just">
              <a:lnSpc>
                <a:spcPct val="125000"/>
              </a:lnSpc>
            </a:pPr>
            <a:r>
              <a:rPr lang="en-US" altLang="zh-CN" sz="1700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Good </a:t>
            </a:r>
            <a:r>
              <a:rPr lang="en-US" altLang="zh-CN" sz="1700" dirty="0" err="1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morning,my</a:t>
            </a:r>
            <a:r>
              <a:rPr lang="en-US" altLang="zh-CN" sz="1700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1700" dirty="0" err="1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friends!My</a:t>
            </a:r>
            <a:r>
              <a:rPr lang="en-US" altLang="zh-CN" sz="1700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 name is Wang </a:t>
            </a:r>
            <a:r>
              <a:rPr lang="en-US" altLang="zh-CN" sz="1700" dirty="0" err="1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Hua.I</a:t>
            </a:r>
            <a:r>
              <a:rPr lang="en-US" altLang="zh-CN" sz="1700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 am</a:t>
            </a:r>
            <a:r>
              <a:rPr lang="zh-CN" altLang="zh-CN" sz="1700" u="sng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　</a:t>
            </a:r>
            <a:r>
              <a:rPr lang="en-US" altLang="zh-CN" sz="1700" u="sng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1</a:t>
            </a:r>
            <a:r>
              <a:rPr lang="zh-CN" altLang="zh-CN" sz="1700" u="sng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　</a:t>
            </a:r>
            <a:r>
              <a:rPr lang="en-US" altLang="zh-CN" sz="1700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English girl and I’m a student of </a:t>
            </a:r>
            <a:r>
              <a:rPr lang="en-US" altLang="zh-CN" sz="1700" dirty="0" err="1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Chaoyang</a:t>
            </a:r>
            <a:r>
              <a:rPr lang="en-US" altLang="zh-CN" sz="1700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 Middle </a:t>
            </a:r>
            <a:r>
              <a:rPr lang="en-US" altLang="zh-CN" sz="1700" dirty="0" err="1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School.I</a:t>
            </a:r>
            <a:r>
              <a:rPr lang="en-US" altLang="zh-CN" sz="1700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 am in Class 3,Grade 7.This is</a:t>
            </a:r>
            <a:r>
              <a:rPr lang="zh-CN" altLang="zh-CN" sz="1700" u="sng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　</a:t>
            </a:r>
            <a:r>
              <a:rPr lang="en-US" altLang="zh-CN" sz="1700" u="sng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2</a:t>
            </a:r>
            <a:r>
              <a:rPr lang="zh-CN" altLang="zh-CN" sz="1700" u="sng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　</a:t>
            </a:r>
            <a:r>
              <a:rPr lang="en-US" altLang="zh-CN" sz="1700" dirty="0" err="1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classroom.It’s</a:t>
            </a:r>
            <a:r>
              <a:rPr lang="en-US" altLang="zh-CN" sz="1700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 nice and </a:t>
            </a:r>
            <a:r>
              <a:rPr lang="en-US" altLang="zh-CN" sz="1700" dirty="0" err="1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clean.You</a:t>
            </a:r>
            <a:r>
              <a:rPr lang="zh-CN" altLang="zh-CN" sz="1700" u="sng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　</a:t>
            </a:r>
            <a:r>
              <a:rPr lang="en-US" altLang="zh-CN" sz="1700" u="sng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3</a:t>
            </a:r>
            <a:r>
              <a:rPr lang="zh-CN" altLang="zh-CN" sz="1700" u="sng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　</a:t>
            </a:r>
            <a:r>
              <a:rPr lang="en-US" altLang="zh-CN" sz="1700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see a teacher’s desk,40 desks and 40 chairs. </a:t>
            </a:r>
            <a:endParaRPr lang="zh-CN" altLang="zh-CN" sz="1700" dirty="0">
              <a:solidFill>
                <a:srgbClr val="000000"/>
              </a:solidFill>
              <a:latin typeface="+mj-lt"/>
              <a:ea typeface="方正书宋_GBK" panose="03000509000000000000" charset="-122"/>
              <a:cs typeface="Times New Roman" panose="02020603050405020304" pitchFamily="18" charset="0"/>
            </a:endParaRPr>
          </a:p>
          <a:p>
            <a:pPr indent="342900" algn="just">
              <a:lnSpc>
                <a:spcPct val="125000"/>
              </a:lnSpc>
            </a:pPr>
            <a:r>
              <a:rPr lang="en-US" altLang="zh-CN" sz="1700" dirty="0" err="1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Look!This</a:t>
            </a:r>
            <a:r>
              <a:rPr lang="en-US" altLang="zh-CN" sz="1700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 is my </a:t>
            </a:r>
            <a:r>
              <a:rPr lang="en-US" altLang="zh-CN" sz="1700" dirty="0" err="1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desk.It</a:t>
            </a:r>
            <a:r>
              <a:rPr lang="en-US" altLang="zh-CN" sz="1700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 is</a:t>
            </a:r>
            <a:r>
              <a:rPr lang="zh-CN" altLang="zh-CN" sz="1700" u="sng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　</a:t>
            </a:r>
            <a:r>
              <a:rPr lang="en-US" altLang="zh-CN" sz="1700" u="sng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4</a:t>
            </a:r>
            <a:r>
              <a:rPr lang="zh-CN" altLang="zh-CN" sz="1700" u="sng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　</a:t>
            </a:r>
            <a:r>
              <a:rPr lang="en-US" altLang="zh-CN" sz="1700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.What are on my </a:t>
            </a:r>
            <a:r>
              <a:rPr lang="en-US" altLang="zh-CN" sz="1700" dirty="0" err="1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desk?They</a:t>
            </a:r>
            <a:r>
              <a:rPr lang="en-US" altLang="zh-CN" sz="1700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 are some books</a:t>
            </a:r>
            <a:r>
              <a:rPr lang="zh-CN" altLang="zh-CN" sz="1700" u="sng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　</a:t>
            </a:r>
            <a:r>
              <a:rPr lang="en-US" altLang="zh-CN" sz="1700" u="sng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5</a:t>
            </a:r>
            <a:r>
              <a:rPr lang="zh-CN" altLang="zh-CN" sz="1700" u="sng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　</a:t>
            </a:r>
            <a:r>
              <a:rPr lang="en-US" altLang="zh-CN" sz="1700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a pencil </a:t>
            </a:r>
            <a:r>
              <a:rPr lang="en-US" altLang="zh-CN" sz="1700" dirty="0" err="1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box.I</a:t>
            </a:r>
            <a:r>
              <a:rPr lang="en-US" altLang="zh-CN" sz="1700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 like yellow,</a:t>
            </a:r>
            <a:r>
              <a:rPr lang="zh-CN" altLang="zh-CN" sz="1700" u="sng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　</a:t>
            </a:r>
            <a:r>
              <a:rPr lang="en-US" altLang="zh-CN" sz="1700" u="sng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6</a:t>
            </a:r>
            <a:r>
              <a:rPr lang="zh-CN" altLang="zh-CN" sz="1700" u="sng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　</a:t>
            </a:r>
            <a:r>
              <a:rPr lang="en-US" altLang="zh-CN" sz="1700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my pencil box is </a:t>
            </a:r>
            <a:r>
              <a:rPr lang="en-US" altLang="zh-CN" sz="1700" dirty="0" err="1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yellow.Next</a:t>
            </a:r>
            <a:r>
              <a:rPr lang="en-US" altLang="zh-CN" sz="1700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,</a:t>
            </a:r>
            <a:r>
              <a:rPr lang="zh-CN" altLang="zh-CN" sz="1700" u="sng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　</a:t>
            </a:r>
            <a:r>
              <a:rPr lang="en-US" altLang="zh-CN" sz="1700" u="sng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7</a:t>
            </a:r>
            <a:r>
              <a:rPr lang="zh-CN" altLang="zh-CN" sz="1700" u="sng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　</a:t>
            </a:r>
            <a:r>
              <a:rPr lang="en-US" altLang="zh-CN" sz="1700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the desk is my </a:t>
            </a:r>
            <a:r>
              <a:rPr lang="en-US" altLang="zh-CN" sz="1700" dirty="0" err="1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chair.My</a:t>
            </a:r>
            <a:r>
              <a:rPr lang="en-US" altLang="zh-CN" sz="1700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 schoolbag is under the chair. </a:t>
            </a:r>
            <a:endParaRPr lang="zh-CN" altLang="zh-CN" sz="1700" dirty="0">
              <a:solidFill>
                <a:srgbClr val="000000"/>
              </a:solidFill>
              <a:latin typeface="+mj-lt"/>
              <a:ea typeface="方正书宋_GBK" panose="03000509000000000000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300337" y="1265558"/>
            <a:ext cx="3295023" cy="35163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6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(</a:t>
            </a:r>
            <a:r>
              <a:rPr lang="en-US" altLang="zh-CN" sz="1600" dirty="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    </a:t>
            </a:r>
            <a:r>
              <a:rPr lang="en-US" altLang="zh-CN" sz="16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)1.A.a</a:t>
            </a:r>
            <a:r>
              <a:rPr lang="en-US" altLang="zh-CN" sz="16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   	</a:t>
            </a:r>
            <a:r>
              <a:rPr lang="en-US" altLang="zh-CN" sz="16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B.an</a:t>
            </a:r>
            <a:r>
              <a:rPr lang="en-US" altLang="zh-CN" sz="16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 </a:t>
            </a:r>
            <a:r>
              <a:rPr lang="en-US" altLang="zh-CN" sz="16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</a:t>
            </a:r>
            <a:r>
              <a:rPr lang="en-US" altLang="zh-CN" sz="16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 	</a:t>
            </a:r>
          </a:p>
          <a:p>
            <a:pPr lvl="1"/>
            <a:r>
              <a:rPr lang="en-US" altLang="zh-CN" sz="16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C.the</a:t>
            </a:r>
            <a:r>
              <a:rPr lang="en-US" altLang="zh-CN" sz="16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 </a:t>
            </a:r>
            <a:r>
              <a:rPr lang="en-US" altLang="zh-CN" sz="16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	D./</a:t>
            </a:r>
          </a:p>
          <a:p>
            <a:r>
              <a:rPr lang="en-US" altLang="zh-CN" sz="16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(</a:t>
            </a:r>
            <a:r>
              <a:rPr lang="en-US" altLang="zh-CN" sz="1600" dirty="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   </a:t>
            </a:r>
            <a:r>
              <a:rPr lang="en-US" altLang="zh-CN" sz="16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)2.A.I</a:t>
            </a:r>
            <a:r>
              <a:rPr lang="en-US" altLang="zh-CN" sz="16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	</a:t>
            </a:r>
            <a:r>
              <a:rPr lang="en-US" altLang="zh-CN" sz="16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B.me</a:t>
            </a:r>
            <a:r>
              <a:rPr lang="en-US" altLang="zh-CN" sz="16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	</a:t>
            </a:r>
          </a:p>
          <a:p>
            <a:pPr lvl="1"/>
            <a:r>
              <a:rPr lang="en-US" altLang="zh-CN" sz="16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C.my</a:t>
            </a:r>
            <a:r>
              <a:rPr lang="en-US" altLang="zh-CN" sz="16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	</a:t>
            </a:r>
            <a:r>
              <a:rPr lang="en-US" altLang="zh-CN" sz="16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D.mine</a:t>
            </a:r>
            <a:endParaRPr lang="en-US" altLang="zh-CN" sz="1600" dirty="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  <a:p>
            <a:r>
              <a:rPr lang="en-US" altLang="zh-CN" sz="16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(</a:t>
            </a:r>
            <a:r>
              <a:rPr lang="en-US" altLang="zh-CN" sz="1600" dirty="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   </a:t>
            </a:r>
            <a:r>
              <a:rPr lang="en-US" altLang="zh-CN" sz="16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)3.A.can</a:t>
            </a:r>
            <a:r>
              <a:rPr lang="en-US" altLang="zh-CN" sz="16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	</a:t>
            </a:r>
            <a:r>
              <a:rPr lang="en-US" altLang="zh-CN" sz="16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B.must</a:t>
            </a:r>
            <a:r>
              <a:rPr lang="en-US" altLang="zh-CN" sz="16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	</a:t>
            </a:r>
          </a:p>
          <a:p>
            <a:pPr lvl="1"/>
            <a:r>
              <a:rPr lang="en-US" altLang="zh-CN" sz="16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C.need</a:t>
            </a:r>
            <a:r>
              <a:rPr lang="en-US" altLang="zh-CN" sz="16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	</a:t>
            </a:r>
            <a:r>
              <a:rPr lang="en-US" altLang="zh-CN" sz="16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D.should</a:t>
            </a:r>
            <a:endParaRPr lang="en-US" altLang="zh-CN" sz="1600" dirty="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  <a:p>
            <a:r>
              <a:rPr lang="en-US" altLang="zh-CN" sz="16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(</a:t>
            </a:r>
            <a:r>
              <a:rPr lang="en-US" altLang="zh-CN" sz="1600" dirty="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   </a:t>
            </a:r>
            <a:r>
              <a:rPr lang="en-US" altLang="zh-CN" sz="16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)4.A.tidily</a:t>
            </a:r>
            <a:r>
              <a:rPr lang="en-US" altLang="zh-CN" sz="16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	</a:t>
            </a:r>
            <a:r>
              <a:rPr lang="en-US" altLang="zh-CN" sz="16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B.tidiest</a:t>
            </a:r>
            <a:r>
              <a:rPr lang="en-US" altLang="zh-CN" sz="16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	 </a:t>
            </a:r>
          </a:p>
          <a:p>
            <a:pPr lvl="1"/>
            <a:r>
              <a:rPr lang="en-US" altLang="zh-CN" sz="16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C.tidier</a:t>
            </a:r>
            <a:r>
              <a:rPr lang="en-US" altLang="zh-CN" sz="16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	</a:t>
            </a:r>
            <a:r>
              <a:rPr lang="en-US" altLang="zh-CN" sz="16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D.tidy</a:t>
            </a:r>
            <a:endParaRPr lang="en-US" altLang="zh-CN" sz="1600" dirty="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  <a:p>
            <a:r>
              <a:rPr lang="en-US" altLang="zh-CN" sz="16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(</a:t>
            </a:r>
            <a:r>
              <a:rPr lang="en-US" altLang="zh-CN" sz="1600" dirty="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   </a:t>
            </a:r>
            <a:r>
              <a:rPr lang="en-US" altLang="zh-CN" sz="16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)5.A.if</a:t>
            </a:r>
            <a:r>
              <a:rPr lang="en-US" altLang="zh-CN" sz="16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	</a:t>
            </a:r>
            <a:r>
              <a:rPr lang="en-US" altLang="zh-CN" sz="16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B.because</a:t>
            </a:r>
            <a:r>
              <a:rPr lang="en-US" altLang="zh-CN" sz="16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     </a:t>
            </a:r>
          </a:p>
          <a:p>
            <a:pPr lvl="1"/>
            <a:r>
              <a:rPr lang="en-US" altLang="zh-CN" sz="16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C.and</a:t>
            </a:r>
            <a:r>
              <a:rPr lang="en-US" altLang="zh-CN" sz="16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	</a:t>
            </a:r>
            <a:r>
              <a:rPr lang="en-US" altLang="zh-CN" sz="16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D.or</a:t>
            </a:r>
            <a:endParaRPr lang="en-US" altLang="zh-CN" sz="1600" dirty="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  <a:p>
            <a:r>
              <a:rPr lang="en-US" altLang="zh-CN" sz="16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(</a:t>
            </a:r>
            <a:r>
              <a:rPr lang="en-US" altLang="zh-CN" sz="1600" dirty="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    </a:t>
            </a:r>
            <a:r>
              <a:rPr lang="en-US" altLang="zh-CN" sz="16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)6.A.after</a:t>
            </a:r>
            <a:r>
              <a:rPr lang="en-US" altLang="zh-CN" sz="16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	</a:t>
            </a:r>
            <a:r>
              <a:rPr lang="en-US" altLang="zh-CN" sz="16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B.but</a:t>
            </a:r>
            <a:r>
              <a:rPr lang="en-US" altLang="zh-CN" sz="16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	</a:t>
            </a:r>
          </a:p>
          <a:p>
            <a:pPr lvl="1"/>
            <a:r>
              <a:rPr lang="en-US" altLang="zh-CN" sz="16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C.when</a:t>
            </a:r>
            <a:r>
              <a:rPr lang="en-US" altLang="zh-CN" sz="16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	D.so</a:t>
            </a:r>
          </a:p>
          <a:p>
            <a:r>
              <a:rPr lang="en-US" altLang="zh-CN" sz="16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(</a:t>
            </a:r>
            <a:r>
              <a:rPr lang="en-US" altLang="zh-CN" sz="1600" dirty="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   </a:t>
            </a:r>
            <a:r>
              <a:rPr lang="en-US" altLang="zh-CN" sz="16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)7.A.at</a:t>
            </a:r>
            <a:r>
              <a:rPr lang="en-US" altLang="zh-CN" sz="16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	</a:t>
            </a:r>
            <a:r>
              <a:rPr lang="en-US" altLang="zh-CN" sz="16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B.on</a:t>
            </a:r>
            <a:endParaRPr lang="en-US" altLang="zh-CN" sz="1600" dirty="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  <a:p>
            <a:pPr lvl="1"/>
            <a:r>
              <a:rPr lang="en-US" altLang="zh-CN" sz="16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C.From</a:t>
            </a:r>
            <a:r>
              <a:rPr lang="en-US" altLang="zh-CN" sz="16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	</a:t>
            </a:r>
            <a:r>
              <a:rPr lang="en-US" altLang="zh-CN" sz="16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D.under</a:t>
            </a:r>
            <a:endParaRPr lang="en-US" altLang="zh-CN" sz="1600" dirty="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435718" y="1265557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B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408112" y="1672170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C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435718" y="2189595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A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408112" y="2687707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D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405812" y="3172103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C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388160" y="3643862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D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396145" y="4139423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D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89309" y="178800"/>
            <a:ext cx="8768953" cy="464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4825175"/>
            <a:ext cx="9144000" cy="318325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4307750"/>
            <a:ext cx="1014413" cy="835750"/>
          </a:xfrm>
          <a:custGeom>
            <a:avLst/>
            <a:gdLst>
              <a:gd name="connsiteX0" fmla="*/ 0 w 2812945"/>
              <a:gd name="connsiteY0" fmla="*/ 0 h 2317516"/>
              <a:gd name="connsiteX1" fmla="*/ 2812945 w 2812945"/>
              <a:gd name="connsiteY1" fmla="*/ 0 h 2317516"/>
              <a:gd name="connsiteX2" fmla="*/ 2812945 w 2812945"/>
              <a:gd name="connsiteY2" fmla="*/ 2317516 h 2317516"/>
              <a:gd name="connsiteX3" fmla="*/ 0 w 2812945"/>
              <a:gd name="connsiteY3" fmla="*/ 2317516 h 23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945" h="2317516">
                <a:moveTo>
                  <a:pt x="0" y="0"/>
                </a:moveTo>
                <a:lnTo>
                  <a:pt x="2812945" y="0"/>
                </a:lnTo>
                <a:lnTo>
                  <a:pt x="2812945" y="2317516"/>
                </a:lnTo>
                <a:lnTo>
                  <a:pt x="0" y="2317516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43203" y="4042771"/>
            <a:ext cx="1200797" cy="1100730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4860142" y="1257029"/>
            <a:ext cx="3683460" cy="242374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(</a:t>
            </a:r>
            <a:r>
              <a:rPr lang="en-US" altLang="zh-CN" sz="17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 )8.A.goes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		</a:t>
            </a: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B.go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	</a:t>
            </a:r>
          </a:p>
          <a:p>
            <a:pPr lvl="2">
              <a:lnSpc>
                <a:spcPct val="150000"/>
              </a:lnSpc>
            </a:pP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C.went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		</a:t>
            </a: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D.going</a:t>
            </a:r>
            <a:endParaRPr lang="en-US" altLang="zh-CN" sz="170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(</a:t>
            </a:r>
            <a:r>
              <a:rPr lang="en-US" altLang="zh-CN" sz="17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 )9.A.about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		</a:t>
            </a: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B.with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	</a:t>
            </a:r>
          </a:p>
          <a:p>
            <a:pPr lvl="2">
              <a:lnSpc>
                <a:spcPct val="15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C.in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		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D.at</a:t>
            </a:r>
          </a:p>
          <a:p>
            <a:pPr>
              <a:lnSpc>
                <a:spcPct val="15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(</a:t>
            </a:r>
            <a:r>
              <a:rPr lang="en-US" altLang="zh-CN" sz="17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 )10.A.lose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		</a:t>
            </a: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B.loses</a:t>
            </a:r>
            <a:endParaRPr lang="en-US" altLang="zh-CN" sz="170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  <a:p>
            <a:pPr lvl="2">
              <a:lnSpc>
                <a:spcPct val="150000"/>
              </a:lnSpc>
            </a:pP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C.lost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		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D.is losing</a:t>
            </a:r>
          </a:p>
        </p:txBody>
      </p:sp>
      <p:sp>
        <p:nvSpPr>
          <p:cNvPr id="10" name="矩形 9"/>
          <p:cNvSpPr/>
          <p:nvPr/>
        </p:nvSpPr>
        <p:spPr>
          <a:xfrm>
            <a:off x="185738" y="1072992"/>
            <a:ext cx="4498404" cy="281615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indent="342900" algn="just">
              <a:lnSpc>
                <a:spcPct val="150000"/>
              </a:lnSpc>
            </a:pPr>
            <a:r>
              <a:rPr lang="en-US" altLang="zh-CN" sz="1700">
                <a:solidFill>
                  <a:srgbClr val="000000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My brother David and I</a:t>
            </a:r>
            <a:r>
              <a:rPr lang="en-US" altLang="zh-CN" sz="1700" u="sng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/>
              </a:rPr>
              <a:t> </a:t>
            </a:r>
            <a:r>
              <a:rPr lang="en-US" altLang="zh-CN" sz="1700" u="sng">
                <a:solidFill>
                  <a:srgbClr val="000000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8</a:t>
            </a:r>
            <a:r>
              <a:rPr lang="en-US" altLang="zh-CN" sz="1700" u="sng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/>
              </a:rPr>
              <a:t> </a:t>
            </a:r>
            <a:r>
              <a:rPr lang="en-US" altLang="zh-CN" sz="1700">
                <a:solidFill>
                  <a:srgbClr val="000000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to the same school.He’s </a:t>
            </a:r>
            <a:r>
              <a:rPr lang="en-US" altLang="zh-CN" sz="1700" u="sng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/>
              </a:rPr>
              <a:t> </a:t>
            </a:r>
            <a:r>
              <a:rPr lang="en-US" altLang="zh-CN" sz="1700" u="sng">
                <a:solidFill>
                  <a:srgbClr val="000000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9</a:t>
            </a:r>
            <a:r>
              <a:rPr lang="en-US" altLang="zh-CN" sz="1700" u="sng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/>
              </a:rPr>
              <a:t> </a:t>
            </a:r>
            <a:r>
              <a:rPr lang="en-US" altLang="zh-CN" sz="1700">
                <a:solidFill>
                  <a:srgbClr val="000000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Class 2,Grade 7.He likes sports and he has two baseballs.One is white and the other is green.They are under his desk.However(</a:t>
            </a:r>
            <a:r>
              <a:rPr lang="zh-CN" altLang="en-US" sz="170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/>
              </a:rPr>
              <a:t>然而</a:t>
            </a:r>
            <a:r>
              <a:rPr lang="en-US" altLang="zh-CN" sz="1700">
                <a:solidFill>
                  <a:srgbClr val="000000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),he often</a:t>
            </a:r>
            <a:r>
              <a:rPr lang="en-US" altLang="zh-CN" sz="1700" u="sng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/>
              </a:rPr>
              <a:t> </a:t>
            </a:r>
            <a:r>
              <a:rPr lang="en-US" altLang="zh-CN" sz="1700" u="sng">
                <a:solidFill>
                  <a:srgbClr val="000000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10</a:t>
            </a:r>
            <a:r>
              <a:rPr lang="en-US" altLang="zh-CN" sz="1700" u="sng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/>
              </a:rPr>
              <a:t> </a:t>
            </a:r>
            <a:r>
              <a:rPr lang="en-US" altLang="zh-CN" sz="1700">
                <a:solidFill>
                  <a:srgbClr val="000000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his things and always asks me,</a:t>
            </a:r>
            <a:r>
              <a:rPr lang="en-US" altLang="zh-CN" sz="170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/>
              </a:rPr>
              <a:t>“</a:t>
            </a:r>
            <a:r>
              <a:rPr lang="en-US" altLang="zh-CN" sz="1700" err="1">
                <a:solidFill>
                  <a:srgbClr val="000000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Sister,sister!Where are my keys?Where are my notebooks?</a:t>
            </a:r>
            <a:r>
              <a:rPr lang="en-US" altLang="zh-CN" sz="170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/>
              </a:rPr>
              <a:t>”</a:t>
            </a:r>
            <a:r>
              <a:rPr lang="en-US" altLang="zh-CN" sz="1700">
                <a:solidFill>
                  <a:srgbClr val="000000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007879" y="1345959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B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980272" y="2040173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C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980273" y="2802307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B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75" name="组合 74"/>
          <p:cNvGrpSpPr/>
          <p:nvPr/>
        </p:nvGrpSpPr>
        <p:grpSpPr>
          <a:xfrm>
            <a:off x="517922" y="528749"/>
            <a:ext cx="8108156" cy="3850070"/>
            <a:chOff x="690563" y="704998"/>
            <a:chExt cx="10810874" cy="5133427"/>
          </a:xfrm>
        </p:grpSpPr>
        <p:sp>
          <p:nvSpPr>
            <p:cNvPr id="13" name="矩形 12"/>
            <p:cNvSpPr/>
            <p:nvPr/>
          </p:nvSpPr>
          <p:spPr>
            <a:xfrm>
              <a:off x="690563" y="704998"/>
              <a:ext cx="10810874" cy="51334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690563" y="985682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690563" y="1329747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690563" y="1691920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690563" y="2035985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690563" y="2380050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690563" y="2742223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690563" y="3095342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690563" y="3439407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690563" y="3801580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690563" y="4145645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690563" y="4489710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690563" y="4851883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690563" y="5195948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690563" y="5540012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1007465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1378692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H="1">
              <a:off x="1731811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2103039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H="1">
              <a:off x="3542678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>
              <a:off x="3171451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H="1">
              <a:off x="2818332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H="1">
              <a:off x="2447104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>
              <a:off x="3886743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H="1">
              <a:off x="4257971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H="1">
              <a:off x="4611090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H="1">
              <a:off x="498231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H="1">
              <a:off x="642195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H="1">
              <a:off x="6050729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H="1">
              <a:off x="5697610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H="1">
              <a:off x="5326382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H="1">
              <a:off x="6784130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H="1">
              <a:off x="7155358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H="1">
              <a:off x="750847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H="1">
              <a:off x="7879704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H="1">
              <a:off x="9319343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H="1">
              <a:off x="8948116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H="1">
              <a:off x="859499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8223769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H="1">
              <a:off x="9708680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H="1">
              <a:off x="1007990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H="1">
              <a:off x="1043302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H="1">
              <a:off x="10804254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flipH="1">
              <a:off x="11148319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/>
        </p:nvSpPr>
        <p:spPr>
          <a:xfrm>
            <a:off x="0" y="4378819"/>
            <a:ext cx="9144000" cy="764681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68" name="文本框 67"/>
          <p:cNvSpPr txBox="1"/>
          <p:nvPr/>
        </p:nvSpPr>
        <p:spPr>
          <a:xfrm>
            <a:off x="3505794" y="1180861"/>
            <a:ext cx="2132411" cy="57626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/>
            <a:r>
              <a:rPr lang="zh-CN" altLang="en-US" sz="3300" b="1">
                <a:solidFill>
                  <a:srgbClr val="0070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教学目录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3163729" y="1872814"/>
            <a:ext cx="2627948" cy="69249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7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27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课前导学</a:t>
            </a:r>
            <a:endParaRPr lang="zh-CN" altLang="en-US" sz="2700" b="1" noProof="1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3163729" y="2670057"/>
            <a:ext cx="2627471" cy="69249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27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27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课堂基础训练</a:t>
            </a:r>
            <a:endParaRPr lang="zh-CN" altLang="en-US" sz="2700" b="1" noProof="1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0" name="图片 19" descr="图片包含 游戏机&#10;&#10;描述已自动生成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989921" y="3111341"/>
            <a:ext cx="2084070" cy="2084070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-214364" y="2564130"/>
            <a:ext cx="2579370" cy="2579370"/>
          </a:xfrm>
          <a:prstGeom prst="rect">
            <a:avLst/>
          </a:prstGeom>
        </p:spPr>
      </p:pic>
      <p:sp>
        <p:nvSpPr>
          <p:cNvPr id="70" name="文本框 69"/>
          <p:cNvSpPr txBox="1"/>
          <p:nvPr/>
        </p:nvSpPr>
        <p:spPr>
          <a:xfrm>
            <a:off x="3163729" y="3487423"/>
            <a:ext cx="2627471" cy="69249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27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</a:t>
            </a:r>
            <a:r>
              <a:rPr lang="zh-CN" altLang="en-US" sz="27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培优提高训练</a:t>
            </a:r>
            <a:endParaRPr lang="zh-CN" altLang="en-US" sz="2700" b="1" noProof="1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build="p"/>
      <p:bldP spid="69" grpId="0" build="p"/>
      <p:bldP spid="69" grpId="1" build="allAtOnce"/>
      <p:bldP spid="73" grpId="0"/>
      <p:bldP spid="73" grpId="1"/>
      <p:bldP spid="70" grpId="0"/>
      <p:bldP spid="7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89309" y="178800"/>
            <a:ext cx="8768953" cy="464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4825175"/>
            <a:ext cx="9144000" cy="318325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4307750"/>
            <a:ext cx="1014413" cy="835750"/>
          </a:xfrm>
          <a:custGeom>
            <a:avLst/>
            <a:gdLst>
              <a:gd name="connsiteX0" fmla="*/ 0 w 2812945"/>
              <a:gd name="connsiteY0" fmla="*/ 0 h 2317516"/>
              <a:gd name="connsiteX1" fmla="*/ 2812945 w 2812945"/>
              <a:gd name="connsiteY1" fmla="*/ 0 h 2317516"/>
              <a:gd name="connsiteX2" fmla="*/ 2812945 w 2812945"/>
              <a:gd name="connsiteY2" fmla="*/ 2317516 h 2317516"/>
              <a:gd name="connsiteX3" fmla="*/ 0 w 2812945"/>
              <a:gd name="connsiteY3" fmla="*/ 2317516 h 23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945" h="2317516">
                <a:moveTo>
                  <a:pt x="0" y="0"/>
                </a:moveTo>
                <a:lnTo>
                  <a:pt x="2812945" y="0"/>
                </a:lnTo>
                <a:lnTo>
                  <a:pt x="2812945" y="2317516"/>
                </a:lnTo>
                <a:lnTo>
                  <a:pt x="0" y="2317516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43203" y="4042771"/>
            <a:ext cx="1200797" cy="1100730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0" name="文本框 9"/>
          <p:cNvSpPr txBox="1"/>
          <p:nvPr/>
        </p:nvSpPr>
        <p:spPr>
          <a:xfrm>
            <a:off x="2662194" y="607688"/>
            <a:ext cx="3819612" cy="28469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>
                <a:solidFill>
                  <a:srgbClr val="FF00FF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◆</a:t>
            </a:r>
            <a:r>
              <a:rPr lang="en-US" altLang="zh-CN">
                <a:solidFill>
                  <a:srgbClr val="FF00FF"/>
                </a:solidFill>
                <a:latin typeface="+mj-lt"/>
                <a:ea typeface="方正粗圆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zh-CN" altLang="zh-CN">
                <a:solidFill>
                  <a:srgbClr val="FF00FF"/>
                </a:solidFill>
                <a:latin typeface="+mj-lt"/>
                <a:ea typeface="方正粗圆_GBK" panose="03000509000000000000" pitchFamily="65" charset="-122"/>
                <a:cs typeface="Times New Roman" panose="02020603050405020304" pitchFamily="18" charset="0"/>
              </a:rPr>
              <a:t>培优提高训练 </a:t>
            </a:r>
            <a:r>
              <a:rPr lang="en-US" altLang="zh-CN">
                <a:solidFill>
                  <a:srgbClr val="FF00FF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◆</a:t>
            </a:r>
            <a:r>
              <a:rPr lang="en-US" altLang="zh-CN">
                <a:solidFill>
                  <a:srgbClr val="FF00FF"/>
                </a:solidFill>
                <a:latin typeface="+mj-lt"/>
                <a:ea typeface="方正粗圆_GBK" panose="03000509000000000000" pitchFamily="65" charset="-122"/>
                <a:cs typeface="Times New Roman" panose="02020603050405020304" pitchFamily="18" charset="0"/>
              </a:rPr>
              <a:t> </a:t>
            </a:r>
            <a:endParaRPr lang="zh-CN" altLang="zh-CN" sz="800">
              <a:solidFill>
                <a:srgbClr val="000000"/>
              </a:solidFill>
              <a:latin typeface="+mj-lt"/>
              <a:ea typeface="方正书宋_GBK" panose="03000509000000000000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12495" y="709547"/>
            <a:ext cx="7707795" cy="7617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rgbClr val="FF00FF"/>
                </a:solidFill>
                <a:latin typeface="方正黑体_GBK" panose="03000509000000000000" charset="-122"/>
                <a:ea typeface="方正黑体_GBK" panose="03000509000000000000" charset="-122"/>
                <a:cs typeface="Times New Roman" panose="02020603050405020304"/>
              </a:rPr>
              <a:t>一、短文填空。</a:t>
            </a:r>
            <a:endParaRPr lang="zh-CN" altLang="en-US" sz="150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</a:pPr>
            <a:r>
              <a:rPr lang="zh-CN" altLang="en-US" sz="1500">
                <a:latin typeface="方正书宋_GBK" panose="03000509000000000000" charset="-122"/>
                <a:ea typeface="方正书宋_GBK" panose="03000509000000000000" charset="-122"/>
                <a:cs typeface="Times New Roman" panose="02020603050405020304"/>
              </a:rPr>
              <a:t>        请用适当的词完成下面的短文</a:t>
            </a:r>
            <a:r>
              <a:rPr lang="en-US" altLang="zh-CN" sz="1500">
                <a:latin typeface="方正书宋_GBK" panose="03000509000000000000" charset="-122"/>
                <a:ea typeface="宋体" panose="02010600030101010101" pitchFamily="2" charset="-122"/>
                <a:cs typeface="Times New Roman" panose="02020603050405020304"/>
              </a:rPr>
              <a:t>,</a:t>
            </a:r>
            <a:r>
              <a:rPr lang="zh-CN" altLang="en-US" sz="1500">
                <a:latin typeface="方正书宋_GBK" panose="03000509000000000000" charset="-122"/>
                <a:ea typeface="方正书宋_GBK" panose="03000509000000000000" charset="-122"/>
                <a:cs typeface="Times New Roman" panose="02020603050405020304"/>
              </a:rPr>
              <a:t>每个空只能填写一个形式正确、意义相符的单词。</a:t>
            </a:r>
            <a:endParaRPr lang="zh-CN" altLang="en-US" sz="150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46215" y="1402112"/>
            <a:ext cx="7240355" cy="399340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indent="342900">
              <a:lnSpc>
                <a:spcPct val="150000"/>
              </a:lnSpc>
            </a:pP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Do you know Fan </a:t>
            </a: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Zhendong?He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is</a:t>
            </a:r>
            <a:r>
              <a:rPr lang="en-US" altLang="zh-CN" sz="1700" u="sng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1.</a:t>
            </a:r>
            <a:r>
              <a:rPr lang="en-US" altLang="zh-CN" sz="1700" u="sng" dirty="0">
                <a:latin typeface="+mj-lt"/>
                <a:ea typeface="方正书宋_GBK" panose="03000509000000000000" charset="-122"/>
                <a:cs typeface="Times New Roman" panose="02020603050405020304"/>
              </a:rPr>
              <a:t>         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great Chinese table tennis </a:t>
            </a: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player.He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is 19 </a:t>
            </a:r>
            <a:r>
              <a:rPr lang="en-US" altLang="zh-CN" sz="1700" u="sng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2.</a:t>
            </a:r>
            <a:r>
              <a:rPr lang="en-US" altLang="zh-CN" sz="1700" u="sng" dirty="0">
                <a:latin typeface="+mj-lt"/>
                <a:ea typeface="方正书宋_GBK" panose="03000509000000000000" charset="-122"/>
                <a:cs typeface="Times New Roman" panose="02020603050405020304"/>
              </a:rPr>
              <a:t>           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old and his birthday is </a:t>
            </a:r>
            <a:r>
              <a:rPr lang="en-US" altLang="zh-CN" sz="1700" u="sng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3.</a:t>
            </a:r>
            <a:r>
              <a:rPr lang="en-US" altLang="zh-CN" sz="1700" u="sng" dirty="0">
                <a:latin typeface="+mj-lt"/>
                <a:ea typeface="方正书宋_GBK" panose="03000509000000000000" charset="-122"/>
                <a:cs typeface="Times New Roman" panose="02020603050405020304"/>
              </a:rPr>
              <a:t>       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January 22nd.He looks a little fat,</a:t>
            </a:r>
            <a:r>
              <a:rPr lang="en-US" altLang="zh-CN" sz="1700" u="sng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4.</a:t>
            </a:r>
            <a:r>
              <a:rPr lang="en-US" altLang="zh-CN" sz="1700" u="sng" dirty="0">
                <a:latin typeface="+mj-lt"/>
                <a:ea typeface="方正书宋_GBK" panose="03000509000000000000" charset="-122"/>
                <a:cs typeface="Times New Roman" panose="02020603050405020304"/>
              </a:rPr>
              <a:t>       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his friends always call him Xiao </a:t>
            </a: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Pang.He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likes chicken very much and he often has it for </a:t>
            </a: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dinner.For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colors,he</a:t>
            </a:r>
            <a:r>
              <a:rPr lang="en-US" altLang="zh-CN" sz="1700" u="sng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5.</a:t>
            </a:r>
            <a:r>
              <a:rPr lang="en-US" altLang="zh-CN" sz="1700" u="sng" dirty="0">
                <a:latin typeface="+mj-lt"/>
                <a:ea typeface="方正书宋_GBK" panose="03000509000000000000" charset="-122"/>
                <a:cs typeface="Times New Roman" panose="02020603050405020304"/>
              </a:rPr>
              <a:t>               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white best. </a:t>
            </a:r>
          </a:p>
          <a:p>
            <a:pPr indent="342900">
              <a:lnSpc>
                <a:spcPct val="150000"/>
              </a:lnSpc>
            </a:pP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As a </a:t>
            </a: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player,he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is very busy every </a:t>
            </a: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day.He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must </a:t>
            </a:r>
            <a:r>
              <a:rPr lang="en-US" altLang="zh-CN" sz="1700" u="sng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6.</a:t>
            </a:r>
            <a:r>
              <a:rPr lang="en-US" altLang="zh-CN" sz="1700" u="sng" dirty="0">
                <a:latin typeface="+mj-lt"/>
                <a:ea typeface="方正书宋_GBK" panose="03000509000000000000" charset="-122"/>
                <a:cs typeface="Times New Roman" panose="02020603050405020304"/>
              </a:rPr>
              <a:t>           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table tennis for many </a:t>
            </a: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hours.So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now he can play it very </a:t>
            </a:r>
            <a:r>
              <a:rPr lang="en-US" altLang="zh-CN" sz="1700" u="sng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7.</a:t>
            </a:r>
            <a:r>
              <a:rPr lang="en-US" altLang="zh-CN" sz="1700" u="sng" dirty="0">
                <a:latin typeface="+mj-lt"/>
                <a:ea typeface="方正书宋_GBK" panose="03000509000000000000" charset="-122"/>
                <a:cs typeface="Times New Roman" panose="02020603050405020304"/>
              </a:rPr>
              <a:t>                    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and he gets many awards(</a:t>
            </a:r>
            <a:r>
              <a:rPr lang="zh-CN" altLang="en-US" sz="17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奖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).He </a:t>
            </a:r>
            <a:r>
              <a:rPr lang="en-US" altLang="zh-CN" sz="1700" u="sng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8.</a:t>
            </a:r>
            <a:r>
              <a:rPr lang="en-US" altLang="zh-CN" sz="1700" u="sng" dirty="0">
                <a:latin typeface="+mj-lt"/>
                <a:ea typeface="方正书宋_GBK" panose="03000509000000000000" charset="-122"/>
                <a:cs typeface="Times New Roman" panose="02020603050405020304"/>
              </a:rPr>
              <a:t>            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very </a:t>
            </a: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happy.He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often says playing table tennis gives </a:t>
            </a:r>
            <a:r>
              <a:rPr lang="en-US" altLang="zh-CN" sz="1700" u="sng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9.</a:t>
            </a:r>
            <a:r>
              <a:rPr lang="en-US" altLang="zh-CN" sz="1700" u="sng" dirty="0">
                <a:latin typeface="+mj-lt"/>
                <a:ea typeface="方正书宋_GBK" panose="03000509000000000000" charset="-122"/>
                <a:cs typeface="Times New Roman" panose="02020603050405020304"/>
              </a:rPr>
              <a:t>           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much happiness(</a:t>
            </a:r>
            <a:r>
              <a:rPr lang="zh-CN" altLang="en-US" sz="17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快乐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)</a:t>
            </a:r>
            <a:r>
              <a:rPr lang="zh-CN" altLang="en-US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and it is also </a:t>
            </a:r>
            <a:r>
              <a:rPr lang="en-US" altLang="zh-CN" sz="1700" u="sng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10.</a:t>
            </a:r>
            <a:r>
              <a:rPr lang="en-US" altLang="zh-CN" sz="1700" u="sng" dirty="0">
                <a:latin typeface="+mj-lt"/>
                <a:ea typeface="方正书宋_GBK" panose="03000509000000000000" charset="-122"/>
                <a:cs typeface="Times New Roman" panose="02020603050405020304"/>
              </a:rPr>
              <a:t>                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for his health. 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997850" y="1469424"/>
            <a:ext cx="362715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endParaRPr lang="zh-CN" altLang="en-US" sz="1800">
              <a:latin typeface="+mj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771621" y="1871001"/>
            <a:ext cx="789505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years</a:t>
            </a:r>
            <a:endParaRPr lang="zh-CN" altLang="en-US" sz="1800">
              <a:latin typeface="+mj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696646" y="1824177"/>
            <a:ext cx="789505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on</a:t>
            </a:r>
            <a:endParaRPr lang="zh-CN" altLang="en-US" sz="1800">
              <a:latin typeface="+mj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260008" y="2197761"/>
            <a:ext cx="789505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so</a:t>
            </a:r>
            <a:endParaRPr lang="zh-CN" altLang="en-US" sz="1800">
              <a:latin typeface="+mj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049718" y="2606580"/>
            <a:ext cx="789505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likes </a:t>
            </a:r>
            <a:endParaRPr lang="zh-CN" altLang="en-US" sz="1800">
              <a:latin typeface="+mj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142587" y="2959463"/>
            <a:ext cx="789505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play </a:t>
            </a:r>
            <a:endParaRPr lang="zh-CN" altLang="en-US" sz="1800">
              <a:latin typeface="+mj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360565" y="3366705"/>
            <a:ext cx="789505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well</a:t>
            </a:r>
            <a:endParaRPr lang="zh-CN" altLang="en-US" sz="1800">
              <a:latin typeface="+mj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046574" y="3746888"/>
            <a:ext cx="789505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is </a:t>
            </a:r>
            <a:endParaRPr lang="zh-CN" altLang="en-US" sz="1800">
              <a:latin typeface="+mj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383864" y="4087705"/>
            <a:ext cx="789505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him </a:t>
            </a:r>
            <a:endParaRPr lang="zh-CN" altLang="en-US" sz="1800">
              <a:latin typeface="+mj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764326" y="4099929"/>
            <a:ext cx="789505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good  </a:t>
            </a:r>
            <a:endParaRPr lang="zh-CN" altLang="en-US" sz="1800"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89309" y="178800"/>
            <a:ext cx="8768953" cy="464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4825175"/>
            <a:ext cx="9144000" cy="318325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4307750"/>
            <a:ext cx="1014413" cy="835750"/>
          </a:xfrm>
          <a:custGeom>
            <a:avLst/>
            <a:gdLst>
              <a:gd name="connsiteX0" fmla="*/ 0 w 2812945"/>
              <a:gd name="connsiteY0" fmla="*/ 0 h 2317516"/>
              <a:gd name="connsiteX1" fmla="*/ 2812945 w 2812945"/>
              <a:gd name="connsiteY1" fmla="*/ 0 h 2317516"/>
              <a:gd name="connsiteX2" fmla="*/ 2812945 w 2812945"/>
              <a:gd name="connsiteY2" fmla="*/ 2317516 h 2317516"/>
              <a:gd name="connsiteX3" fmla="*/ 0 w 2812945"/>
              <a:gd name="connsiteY3" fmla="*/ 2317516 h 23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945" h="2317516">
                <a:moveTo>
                  <a:pt x="0" y="0"/>
                </a:moveTo>
                <a:lnTo>
                  <a:pt x="2812945" y="0"/>
                </a:lnTo>
                <a:lnTo>
                  <a:pt x="2812945" y="2317516"/>
                </a:lnTo>
                <a:lnTo>
                  <a:pt x="0" y="2317516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43203" y="4042771"/>
            <a:ext cx="1200797" cy="1100730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912495" y="591605"/>
            <a:ext cx="6806270" cy="7617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rgbClr val="FF00FF"/>
                </a:solidFill>
                <a:latin typeface="方正黑体_GBK" panose="03000509000000000000" charset="-122"/>
                <a:ea typeface="方正黑体_GBK" panose="03000509000000000000" charset="-122"/>
                <a:cs typeface="Times New Roman" panose="02020603050405020304"/>
              </a:rPr>
              <a:t>二、完形填空。</a:t>
            </a:r>
            <a:endParaRPr lang="zh-CN" altLang="en-US" sz="150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</a:pPr>
            <a:r>
              <a:rPr lang="zh-CN" altLang="en-US" sz="1500">
                <a:latin typeface="方正书宋_GBK" panose="03000509000000000000" charset="-122"/>
                <a:ea typeface="方正书宋_GBK" panose="03000509000000000000" charset="-122"/>
                <a:cs typeface="Times New Roman" panose="02020603050405020304"/>
              </a:rPr>
              <a:t> 通读下面短文</a:t>
            </a:r>
            <a:r>
              <a:rPr lang="en-US" altLang="zh-CN" sz="1500">
                <a:latin typeface="方正书宋_GBK" panose="03000509000000000000" charset="-122"/>
                <a:ea typeface="宋体" panose="02010600030101010101" pitchFamily="2" charset="-122"/>
                <a:cs typeface="Times New Roman" panose="02020603050405020304"/>
              </a:rPr>
              <a:t>,</a:t>
            </a:r>
            <a:r>
              <a:rPr lang="zh-CN" altLang="en-US" sz="1500">
                <a:latin typeface="方正书宋_GBK" panose="03000509000000000000" charset="-122"/>
                <a:ea typeface="方正书宋_GBK" panose="03000509000000000000" charset="-122"/>
                <a:cs typeface="Times New Roman" panose="02020603050405020304"/>
              </a:rPr>
              <a:t>掌握其大意</a:t>
            </a:r>
            <a:r>
              <a:rPr lang="en-US" altLang="zh-CN" sz="1500">
                <a:latin typeface="方正书宋_GBK" panose="03000509000000000000" charset="-122"/>
                <a:ea typeface="宋体" panose="02010600030101010101" pitchFamily="2" charset="-122"/>
                <a:cs typeface="Times New Roman" panose="02020603050405020304"/>
              </a:rPr>
              <a:t>,</a:t>
            </a:r>
            <a:r>
              <a:rPr lang="zh-CN" altLang="en-US" sz="1500">
                <a:latin typeface="方正书宋_GBK" panose="03000509000000000000" charset="-122"/>
                <a:ea typeface="方正书宋_GBK" panose="03000509000000000000" charset="-122"/>
                <a:cs typeface="Times New Roman" panose="02020603050405020304"/>
              </a:rPr>
              <a:t>然后在每小题所给的四个选项中</a:t>
            </a:r>
            <a:r>
              <a:rPr lang="en-US" altLang="zh-CN" sz="1500">
                <a:latin typeface="方正书宋_GBK" panose="03000509000000000000" charset="-122"/>
                <a:ea typeface="宋体" panose="02010600030101010101" pitchFamily="2" charset="-122"/>
                <a:cs typeface="Times New Roman" panose="02020603050405020304"/>
              </a:rPr>
              <a:t>,</a:t>
            </a:r>
            <a:r>
              <a:rPr lang="zh-CN" altLang="en-US" sz="1500">
                <a:latin typeface="方正书宋_GBK" panose="03000509000000000000" charset="-122"/>
                <a:ea typeface="方正书宋_GBK" panose="03000509000000000000" charset="-122"/>
                <a:cs typeface="Times New Roman" panose="02020603050405020304"/>
              </a:rPr>
              <a:t>选出一个最佳的答案。</a:t>
            </a:r>
            <a:endParaRPr lang="zh-CN" altLang="en-US" sz="150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1739" y="1314823"/>
            <a:ext cx="4410320" cy="333937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indent="342900" algn="just">
              <a:lnSpc>
                <a:spcPct val="125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Do you know Ethiopian(</a:t>
            </a:r>
            <a:r>
              <a:rPr lang="zh-CN" altLang="en-US" sz="1700">
                <a:latin typeface="+mj-lt"/>
                <a:ea typeface="方正书宋_GBK" panose="03000509000000000000" charset="-122"/>
                <a:cs typeface="Times New Roman" panose="02020603050405020304"/>
              </a:rPr>
              <a:t>埃塞俄比亚的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)</a:t>
            </a:r>
            <a:r>
              <a:rPr lang="zh-CN" altLang="en-US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children well?Children</a:t>
            </a:r>
            <a:r>
              <a:rPr lang="en-US" altLang="zh-CN" sz="1700" u="sng">
                <a:latin typeface="+mj-lt"/>
                <a:ea typeface="方正书宋_GBK" panose="03000509000000000000" charset="-122"/>
                <a:cs typeface="Times New Roman" panose="02020603050405020304"/>
              </a:rPr>
              <a:t> </a:t>
            </a:r>
            <a:r>
              <a:rPr lang="en-US" altLang="zh-CN" sz="1700" u="sng">
                <a:latin typeface="+mj-lt"/>
                <a:ea typeface="宋体" panose="02010600030101010101" pitchFamily="2" charset="-122"/>
                <a:cs typeface="Times New Roman" panose="02020603050405020304"/>
              </a:rPr>
              <a:t>1</a:t>
            </a:r>
            <a:r>
              <a:rPr lang="en-US" altLang="zh-CN" sz="1700" u="sng">
                <a:latin typeface="+mj-lt"/>
                <a:ea typeface="方正书宋_GBK" panose="03000509000000000000" charset="-122"/>
                <a:cs typeface="Times New Roman" panose="02020603050405020304"/>
              </a:rPr>
              <a:t>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football but they don’t have much</a:t>
            </a:r>
            <a:r>
              <a:rPr lang="en-US" altLang="zh-CN" sz="1700" u="sng">
                <a:latin typeface="+mj-lt"/>
                <a:ea typeface="方正书宋_GBK" panose="03000509000000000000" charset="-122"/>
                <a:cs typeface="Times New Roman" panose="02020603050405020304"/>
              </a:rPr>
              <a:t> </a:t>
            </a:r>
            <a:r>
              <a:rPr lang="en-US" altLang="zh-CN" sz="1700" u="sng">
                <a:latin typeface="+mj-lt"/>
                <a:ea typeface="宋体" panose="02010600030101010101" pitchFamily="2" charset="-122"/>
                <a:cs typeface="Times New Roman" panose="02020603050405020304"/>
              </a:rPr>
              <a:t>2</a:t>
            </a:r>
            <a:r>
              <a:rPr lang="en-US" altLang="zh-CN" sz="1700" u="sng">
                <a:latin typeface="+mj-lt"/>
                <a:ea typeface="方正书宋_GBK" panose="03000509000000000000" charset="-122"/>
                <a:cs typeface="Times New Roman" panose="02020603050405020304"/>
              </a:rPr>
              <a:t>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to buy it.They have to play with a paper football. </a:t>
            </a:r>
          </a:p>
          <a:p>
            <a:pPr indent="342900" algn="just">
              <a:lnSpc>
                <a:spcPct val="125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Like all children,they find time to play</a:t>
            </a:r>
            <a:r>
              <a:rPr lang="en-US" altLang="zh-CN" sz="1700" u="sng">
                <a:latin typeface="+mj-lt"/>
                <a:ea typeface="方正书宋_GBK" panose="03000509000000000000" charset="-122"/>
                <a:cs typeface="Times New Roman" panose="02020603050405020304"/>
              </a:rPr>
              <a:t> </a:t>
            </a:r>
            <a:r>
              <a:rPr lang="en-US" altLang="zh-CN" sz="1700" u="sng">
                <a:latin typeface="+mj-lt"/>
                <a:ea typeface="宋体" panose="02010600030101010101" pitchFamily="2" charset="-122"/>
                <a:cs typeface="Times New Roman" panose="02020603050405020304"/>
              </a:rPr>
              <a:t>3</a:t>
            </a:r>
            <a:r>
              <a:rPr lang="en-US" altLang="zh-CN" sz="1700" u="sng">
                <a:latin typeface="+mj-lt"/>
                <a:ea typeface="方正书宋_GBK" panose="03000509000000000000" charset="-122"/>
                <a:cs typeface="Times New Roman" panose="02020603050405020304"/>
              </a:rPr>
              <a:t>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they also have to do a lot of work.Some children have to help their parents</a:t>
            </a:r>
            <a:r>
              <a:rPr lang="en-US" altLang="zh-CN" sz="1700" u="sng">
                <a:latin typeface="+mj-lt"/>
                <a:ea typeface="方正书宋_GBK" panose="03000509000000000000" charset="-122"/>
                <a:cs typeface="Times New Roman" panose="02020603050405020304"/>
              </a:rPr>
              <a:t> </a:t>
            </a:r>
            <a:r>
              <a:rPr lang="en-US" altLang="zh-CN" sz="1700" u="sng">
                <a:latin typeface="+mj-lt"/>
                <a:ea typeface="宋体" panose="02010600030101010101" pitchFamily="2" charset="-122"/>
                <a:cs typeface="Times New Roman" panose="02020603050405020304"/>
              </a:rPr>
              <a:t>4</a:t>
            </a:r>
            <a:r>
              <a:rPr lang="en-US" altLang="zh-CN" sz="1700" u="sng">
                <a:latin typeface="+mj-lt"/>
                <a:ea typeface="方正书宋_GBK" panose="03000509000000000000" charset="-122"/>
                <a:cs typeface="Times New Roman" panose="02020603050405020304"/>
              </a:rPr>
              <a:t>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young brothers or sisters from five years old.Many young boys have to look after animals and the girls have to help their mothers</a:t>
            </a:r>
            <a:r>
              <a:rPr lang="en-US" altLang="zh-CN" sz="1700" u="sng">
                <a:latin typeface="+mj-lt"/>
                <a:ea typeface="方正书宋_GBK" panose="03000509000000000000" charset="-122"/>
                <a:cs typeface="Times New Roman" panose="02020603050405020304"/>
              </a:rPr>
              <a:t> </a:t>
            </a:r>
            <a:r>
              <a:rPr lang="en-US" altLang="zh-CN" sz="1700" u="sng">
                <a:latin typeface="+mj-lt"/>
                <a:ea typeface="宋体" panose="02010600030101010101" pitchFamily="2" charset="-122"/>
                <a:cs typeface="Times New Roman" panose="02020603050405020304"/>
              </a:rPr>
              <a:t>5</a:t>
            </a:r>
            <a:r>
              <a:rPr lang="en-US" altLang="zh-CN" sz="1700" u="sng">
                <a:latin typeface="+mj-lt"/>
                <a:ea typeface="方正书宋_GBK" panose="03000509000000000000" charset="-122"/>
                <a:cs typeface="Times New Roman" panose="02020603050405020304"/>
              </a:rPr>
              <a:t>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water. 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021368" y="1383255"/>
            <a:ext cx="3828857" cy="301236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70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(</a:t>
            </a:r>
            <a:r>
              <a:rPr lang="en-US" altLang="zh-CN" sz="1700">
                <a:solidFill>
                  <a:srgbClr val="FF00FF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    </a:t>
            </a:r>
            <a:r>
              <a:rPr lang="en-US" altLang="zh-CN" sz="170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 )1.A.dislike</a:t>
            </a:r>
            <a:r>
              <a:rPr lang="zh-CN" altLang="zh-CN" sz="170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　</a:t>
            </a:r>
            <a:r>
              <a:rPr lang="en-US" altLang="zh-CN" sz="170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 	B.have</a:t>
            </a:r>
            <a:r>
              <a:rPr lang="zh-CN" altLang="zh-CN" sz="170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　　</a:t>
            </a:r>
            <a:endParaRPr lang="en-US" altLang="zh-CN" sz="1700">
              <a:solidFill>
                <a:srgbClr val="000000"/>
              </a:solidFill>
              <a:latin typeface="+mj-lt"/>
              <a:ea typeface="方正书宋_GBK" panose="03000509000000000000" charset="-122"/>
              <a:cs typeface="Times New Roman" panose="02020603050405020304" pitchFamily="18" charset="0"/>
            </a:endParaRPr>
          </a:p>
          <a:p>
            <a:pPr lvl="2">
              <a:lnSpc>
                <a:spcPct val="125000"/>
              </a:lnSpc>
            </a:pPr>
            <a:r>
              <a:rPr lang="en-US" altLang="zh-CN" sz="1700" err="1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C.get</a:t>
            </a:r>
            <a:r>
              <a:rPr lang="zh-CN" altLang="zh-CN" sz="170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　 　</a:t>
            </a:r>
            <a:r>
              <a:rPr lang="en-US" altLang="zh-CN" sz="170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	D.like</a:t>
            </a:r>
            <a:endParaRPr lang="zh-CN" altLang="zh-CN" sz="1700">
              <a:solidFill>
                <a:srgbClr val="000000"/>
              </a:solidFill>
              <a:latin typeface="+mj-lt"/>
              <a:ea typeface="方正书宋_GBK" panose="03000509000000000000" charset="-122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170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(</a:t>
            </a:r>
            <a:r>
              <a:rPr lang="en-US" altLang="zh-CN" sz="1700">
                <a:solidFill>
                  <a:srgbClr val="FF00FF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    </a:t>
            </a:r>
            <a:r>
              <a:rPr lang="en-US" altLang="zh-CN" sz="170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 )2.A.time</a:t>
            </a:r>
            <a:r>
              <a:rPr lang="zh-CN" altLang="zh-CN" sz="170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　</a:t>
            </a:r>
            <a:r>
              <a:rPr lang="en-US" altLang="zh-CN" sz="170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 	B.money</a:t>
            </a:r>
            <a:r>
              <a:rPr lang="zh-CN" altLang="zh-CN" sz="170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　</a:t>
            </a:r>
            <a:r>
              <a:rPr lang="en-US" altLang="zh-CN" sz="170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 </a:t>
            </a:r>
          </a:p>
          <a:p>
            <a:pPr lvl="2">
              <a:lnSpc>
                <a:spcPct val="125000"/>
              </a:lnSpc>
            </a:pPr>
            <a:r>
              <a:rPr lang="en-US" altLang="zh-CN" sz="1700" err="1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C.ticket</a:t>
            </a:r>
            <a:r>
              <a:rPr lang="zh-CN" altLang="zh-CN" sz="170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　</a:t>
            </a:r>
            <a:r>
              <a:rPr lang="en-US" altLang="zh-CN" sz="170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 	D.cards</a:t>
            </a:r>
            <a:endParaRPr lang="zh-CN" altLang="zh-CN" sz="1700">
              <a:solidFill>
                <a:srgbClr val="000000"/>
              </a:solidFill>
              <a:latin typeface="+mj-lt"/>
              <a:ea typeface="方正书宋_GBK" panose="03000509000000000000" charset="-122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170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(</a:t>
            </a:r>
            <a:r>
              <a:rPr lang="en-US" altLang="zh-CN" sz="1700">
                <a:solidFill>
                  <a:srgbClr val="FF00FF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    </a:t>
            </a:r>
            <a:r>
              <a:rPr lang="en-US" altLang="zh-CN" sz="170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 )3.A.and	B.or	C.so	D.but</a:t>
            </a:r>
            <a:endParaRPr lang="zh-CN" altLang="zh-CN" sz="1700">
              <a:solidFill>
                <a:srgbClr val="000000"/>
              </a:solidFill>
              <a:latin typeface="+mj-lt"/>
              <a:ea typeface="方正书宋_GBK" panose="03000509000000000000" charset="-122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170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(</a:t>
            </a:r>
            <a:r>
              <a:rPr lang="en-US" altLang="zh-CN" sz="1700">
                <a:solidFill>
                  <a:srgbClr val="FF00FF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    </a:t>
            </a:r>
            <a:r>
              <a:rPr lang="en-US" altLang="zh-CN" sz="170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 )4.A.look for	B.look at</a:t>
            </a:r>
            <a:endParaRPr lang="zh-CN" altLang="zh-CN" sz="1700">
              <a:solidFill>
                <a:srgbClr val="000000"/>
              </a:solidFill>
              <a:latin typeface="+mj-lt"/>
              <a:ea typeface="方正书宋_GBK" panose="03000509000000000000" charset="-122"/>
              <a:cs typeface="Times New Roman" panose="02020603050405020304" pitchFamily="18" charset="0"/>
            </a:endParaRPr>
          </a:p>
          <a:p>
            <a:pPr lvl="2">
              <a:lnSpc>
                <a:spcPct val="125000"/>
              </a:lnSpc>
            </a:pPr>
            <a:r>
              <a:rPr lang="en-US" altLang="zh-CN" sz="1700" err="1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C.look after	D.look up</a:t>
            </a:r>
            <a:endParaRPr lang="zh-CN" altLang="zh-CN" sz="1700">
              <a:solidFill>
                <a:srgbClr val="000000"/>
              </a:solidFill>
              <a:latin typeface="+mj-lt"/>
              <a:ea typeface="方正书宋_GBK" panose="03000509000000000000" charset="-122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170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(</a:t>
            </a:r>
            <a:r>
              <a:rPr lang="en-US" altLang="zh-CN" sz="1700">
                <a:solidFill>
                  <a:srgbClr val="FF00FF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    </a:t>
            </a:r>
            <a:r>
              <a:rPr lang="en-US" altLang="zh-CN" sz="170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 )5.A.carry		B.drink	</a:t>
            </a:r>
          </a:p>
          <a:p>
            <a:pPr lvl="2">
              <a:lnSpc>
                <a:spcPct val="125000"/>
              </a:lnSpc>
            </a:pPr>
            <a:r>
              <a:rPr lang="en-US" altLang="zh-CN" sz="1700" err="1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C.buy		D.get</a:t>
            </a:r>
            <a:endParaRPr lang="zh-CN" altLang="zh-CN" sz="1700">
              <a:solidFill>
                <a:srgbClr val="000000"/>
              </a:solidFill>
              <a:latin typeface="+mj-lt"/>
              <a:ea typeface="方正书宋_GBK" panose="03000509000000000000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160082" y="1404720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D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160082" y="2045664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B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148485" y="2665944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D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157849" y="2976280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C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190750" y="3596560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A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89309" y="178800"/>
            <a:ext cx="8768953" cy="464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4825175"/>
            <a:ext cx="9144000" cy="318325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4307750"/>
            <a:ext cx="1014413" cy="835750"/>
          </a:xfrm>
          <a:custGeom>
            <a:avLst/>
            <a:gdLst>
              <a:gd name="connsiteX0" fmla="*/ 0 w 2812945"/>
              <a:gd name="connsiteY0" fmla="*/ 0 h 2317516"/>
              <a:gd name="connsiteX1" fmla="*/ 2812945 w 2812945"/>
              <a:gd name="connsiteY1" fmla="*/ 0 h 2317516"/>
              <a:gd name="connsiteX2" fmla="*/ 2812945 w 2812945"/>
              <a:gd name="connsiteY2" fmla="*/ 2317516 h 2317516"/>
              <a:gd name="connsiteX3" fmla="*/ 0 w 2812945"/>
              <a:gd name="connsiteY3" fmla="*/ 2317516 h 23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945" h="2317516">
                <a:moveTo>
                  <a:pt x="0" y="0"/>
                </a:moveTo>
                <a:lnTo>
                  <a:pt x="2812945" y="0"/>
                </a:lnTo>
                <a:lnTo>
                  <a:pt x="2812945" y="2317516"/>
                </a:lnTo>
                <a:lnTo>
                  <a:pt x="0" y="2317516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43203" y="4042771"/>
            <a:ext cx="1200797" cy="1100730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329387" y="904667"/>
            <a:ext cx="4779509" cy="360098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indent="342900" algn="just">
              <a:lnSpc>
                <a:spcPct val="150000"/>
              </a:lnSpc>
            </a:pP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Now,only one third of children go to primary school.They don’t have so</a:t>
            </a:r>
            <a:r>
              <a:rPr lang="en-US" altLang="zh-CN" sz="1700" u="sng">
                <a:latin typeface="+mj-lt"/>
                <a:ea typeface="方正书宋_GBK" panose="03000509000000000000" charset="-122"/>
                <a:cs typeface="Times New Roman" panose="02020603050405020304"/>
              </a:rPr>
              <a:t> </a:t>
            </a:r>
            <a:r>
              <a:rPr lang="en-US" altLang="zh-CN" sz="1700" u="sng">
                <a:latin typeface="+mj-lt"/>
                <a:ea typeface="宋体" panose="02010600030101010101" pitchFamily="2" charset="-122"/>
                <a:cs typeface="Times New Roman" panose="02020603050405020304"/>
              </a:rPr>
              <a:t>6</a:t>
            </a:r>
            <a:r>
              <a:rPr lang="en-US" altLang="zh-CN" sz="1700" u="sng">
                <a:latin typeface="+mj-lt"/>
                <a:ea typeface="方正书宋_GBK" panose="03000509000000000000" charset="-122"/>
                <a:cs typeface="Times New Roman" panose="02020603050405020304"/>
              </a:rPr>
              <a:t> </a:t>
            </a: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schools.The classes have to be very</a:t>
            </a:r>
            <a:r>
              <a:rPr lang="en-US" altLang="zh-CN" sz="1700" u="sng">
                <a:latin typeface="+mj-lt"/>
                <a:ea typeface="方正书宋_GBK" panose="03000509000000000000" charset="-122"/>
                <a:cs typeface="Times New Roman" panose="02020603050405020304"/>
              </a:rPr>
              <a:t> </a:t>
            </a:r>
            <a:r>
              <a:rPr lang="en-US" altLang="zh-CN" sz="1700" u="sng">
                <a:latin typeface="+mj-lt"/>
                <a:ea typeface="宋体" panose="02010600030101010101" pitchFamily="2" charset="-122"/>
                <a:cs typeface="Times New Roman" panose="02020603050405020304"/>
              </a:rPr>
              <a:t>7</a:t>
            </a:r>
            <a:r>
              <a:rPr lang="en-US" altLang="zh-CN" sz="1700" u="sng">
                <a:latin typeface="+mj-lt"/>
                <a:ea typeface="方正书宋_GBK" panose="03000509000000000000" charset="-122"/>
                <a:cs typeface="Times New Roman" panose="02020603050405020304"/>
              </a:rPr>
              <a:t>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.In one school,there were 90 children in a</a:t>
            </a:r>
            <a:r>
              <a:rPr lang="en-US" altLang="zh-CN" sz="1700" u="sng">
                <a:latin typeface="+mj-lt"/>
                <a:ea typeface="方正书宋_GBK" panose="03000509000000000000" charset="-122"/>
                <a:cs typeface="Times New Roman" panose="02020603050405020304"/>
              </a:rPr>
              <a:t> </a:t>
            </a:r>
            <a:r>
              <a:rPr lang="en-US" altLang="zh-CN" sz="1700" u="sng">
                <a:latin typeface="+mj-lt"/>
                <a:ea typeface="宋体" panose="02010600030101010101" pitchFamily="2" charset="-122"/>
                <a:cs typeface="Times New Roman" panose="02020603050405020304"/>
              </a:rPr>
              <a:t>8</a:t>
            </a:r>
            <a:r>
              <a:rPr lang="en-US" altLang="zh-CN" sz="1700" u="sng">
                <a:latin typeface="+mj-lt"/>
                <a:ea typeface="方正书宋_GBK" panose="03000509000000000000" charset="-122"/>
                <a:cs typeface="Times New Roman" panose="02020603050405020304"/>
              </a:rPr>
              <a:t>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! </a:t>
            </a:r>
          </a:p>
          <a:p>
            <a:pPr indent="342900" algn="just">
              <a:lnSpc>
                <a:spcPct val="15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The children there do not have many vegetables to eat.This is very</a:t>
            </a:r>
            <a:r>
              <a:rPr lang="en-US" altLang="zh-CN" sz="1700" u="sng">
                <a:latin typeface="+mj-lt"/>
                <a:ea typeface="方正书宋_GBK" panose="03000509000000000000" charset="-122"/>
                <a:cs typeface="Times New Roman" panose="02020603050405020304"/>
              </a:rPr>
              <a:t> </a:t>
            </a:r>
            <a:r>
              <a:rPr lang="en-US" altLang="zh-CN" sz="1700" u="sng">
                <a:latin typeface="+mj-lt"/>
                <a:ea typeface="宋体" panose="02010600030101010101" pitchFamily="2" charset="-122"/>
                <a:cs typeface="Times New Roman" panose="02020603050405020304"/>
              </a:rPr>
              <a:t>9</a:t>
            </a:r>
            <a:r>
              <a:rPr lang="en-US" altLang="zh-CN" sz="1700" u="sng">
                <a:latin typeface="+mj-lt"/>
                <a:ea typeface="方正书宋_GBK" panose="03000509000000000000" charset="-122"/>
                <a:cs typeface="Times New Roman" panose="02020603050405020304"/>
              </a:rPr>
              <a:t>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for children.There aren’t buses in this poor</a:t>
            </a:r>
            <a:r>
              <a:rPr lang="en-US" altLang="zh-CN" sz="1700" u="sng">
                <a:latin typeface="+mj-lt"/>
                <a:ea typeface="方正书宋_GBK" panose="03000509000000000000" charset="-122"/>
                <a:cs typeface="Times New Roman" panose="02020603050405020304"/>
              </a:rPr>
              <a:t> </a:t>
            </a:r>
            <a:r>
              <a:rPr lang="en-US" altLang="zh-CN" sz="1700" u="sng">
                <a:latin typeface="+mj-lt"/>
                <a:ea typeface="宋体" panose="02010600030101010101" pitchFamily="2" charset="-122"/>
                <a:cs typeface="Times New Roman" panose="02020603050405020304"/>
              </a:rPr>
              <a:t>10</a:t>
            </a:r>
            <a:r>
              <a:rPr lang="en-US" altLang="zh-CN" sz="1700" u="sng">
                <a:latin typeface="+mj-lt"/>
                <a:ea typeface="方正书宋_GBK" panose="03000509000000000000" charset="-122"/>
                <a:cs typeface="Times New Roman" panose="02020603050405020304"/>
              </a:rPr>
              <a:t>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.Children have to walk to school.Many walk for two or three hours.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248974" y="894633"/>
            <a:ext cx="3720989" cy="477823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70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(</a:t>
            </a:r>
            <a:r>
              <a:rPr lang="en-US" altLang="zh-CN" sz="1700">
                <a:solidFill>
                  <a:srgbClr val="FF00FF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     </a:t>
            </a:r>
            <a:r>
              <a:rPr lang="en-US" altLang="zh-CN" sz="170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 )6.A.good		B.many	</a:t>
            </a:r>
          </a:p>
          <a:p>
            <a:pPr lvl="2">
              <a:lnSpc>
                <a:spcPct val="150000"/>
              </a:lnSpc>
            </a:pPr>
            <a:r>
              <a:rPr lang="en-US" altLang="zh-CN" sz="1700" err="1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C.little		D.big</a:t>
            </a:r>
            <a:endParaRPr lang="zh-CN" altLang="zh-CN" sz="1700">
              <a:solidFill>
                <a:srgbClr val="000000"/>
              </a:solidFill>
              <a:latin typeface="+mj-lt"/>
              <a:ea typeface="方正书宋_GBK" panose="03000509000000000000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70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(</a:t>
            </a:r>
            <a:r>
              <a:rPr lang="en-US" altLang="zh-CN" sz="1700">
                <a:solidFill>
                  <a:srgbClr val="FF00FF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     </a:t>
            </a:r>
            <a:r>
              <a:rPr lang="en-US" altLang="zh-CN" sz="170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 )7.A.small</a:t>
            </a:r>
            <a:r>
              <a:rPr lang="zh-CN" altLang="zh-CN" sz="170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　　</a:t>
            </a:r>
            <a:r>
              <a:rPr lang="en-US" altLang="zh-CN" sz="170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	B.good</a:t>
            </a:r>
            <a:r>
              <a:rPr lang="zh-CN" altLang="zh-CN" sz="170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　　</a:t>
            </a:r>
            <a:endParaRPr lang="en-US" altLang="zh-CN" sz="1700">
              <a:solidFill>
                <a:srgbClr val="000000"/>
              </a:solidFill>
              <a:latin typeface="+mj-lt"/>
              <a:ea typeface="方正书宋_GBK" panose="03000509000000000000" charset="-122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altLang="zh-CN" sz="1700" err="1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C.quiet</a:t>
            </a:r>
            <a:r>
              <a:rPr lang="zh-CN" altLang="zh-CN" sz="170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　</a:t>
            </a:r>
            <a:r>
              <a:rPr lang="en-US" altLang="zh-CN" sz="170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 	D.large</a:t>
            </a:r>
            <a:endParaRPr lang="zh-CN" altLang="zh-CN" sz="1700">
              <a:solidFill>
                <a:srgbClr val="000000"/>
              </a:solidFill>
              <a:latin typeface="+mj-lt"/>
              <a:ea typeface="方正书宋_GBK" panose="03000509000000000000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70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(</a:t>
            </a:r>
            <a:r>
              <a:rPr lang="en-US" altLang="zh-CN" sz="1700">
                <a:solidFill>
                  <a:srgbClr val="FF00FF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     </a:t>
            </a:r>
            <a:r>
              <a:rPr lang="en-US" altLang="zh-CN" sz="170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 )8.A.class		B.school	</a:t>
            </a:r>
          </a:p>
          <a:p>
            <a:pPr lvl="2">
              <a:lnSpc>
                <a:spcPct val="150000"/>
              </a:lnSpc>
            </a:pPr>
            <a:r>
              <a:rPr lang="en-US" altLang="zh-CN" sz="1700" err="1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C.room	D.club</a:t>
            </a:r>
            <a:endParaRPr lang="zh-CN" altLang="zh-CN" sz="1700">
              <a:solidFill>
                <a:srgbClr val="000000"/>
              </a:solidFill>
              <a:latin typeface="+mj-lt"/>
              <a:ea typeface="方正书宋_GBK" panose="03000509000000000000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70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(</a:t>
            </a:r>
            <a:r>
              <a:rPr lang="en-US" altLang="zh-CN" sz="1700">
                <a:solidFill>
                  <a:srgbClr val="FF00FF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     </a:t>
            </a:r>
            <a:r>
              <a:rPr lang="en-US" altLang="zh-CN" sz="170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 )9.A.bad</a:t>
            </a:r>
            <a:r>
              <a:rPr lang="zh-CN" altLang="zh-CN" sz="170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　</a:t>
            </a:r>
            <a:r>
              <a:rPr lang="en-US" altLang="zh-CN" sz="170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 	B.useful</a:t>
            </a:r>
            <a:r>
              <a:rPr lang="zh-CN" altLang="zh-CN" sz="170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　</a:t>
            </a:r>
            <a:r>
              <a:rPr lang="en-US" altLang="zh-CN" sz="170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 </a:t>
            </a:r>
          </a:p>
          <a:p>
            <a:pPr lvl="2">
              <a:lnSpc>
                <a:spcPct val="150000"/>
              </a:lnSpc>
            </a:pPr>
            <a:r>
              <a:rPr lang="en-US" altLang="zh-CN" sz="1700" err="1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C.good</a:t>
            </a:r>
            <a:r>
              <a:rPr lang="zh-CN" altLang="zh-CN" sz="170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　</a:t>
            </a:r>
            <a:r>
              <a:rPr lang="en-US" altLang="zh-CN" sz="170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 	D.healthy</a:t>
            </a:r>
            <a:endParaRPr lang="zh-CN" altLang="zh-CN" sz="1700">
              <a:solidFill>
                <a:srgbClr val="000000"/>
              </a:solidFill>
              <a:latin typeface="+mj-lt"/>
              <a:ea typeface="方正书宋_GBK" panose="03000509000000000000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70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(</a:t>
            </a:r>
            <a:r>
              <a:rPr lang="en-US" altLang="zh-CN" sz="1700">
                <a:solidFill>
                  <a:srgbClr val="FF00FF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     </a:t>
            </a:r>
            <a:r>
              <a:rPr lang="en-US" altLang="zh-CN" sz="170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 )10.A.room</a:t>
            </a:r>
            <a:r>
              <a:rPr lang="zh-CN" altLang="zh-CN" sz="170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　</a:t>
            </a:r>
            <a:r>
              <a:rPr lang="en-US" altLang="zh-CN" sz="170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 	B.city</a:t>
            </a:r>
            <a:r>
              <a:rPr lang="zh-CN" altLang="zh-CN" sz="170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　</a:t>
            </a:r>
            <a:r>
              <a:rPr lang="en-US" altLang="zh-CN" sz="170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 </a:t>
            </a:r>
          </a:p>
          <a:p>
            <a:pPr lvl="2">
              <a:lnSpc>
                <a:spcPct val="150000"/>
              </a:lnSpc>
            </a:pPr>
            <a:r>
              <a:rPr lang="en-US" altLang="zh-CN" sz="1700" err="1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C.country</a:t>
            </a:r>
            <a:r>
              <a:rPr lang="zh-CN" altLang="zh-CN" sz="170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　</a:t>
            </a:r>
            <a:r>
              <a:rPr lang="en-US" altLang="zh-CN" sz="170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 	D.part</a:t>
            </a:r>
            <a:endParaRPr lang="zh-CN" altLang="zh-CN" sz="1700">
              <a:solidFill>
                <a:srgbClr val="000000"/>
              </a:solidFill>
              <a:latin typeface="+mj-lt"/>
              <a:ea typeface="方正书宋_GBK" panose="03000509000000000000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26574" y="961156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B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416491" y="1676989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D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436798" y="2456630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A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416491" y="3172463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A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355723" y="3946256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C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89309" y="178800"/>
            <a:ext cx="8768953" cy="464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4825175"/>
            <a:ext cx="9144000" cy="318325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4307750"/>
            <a:ext cx="1014413" cy="835750"/>
          </a:xfrm>
          <a:custGeom>
            <a:avLst/>
            <a:gdLst>
              <a:gd name="connsiteX0" fmla="*/ 0 w 2812945"/>
              <a:gd name="connsiteY0" fmla="*/ 0 h 2317516"/>
              <a:gd name="connsiteX1" fmla="*/ 2812945 w 2812945"/>
              <a:gd name="connsiteY1" fmla="*/ 0 h 2317516"/>
              <a:gd name="connsiteX2" fmla="*/ 2812945 w 2812945"/>
              <a:gd name="connsiteY2" fmla="*/ 2317516 h 2317516"/>
              <a:gd name="connsiteX3" fmla="*/ 0 w 2812945"/>
              <a:gd name="connsiteY3" fmla="*/ 2317516 h 23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945" h="2317516">
                <a:moveTo>
                  <a:pt x="0" y="0"/>
                </a:moveTo>
                <a:lnTo>
                  <a:pt x="2812945" y="0"/>
                </a:lnTo>
                <a:lnTo>
                  <a:pt x="2812945" y="2317516"/>
                </a:lnTo>
                <a:lnTo>
                  <a:pt x="0" y="2317516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43203" y="4042771"/>
            <a:ext cx="1200797" cy="1100730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912495" y="643676"/>
            <a:ext cx="7858018" cy="93487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500">
                <a:solidFill>
                  <a:srgbClr val="FF00FF"/>
                </a:solidFill>
                <a:latin typeface="方正黑体_GBK" panose="03000509000000000000" charset="-122"/>
                <a:ea typeface="方正黑体_GBK" panose="03000509000000000000" charset="-122"/>
                <a:cs typeface="Times New Roman" panose="02020603050405020304"/>
              </a:rPr>
              <a:t>三、阅读理解。</a:t>
            </a:r>
            <a:endParaRPr lang="zh-CN" altLang="en-US" sz="150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>
              <a:lnSpc>
                <a:spcPct val="125000"/>
              </a:lnSpc>
            </a:pPr>
            <a:r>
              <a:rPr lang="zh-CN" altLang="en-US" sz="1500">
                <a:latin typeface="方正书宋_GBK" panose="03000509000000000000" charset="-122"/>
                <a:ea typeface="方正书宋_GBK" panose="03000509000000000000" charset="-122"/>
                <a:cs typeface="Times New Roman" panose="02020603050405020304"/>
              </a:rPr>
              <a:t>配对阅读 左栏是五位家长对自己及配偶的简介</a:t>
            </a:r>
            <a:r>
              <a:rPr lang="en-US" altLang="zh-CN" sz="1500">
                <a:latin typeface="方正书宋_GBK" panose="03000509000000000000" charset="-122"/>
                <a:ea typeface="宋体" panose="02010600030101010101" pitchFamily="2" charset="-122"/>
                <a:cs typeface="Times New Roman" panose="02020603050405020304"/>
              </a:rPr>
              <a:t>,</a:t>
            </a:r>
            <a:r>
              <a:rPr lang="zh-CN" altLang="en-US" sz="1500">
                <a:latin typeface="方正书宋_GBK" panose="03000509000000000000" charset="-122"/>
                <a:ea typeface="方正书宋_GBK" panose="03000509000000000000" charset="-122"/>
                <a:cs typeface="Times New Roman" panose="02020603050405020304"/>
              </a:rPr>
              <a:t>右栏是七个孩子对他们父母的描述</a:t>
            </a:r>
            <a:r>
              <a:rPr lang="en-US" altLang="zh-CN" sz="1500">
                <a:latin typeface="方正书宋_GBK" panose="03000509000000000000" charset="-122"/>
                <a:ea typeface="宋体" panose="02010600030101010101" pitchFamily="2" charset="-122"/>
                <a:cs typeface="Times New Roman" panose="02020603050405020304"/>
              </a:rPr>
              <a:t>,</a:t>
            </a:r>
            <a:r>
              <a:rPr lang="zh-CN" altLang="en-US" sz="1500">
                <a:latin typeface="方正书宋_GBK" panose="03000509000000000000" charset="-122"/>
                <a:ea typeface="方正书宋_GBK" panose="03000509000000000000" charset="-122"/>
                <a:cs typeface="Times New Roman" panose="02020603050405020304"/>
              </a:rPr>
              <a:t>请为左栏的每位家长选择一个合适的描述。</a:t>
            </a:r>
            <a:endParaRPr lang="zh-CN" altLang="en-US" sz="150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803412" y="1524389"/>
          <a:ext cx="7665275" cy="3177540"/>
        </p:xfrm>
        <a:graphic>
          <a:graphicData uri="http://schemas.openxmlformats.org/drawingml/2006/table">
            <a:tbl>
              <a:tblPr/>
              <a:tblGrid>
                <a:gridCol w="3524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1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86100">
                <a:tc>
                  <a:txBody>
                    <a:bodyPr/>
                    <a:lstStyle/>
                    <a:p>
                      <a:pPr marL="0" marR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700"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/>
                        </a:rPr>
                        <a:t>(</a:t>
                      </a:r>
                      <a:r>
                        <a:rPr lang="en-US" sz="1700">
                          <a:solidFill>
                            <a:srgbClr val="FF00FF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/>
                        </a:rPr>
                        <a:t>      </a:t>
                      </a:r>
                      <a:r>
                        <a:rPr lang="en-US" sz="1700"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/>
                        </a:rPr>
                        <a:t> )1.Chen Li:My husband and I are teachers.We are in the same school.We have a son.He is in Miss Mu’s class.</a:t>
                      </a:r>
                    </a:p>
                    <a:p>
                      <a:pPr marL="0" marR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700"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/>
                        </a:rPr>
                        <a:t>(</a:t>
                      </a:r>
                      <a:r>
                        <a:rPr lang="en-US" sz="1700">
                          <a:solidFill>
                            <a:srgbClr val="FF00FF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/>
                        </a:rPr>
                        <a:t>     </a:t>
                      </a:r>
                      <a:r>
                        <a:rPr lang="en-US" sz="1700"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/>
                        </a:rPr>
                        <a:t> )2.Li Liang:I am a policeman.I like my job.My wife(</a:t>
                      </a:r>
                      <a:r>
                        <a:rPr lang="en-US" sz="1700" err="1">
                          <a:effectLst/>
                          <a:latin typeface="+mj-lt"/>
                          <a:ea typeface="方正书宋_GBK" panose="03000509000000000000" charset="-122"/>
                          <a:cs typeface="Times New Roman" panose="02020603050405020304"/>
                        </a:rPr>
                        <a:t>妻子</a:t>
                      </a:r>
                      <a:r>
                        <a:rPr lang="en-US" sz="1700"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/>
                        </a:rPr>
                        <a:t>) is an English teacher in a school.She likes her job,too.</a:t>
                      </a:r>
                    </a:p>
                  </a:txBody>
                  <a:tcPr marL="20003" marR="20003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700" err="1"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/>
                        </a:rPr>
                        <a:t>A.Good morning.My name is Carla.My father is a bus driver in our school!I go home with him after school every day.My mother is a nurse and she’s very nice.</a:t>
                      </a:r>
                    </a:p>
                    <a:p>
                      <a:pPr marL="0" marR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700" err="1"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/>
                        </a:rPr>
                        <a:t>B.Hello,everyone.I’m Bruce.I have a big family and we have a big farm.My parents,aunts and uncles are workers on the farm.</a:t>
                      </a:r>
                    </a:p>
                    <a:p>
                      <a:pPr marL="0" marR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700" err="1"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/>
                        </a:rPr>
                        <a:t>C.Hello,I’m Kate.I like going to my mother’s theatre.Her show is great!My father is an English teacher.I’m in his class.He’s nice and we like him.</a:t>
                      </a:r>
                    </a:p>
                  </a:txBody>
                  <a:tcPr marL="20003" marR="20003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912495" y="1957667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F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12495" y="3034588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G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89309" y="178800"/>
            <a:ext cx="8768953" cy="464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4825175"/>
            <a:ext cx="9144000" cy="318325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4307750"/>
            <a:ext cx="1014413" cy="835750"/>
          </a:xfrm>
          <a:custGeom>
            <a:avLst/>
            <a:gdLst>
              <a:gd name="connsiteX0" fmla="*/ 0 w 2812945"/>
              <a:gd name="connsiteY0" fmla="*/ 0 h 2317516"/>
              <a:gd name="connsiteX1" fmla="*/ 2812945 w 2812945"/>
              <a:gd name="connsiteY1" fmla="*/ 0 h 2317516"/>
              <a:gd name="connsiteX2" fmla="*/ 2812945 w 2812945"/>
              <a:gd name="connsiteY2" fmla="*/ 2317516 h 2317516"/>
              <a:gd name="connsiteX3" fmla="*/ 0 w 2812945"/>
              <a:gd name="connsiteY3" fmla="*/ 2317516 h 23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945" h="2317516">
                <a:moveTo>
                  <a:pt x="0" y="0"/>
                </a:moveTo>
                <a:lnTo>
                  <a:pt x="2812945" y="0"/>
                </a:lnTo>
                <a:lnTo>
                  <a:pt x="2812945" y="2317516"/>
                </a:lnTo>
                <a:lnTo>
                  <a:pt x="0" y="2317516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43203" y="4042771"/>
            <a:ext cx="1200797" cy="1100730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515923" y="856980"/>
          <a:ext cx="8025151" cy="3436620"/>
        </p:xfrm>
        <a:graphic>
          <a:graphicData uri="http://schemas.openxmlformats.org/drawingml/2006/table">
            <a:tbl>
              <a:tblPr/>
              <a:tblGrid>
                <a:gridCol w="3377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7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37560">
                <a:tc>
                  <a:txBody>
                    <a:bodyPr/>
                    <a:lstStyle/>
                    <a:p>
                      <a:pPr marL="0" marR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700"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/>
                        </a:rPr>
                        <a:t>(</a:t>
                      </a:r>
                      <a:r>
                        <a:rPr lang="en-US" sz="1700">
                          <a:solidFill>
                            <a:srgbClr val="FF00FF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/>
                        </a:rPr>
                        <a:t>      </a:t>
                      </a:r>
                      <a:r>
                        <a:rPr lang="en-US" sz="1700"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/>
                        </a:rPr>
                        <a:t> )3.Allen:I am a school bus driver in my daughter’s school.My wife’s job is in a hospital.She is a nurse.She is very nice.</a:t>
                      </a:r>
                    </a:p>
                    <a:p>
                      <a:pPr marL="0" marR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700"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/>
                        </a:rPr>
                        <a:t>(</a:t>
                      </a:r>
                      <a:r>
                        <a:rPr lang="en-US" sz="1700">
                          <a:solidFill>
                            <a:srgbClr val="FF00FF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/>
                        </a:rPr>
                        <a:t>     </a:t>
                      </a:r>
                      <a:r>
                        <a:rPr lang="en-US" sz="1700"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/>
                        </a:rPr>
                        <a:t> )4.Alex:I am a worker on a farm.It’s a nice farm.It’s not hot in summer and not cold in winter.My wife is a family doctor.</a:t>
                      </a:r>
                    </a:p>
                    <a:p>
                      <a:pPr marL="0" marR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700"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/>
                        </a:rPr>
                        <a:t>(</a:t>
                      </a:r>
                      <a:r>
                        <a:rPr lang="en-US" sz="1700">
                          <a:solidFill>
                            <a:srgbClr val="FF00FF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/>
                        </a:rPr>
                        <a:t>    </a:t>
                      </a:r>
                      <a:r>
                        <a:rPr lang="en-US" sz="1700"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/>
                        </a:rPr>
                        <a:t> )5.Grace:My husband and I are doctors.We work in the same hospital.We like our jobs very much.We have a daughter.</a:t>
                      </a:r>
                    </a:p>
                  </a:txBody>
                  <a:tcPr marL="20003" marR="20003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700" err="1"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/>
                        </a:rPr>
                        <a:t>D.Good morning.I’m Jane.My parents and I are in a big city in China.We like this city.My parents are doctors in a hospital.</a:t>
                      </a:r>
                    </a:p>
                    <a:p>
                      <a:pPr marL="0" marR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700" err="1"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/>
                        </a:rPr>
                        <a:t>E.Hi,my name’s Liz.My mother is a doctor,but her job is not in a hospital.She’s a family doctor.My father is a worker on the farm and he likes the farm.</a:t>
                      </a:r>
                    </a:p>
                    <a:p>
                      <a:pPr marL="0" marR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700" err="1"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/>
                        </a:rPr>
                        <a:t>F.My name is Wang Jun.My mother is an English teacher.My father is a Chinese teacher.They are in the same school.</a:t>
                      </a:r>
                    </a:p>
                    <a:p>
                      <a:pPr marL="0" marR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700" err="1"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/>
                        </a:rPr>
                        <a:t>G.Good morning,everyone.My name’s Li Ming.My mother is an English teacher.My father is a policeman.I like his job.</a:t>
                      </a:r>
                    </a:p>
                  </a:txBody>
                  <a:tcPr marL="20003" marR="20003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679378" y="928965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A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79377" y="1959656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E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02928" y="2988122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D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6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75" name="组合 74"/>
          <p:cNvGrpSpPr/>
          <p:nvPr/>
        </p:nvGrpSpPr>
        <p:grpSpPr>
          <a:xfrm>
            <a:off x="517922" y="528749"/>
            <a:ext cx="8108156" cy="3850070"/>
            <a:chOff x="690563" y="704998"/>
            <a:chExt cx="10810874" cy="5133427"/>
          </a:xfrm>
        </p:grpSpPr>
        <p:sp>
          <p:nvSpPr>
            <p:cNvPr id="13" name="矩形 12"/>
            <p:cNvSpPr/>
            <p:nvPr/>
          </p:nvSpPr>
          <p:spPr>
            <a:xfrm>
              <a:off x="690563" y="704998"/>
              <a:ext cx="10810874" cy="51334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690563" y="985682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690563" y="1329747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690563" y="1691920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690563" y="2035985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690563" y="2380050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690563" y="2742223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690563" y="3095342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690563" y="3439407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690563" y="3801580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690563" y="4145645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690563" y="4489710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690563" y="4851883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690563" y="5195948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690563" y="5540012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1007465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1378692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H="1">
              <a:off x="1731811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2103039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H="1">
              <a:off x="3542678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>
              <a:off x="3171451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H="1">
              <a:off x="2818332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H="1">
              <a:off x="2447104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>
              <a:off x="3886743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H="1">
              <a:off x="4257971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H="1">
              <a:off x="4611090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H="1">
              <a:off x="498231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H="1">
              <a:off x="642195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H="1">
              <a:off x="6050729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H="1">
              <a:off x="5697610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H="1">
              <a:off x="5326382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H="1">
              <a:off x="6784130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H="1">
              <a:off x="7155358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H="1">
              <a:off x="750847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H="1">
              <a:off x="7879704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H="1">
              <a:off x="9319343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H="1">
              <a:off x="8948116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H="1">
              <a:off x="859499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8223769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H="1">
              <a:off x="9708680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H="1">
              <a:off x="1007990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H="1">
              <a:off x="1043302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H="1">
              <a:off x="10804254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flipH="1">
              <a:off x="11148319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/>
        </p:nvSpPr>
        <p:spPr>
          <a:xfrm>
            <a:off x="0" y="4378819"/>
            <a:ext cx="9144000" cy="764681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68" name="图片 67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9784" y="3465697"/>
            <a:ext cx="2036477" cy="1677803"/>
          </a:xfrm>
          <a:custGeom>
            <a:avLst/>
            <a:gdLst>
              <a:gd name="connsiteX0" fmla="*/ 0 w 2812945"/>
              <a:gd name="connsiteY0" fmla="*/ 0 h 2317516"/>
              <a:gd name="connsiteX1" fmla="*/ 2812945 w 2812945"/>
              <a:gd name="connsiteY1" fmla="*/ 0 h 2317516"/>
              <a:gd name="connsiteX2" fmla="*/ 2812945 w 2812945"/>
              <a:gd name="connsiteY2" fmla="*/ 2317516 h 2317516"/>
              <a:gd name="connsiteX3" fmla="*/ 0 w 2812945"/>
              <a:gd name="connsiteY3" fmla="*/ 2317516 h 23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945" h="2317516">
                <a:moveTo>
                  <a:pt x="0" y="0"/>
                </a:moveTo>
                <a:lnTo>
                  <a:pt x="2812945" y="0"/>
                </a:lnTo>
                <a:lnTo>
                  <a:pt x="2812945" y="2317516"/>
                </a:lnTo>
                <a:lnTo>
                  <a:pt x="0" y="2317516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651477" y="2915476"/>
            <a:ext cx="2571751" cy="2357438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76" name="文本框 75"/>
          <p:cNvSpPr txBox="1"/>
          <p:nvPr/>
        </p:nvSpPr>
        <p:spPr>
          <a:xfrm>
            <a:off x="1161574" y="1639729"/>
            <a:ext cx="7197566" cy="83869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5000" b="1">
                <a:solidFill>
                  <a:srgbClr val="0070BC"/>
                </a:solidFill>
                <a:latin typeface="黑体" panose="02010609060101010101" charset="-122"/>
                <a:ea typeface="黑体" panose="02010609060101010101" charset="-122"/>
              </a:rPr>
              <a:t>感谢观看</a:t>
            </a:r>
            <a:r>
              <a:rPr lang="en-US" altLang="zh-CN" sz="5000" b="1">
                <a:solidFill>
                  <a:srgbClr val="0070BC"/>
                </a:solidFill>
                <a:latin typeface="黑体" panose="02010609060101010101" charset="-122"/>
                <a:ea typeface="黑体" panose="02010609060101010101" charset="-122"/>
              </a:rPr>
              <a:t>^_^</a:t>
            </a:r>
          </a:p>
        </p:txBody>
      </p:sp>
      <p:sp>
        <p:nvSpPr>
          <p:cNvPr id="69" name="矩形 68"/>
          <p:cNvSpPr/>
          <p:nvPr/>
        </p:nvSpPr>
        <p:spPr>
          <a:xfrm>
            <a:off x="2501265" y="2787016"/>
            <a:ext cx="4132898" cy="3452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dist"/>
            <a:r>
              <a:rPr lang="zh-CN" altLang="en-US" sz="18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外研社版   七年级英语下册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75" name="组合 74"/>
          <p:cNvGrpSpPr/>
          <p:nvPr/>
        </p:nvGrpSpPr>
        <p:grpSpPr>
          <a:xfrm>
            <a:off x="517922" y="528749"/>
            <a:ext cx="8108156" cy="3850070"/>
            <a:chOff x="690563" y="704998"/>
            <a:chExt cx="10810874" cy="5133427"/>
          </a:xfrm>
        </p:grpSpPr>
        <p:sp>
          <p:nvSpPr>
            <p:cNvPr id="13" name="矩形 12"/>
            <p:cNvSpPr/>
            <p:nvPr/>
          </p:nvSpPr>
          <p:spPr>
            <a:xfrm>
              <a:off x="690563" y="704998"/>
              <a:ext cx="10810874" cy="51334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690563" y="985682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690563" y="1329747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690563" y="1691920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690563" y="2035985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690563" y="2380050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690563" y="2742223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690563" y="3095342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690563" y="3439407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690563" y="3801580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690563" y="4145645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690563" y="4489710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690563" y="4851883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690563" y="5195948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690563" y="5540012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1007465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1378692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H="1">
              <a:off x="1731811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2103039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H="1">
              <a:off x="3542678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>
              <a:off x="3171451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H="1">
              <a:off x="2818332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H="1">
              <a:off x="2447104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>
              <a:off x="3886743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H="1">
              <a:off x="4257971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H="1">
              <a:off x="4611090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H="1">
              <a:off x="498231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H="1">
              <a:off x="642195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H="1">
              <a:off x="6050729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H="1">
              <a:off x="5697610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H="1">
              <a:off x="5326382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H="1">
              <a:off x="6784130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H="1">
              <a:off x="7155358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H="1">
              <a:off x="750847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H="1">
              <a:off x="7879704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H="1">
              <a:off x="9319343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H="1">
              <a:off x="8948116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H="1">
              <a:off x="859499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8223769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H="1">
              <a:off x="9708680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H="1">
              <a:off x="1007990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H="1">
              <a:off x="1043302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H="1">
              <a:off x="10804254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flipH="1">
              <a:off x="11148319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/>
        </p:nvSpPr>
        <p:spPr>
          <a:xfrm>
            <a:off x="0" y="4378819"/>
            <a:ext cx="9144000" cy="764681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68" name="文本框 67"/>
          <p:cNvSpPr txBox="1"/>
          <p:nvPr/>
        </p:nvSpPr>
        <p:spPr>
          <a:xfrm>
            <a:off x="3505794" y="1180861"/>
            <a:ext cx="2132411" cy="57626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/>
            <a:r>
              <a:rPr lang="zh-CN" altLang="en-US" sz="3300" b="1">
                <a:solidFill>
                  <a:srgbClr val="0070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教学目录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3163729" y="1872814"/>
            <a:ext cx="2627948" cy="69249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课前导学</a:t>
            </a:r>
            <a:endParaRPr lang="zh-CN" altLang="en-US" sz="2700" b="1" noProof="1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3163729" y="2670057"/>
            <a:ext cx="2627471" cy="69249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27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27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课堂基础训练</a:t>
            </a:r>
            <a:endParaRPr lang="zh-CN" altLang="en-US" sz="2700" b="1" noProof="1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0" name="图片 19" descr="图片包含 游戏机&#10;&#10;描述已自动生成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989921" y="3111341"/>
            <a:ext cx="2084070" cy="2084070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-214364" y="2564130"/>
            <a:ext cx="2579370" cy="2579370"/>
          </a:xfrm>
          <a:prstGeom prst="rect">
            <a:avLst/>
          </a:prstGeom>
        </p:spPr>
      </p:pic>
      <p:sp>
        <p:nvSpPr>
          <p:cNvPr id="70" name="文本框 69"/>
          <p:cNvSpPr txBox="1"/>
          <p:nvPr/>
        </p:nvSpPr>
        <p:spPr>
          <a:xfrm>
            <a:off x="3163729" y="3487423"/>
            <a:ext cx="2627471" cy="69249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27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</a:t>
            </a:r>
            <a:r>
              <a:rPr lang="zh-CN" altLang="en-US" sz="27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培优提高训练</a:t>
            </a:r>
            <a:endParaRPr lang="zh-CN" altLang="en-US" sz="2700" b="1" noProof="1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build="p"/>
      <p:bldP spid="69" grpId="0" build="p"/>
      <p:bldP spid="69" grpId="1" build="allAtOnce"/>
      <p:bldP spid="73" grpId="0"/>
      <p:bldP spid="73" grpId="1"/>
      <p:bldP spid="70" grpId="0"/>
      <p:bldP spid="7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89309" y="178800"/>
            <a:ext cx="8768953" cy="464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4825175"/>
            <a:ext cx="9144000" cy="318325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4307750"/>
            <a:ext cx="1014413" cy="835750"/>
          </a:xfrm>
          <a:custGeom>
            <a:avLst/>
            <a:gdLst>
              <a:gd name="connsiteX0" fmla="*/ 0 w 2812945"/>
              <a:gd name="connsiteY0" fmla="*/ 0 h 2317516"/>
              <a:gd name="connsiteX1" fmla="*/ 2812945 w 2812945"/>
              <a:gd name="connsiteY1" fmla="*/ 0 h 2317516"/>
              <a:gd name="connsiteX2" fmla="*/ 2812945 w 2812945"/>
              <a:gd name="connsiteY2" fmla="*/ 2317516 h 2317516"/>
              <a:gd name="connsiteX3" fmla="*/ 0 w 2812945"/>
              <a:gd name="connsiteY3" fmla="*/ 2317516 h 23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945" h="2317516">
                <a:moveTo>
                  <a:pt x="0" y="0"/>
                </a:moveTo>
                <a:lnTo>
                  <a:pt x="2812945" y="0"/>
                </a:lnTo>
                <a:lnTo>
                  <a:pt x="2812945" y="2317516"/>
                </a:lnTo>
                <a:lnTo>
                  <a:pt x="0" y="2317516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43203" y="4042771"/>
            <a:ext cx="1200797" cy="1100730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9.jpeg"/>
          <p:cNvPicPr/>
          <p:nvPr/>
        </p:nvPicPr>
        <p:blipFill>
          <a:blip r:embed="rId4" cstate="email"/>
          <a:stretch>
            <a:fillRect/>
          </a:stretch>
        </p:blipFill>
        <p:spPr>
          <a:xfrm>
            <a:off x="912495" y="744142"/>
            <a:ext cx="1889760" cy="53959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263140" y="697319"/>
            <a:ext cx="4617720" cy="28469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dirty="0">
                <a:solidFill>
                  <a:srgbClr val="FF00FF"/>
                </a:solidFill>
                <a:latin typeface="等线 Light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◆</a:t>
            </a:r>
            <a:r>
              <a:rPr lang="en-US" altLang="zh-CN" dirty="0">
                <a:solidFill>
                  <a:srgbClr val="FF00FF"/>
                </a:solidFill>
                <a:latin typeface="Calibri" panose="020F0502020204030204" pitchFamily="34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zh-CN" altLang="zh-CN" dirty="0">
                <a:solidFill>
                  <a:srgbClr val="FF00FF"/>
                </a:solidFill>
                <a:latin typeface="Calibri" panose="020F0502020204030204" pitchFamily="34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课前导学 </a:t>
            </a:r>
            <a:r>
              <a:rPr lang="en-US" altLang="zh-CN" dirty="0">
                <a:solidFill>
                  <a:srgbClr val="FF00FF"/>
                </a:solidFill>
                <a:latin typeface="等线 Light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◆</a:t>
            </a:r>
            <a:r>
              <a:rPr lang="en-US" altLang="zh-CN" dirty="0">
                <a:solidFill>
                  <a:srgbClr val="FF00FF"/>
                </a:solidFill>
                <a:latin typeface="Calibri" panose="020F0502020204030204" pitchFamily="34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 </a:t>
            </a:r>
            <a:endParaRPr lang="zh-CN" altLang="zh-CN" sz="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07777" y="1217514"/>
            <a:ext cx="3778920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dirty="0">
                <a:solidFill>
                  <a:srgbClr val="FF00FF"/>
                </a:solidFill>
                <a:latin typeface="方正黑体_GBK" panose="03000509000000000000" charset="-122"/>
                <a:ea typeface="方正黑体_GBK" panose="03000509000000000000" charset="-122"/>
                <a:cs typeface="Times New Roman" panose="02020603050405020304"/>
              </a:rPr>
              <a:t>一、根据汉语提示写出英语短语</a:t>
            </a:r>
            <a:r>
              <a:rPr lang="en-US" altLang="zh-CN" dirty="0">
                <a:solidFill>
                  <a:srgbClr val="FF00FF"/>
                </a:solidFill>
                <a:latin typeface="方正黑体_GBK" panose="03000509000000000000" charset="-122"/>
                <a:ea typeface="宋体" panose="02010600030101010101" pitchFamily="2" charset="-122"/>
                <a:cs typeface="Times New Roman" panose="02020603050405020304"/>
              </a:rPr>
              <a:t>,</a:t>
            </a:r>
            <a:r>
              <a:rPr lang="zh-CN" altLang="en-US" dirty="0">
                <a:solidFill>
                  <a:srgbClr val="FF00FF"/>
                </a:solidFill>
                <a:latin typeface="方正黑体_GBK" panose="03000509000000000000" charset="-122"/>
                <a:ea typeface="方正黑体_GBK" panose="03000509000000000000" charset="-122"/>
                <a:cs typeface="Times New Roman" panose="02020603050405020304"/>
              </a:rPr>
              <a:t>做到会运用。</a:t>
            </a:r>
            <a:endParaRPr lang="zh-CN" altLang="en-US" dirty="0">
              <a:effectLst/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45465" y="1584102"/>
            <a:ext cx="5312535" cy="265457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1500" dirty="0">
                <a:latin typeface="等线 Light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1.</a:t>
            </a:r>
            <a:r>
              <a:rPr lang="zh-CN" altLang="en-US" sz="1500" dirty="0">
                <a:latin typeface="方正书宋_GBK" panose="03000509000000000000" charset="-122"/>
                <a:ea typeface="方正书宋_GBK" panose="03000509000000000000" charset="-122"/>
                <a:cs typeface="Times New Roman" panose="02020603050405020304"/>
              </a:rPr>
              <a:t>与某人相处融洽  </a:t>
            </a:r>
            <a:r>
              <a:rPr lang="en-US" altLang="zh-CN" sz="1500" dirty="0">
                <a:latin typeface="方正书宋_GBK" panose="03000509000000000000" charset="-122"/>
                <a:ea typeface="方正书宋_GBK" panose="03000509000000000000" charset="-122"/>
                <a:cs typeface="Times New Roman" panose="02020603050405020304"/>
              </a:rPr>
              <a:t>______________________</a:t>
            </a:r>
            <a:endParaRPr lang="en-US" altLang="zh-CN" sz="15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>
              <a:lnSpc>
                <a:spcPct val="160000"/>
              </a:lnSpc>
            </a:pPr>
            <a:r>
              <a:rPr lang="en-US" altLang="zh-CN" sz="1500" dirty="0">
                <a:latin typeface="等线 Light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2.</a:t>
            </a:r>
            <a:r>
              <a:rPr lang="zh-CN" altLang="en-US" sz="1500" dirty="0">
                <a:latin typeface="方正书宋_GBK" panose="03000509000000000000" charset="-122"/>
                <a:ea typeface="方正书宋_GBK" panose="03000509000000000000" charset="-122"/>
                <a:cs typeface="Times New Roman" panose="02020603050405020304"/>
              </a:rPr>
              <a:t>乐于做某事	     </a:t>
            </a:r>
            <a:r>
              <a:rPr lang="en-US" altLang="zh-CN" sz="1500" dirty="0">
                <a:latin typeface="方正书宋_GBK" panose="03000509000000000000" charset="-122"/>
                <a:ea typeface="方正书宋_GBK" panose="03000509000000000000" charset="-122"/>
                <a:cs typeface="Times New Roman" panose="02020603050405020304"/>
              </a:rPr>
              <a:t>_______________________</a:t>
            </a:r>
            <a:endParaRPr lang="en-US" altLang="zh-CN" sz="15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>
              <a:lnSpc>
                <a:spcPct val="160000"/>
              </a:lnSpc>
            </a:pPr>
            <a:r>
              <a:rPr lang="en-US" altLang="zh-CN" sz="1500" dirty="0">
                <a:latin typeface="等线 Light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3.</a:t>
            </a:r>
            <a:r>
              <a:rPr lang="zh-CN" altLang="en-US" sz="1500" dirty="0">
                <a:latin typeface="方正书宋_GBK" panose="03000509000000000000" charset="-122"/>
                <a:ea typeface="方正书宋_GBK" panose="03000509000000000000" charset="-122"/>
                <a:cs typeface="Times New Roman" panose="02020603050405020304"/>
              </a:rPr>
              <a:t>正如</a:t>
            </a:r>
            <a:r>
              <a:rPr lang="en-US" altLang="zh-CN" sz="1500" dirty="0">
                <a:latin typeface="方正书宋_GBK" panose="03000509000000000000" charset="-122"/>
                <a:ea typeface="宋体" panose="02010600030101010101" pitchFamily="2" charset="-122"/>
                <a:cs typeface="Times New Roman" panose="02020603050405020304"/>
              </a:rPr>
              <a:t>,</a:t>
            </a:r>
            <a:r>
              <a:rPr lang="zh-CN" altLang="en-US" sz="1500" dirty="0">
                <a:latin typeface="方正书宋_GBK" panose="03000509000000000000" charset="-122"/>
                <a:ea typeface="方正书宋_GBK" panose="03000509000000000000" charset="-122"/>
                <a:cs typeface="Times New Roman" panose="02020603050405020304"/>
              </a:rPr>
              <a:t>正像	     </a:t>
            </a:r>
            <a:r>
              <a:rPr lang="en-US" altLang="zh-CN" sz="1500" dirty="0">
                <a:latin typeface="方正书宋_GBK" panose="03000509000000000000" charset="-122"/>
                <a:ea typeface="方正书宋_GBK" panose="03000509000000000000" charset="-122"/>
                <a:cs typeface="Times New Roman" panose="02020603050405020304"/>
              </a:rPr>
              <a:t>_______________________</a:t>
            </a:r>
            <a:endParaRPr lang="en-US" altLang="zh-CN" sz="15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>
              <a:lnSpc>
                <a:spcPct val="160000"/>
              </a:lnSpc>
            </a:pPr>
            <a:r>
              <a:rPr lang="en-US" altLang="zh-CN" sz="1500" dirty="0">
                <a:latin typeface="等线 Light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4.</a:t>
            </a:r>
            <a:r>
              <a:rPr lang="zh-CN" altLang="en-US" sz="1500" dirty="0">
                <a:latin typeface="方正书宋_GBK" panose="03000509000000000000" charset="-122"/>
                <a:ea typeface="方正书宋_GBK" panose="03000509000000000000" charset="-122"/>
                <a:cs typeface="Times New Roman" panose="02020603050405020304"/>
              </a:rPr>
              <a:t>选某人当班长	     </a:t>
            </a:r>
            <a:r>
              <a:rPr lang="en-US" altLang="zh-CN" sz="1500" dirty="0">
                <a:latin typeface="方正书宋_GBK" panose="03000509000000000000" charset="-122"/>
                <a:ea typeface="方正书宋_GBK" panose="03000509000000000000" charset="-122"/>
                <a:cs typeface="Times New Roman" panose="02020603050405020304"/>
              </a:rPr>
              <a:t>___________________________________</a:t>
            </a:r>
            <a:endParaRPr lang="en-US" altLang="zh-CN" sz="15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>
              <a:lnSpc>
                <a:spcPct val="160000"/>
              </a:lnSpc>
            </a:pPr>
            <a:r>
              <a:rPr lang="en-US" altLang="zh-CN" sz="1500" dirty="0">
                <a:latin typeface="等线 Light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5.</a:t>
            </a:r>
            <a:r>
              <a:rPr lang="zh-CN" altLang="en-US" sz="1500" dirty="0">
                <a:latin typeface="方正书宋_GBK" panose="03000509000000000000" charset="-122"/>
                <a:ea typeface="方正书宋_GBK" panose="03000509000000000000" charset="-122"/>
                <a:cs typeface="Times New Roman" panose="02020603050405020304"/>
              </a:rPr>
              <a:t>使教室漂亮	     </a:t>
            </a:r>
            <a:r>
              <a:rPr lang="en-US" altLang="zh-CN" sz="1500" dirty="0">
                <a:latin typeface="方正书宋_GBK" panose="03000509000000000000" charset="-122"/>
                <a:ea typeface="方正书宋_GBK" panose="03000509000000000000" charset="-122"/>
                <a:cs typeface="Times New Roman" panose="02020603050405020304"/>
              </a:rPr>
              <a:t>___________________________________</a:t>
            </a:r>
            <a:endParaRPr lang="en-US" altLang="zh-CN" sz="15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>
              <a:lnSpc>
                <a:spcPct val="160000"/>
              </a:lnSpc>
            </a:pPr>
            <a:r>
              <a:rPr lang="en-US" altLang="zh-CN" sz="1500" dirty="0">
                <a:latin typeface="等线 Light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6.</a:t>
            </a:r>
            <a:r>
              <a:rPr lang="zh-CN" altLang="en-US" sz="1500" dirty="0">
                <a:latin typeface="方正书宋_GBK" panose="03000509000000000000" charset="-122"/>
                <a:ea typeface="方正书宋_GBK" panose="03000509000000000000" charset="-122"/>
                <a:cs typeface="Times New Roman" panose="02020603050405020304"/>
              </a:rPr>
              <a:t>擅长	                   </a:t>
            </a:r>
            <a:r>
              <a:rPr lang="en-US" altLang="zh-CN" sz="1500" dirty="0">
                <a:latin typeface="方正书宋_GBK" panose="03000509000000000000" charset="-122"/>
                <a:ea typeface="方正书宋_GBK" panose="03000509000000000000" charset="-122"/>
                <a:cs typeface="Times New Roman" panose="02020603050405020304"/>
              </a:rPr>
              <a:t>____________________</a:t>
            </a:r>
            <a:endParaRPr lang="en-US" altLang="zh-CN" sz="15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>
              <a:lnSpc>
                <a:spcPct val="160000"/>
              </a:lnSpc>
            </a:pPr>
            <a:r>
              <a:rPr lang="en-US" altLang="zh-CN" sz="1500" dirty="0">
                <a:latin typeface="等线 Light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7.</a:t>
            </a:r>
            <a:r>
              <a:rPr lang="zh-CN" altLang="en-US" sz="1500" dirty="0">
                <a:latin typeface="方正书宋_GBK" panose="03000509000000000000" charset="-122"/>
                <a:ea typeface="方正书宋_GBK" panose="03000509000000000000" charset="-122"/>
                <a:cs typeface="Times New Roman" panose="02020603050405020304"/>
              </a:rPr>
              <a:t>确信	                    </a:t>
            </a:r>
            <a:r>
              <a:rPr lang="en-US" altLang="zh-CN" sz="1500" dirty="0">
                <a:latin typeface="方正书宋_GBK" panose="03000509000000000000" charset="-122"/>
                <a:ea typeface="方正书宋_GBK" panose="03000509000000000000" charset="-122"/>
                <a:cs typeface="Times New Roman" panose="02020603050405020304"/>
              </a:rPr>
              <a:t>_______________________</a:t>
            </a:r>
            <a:endParaRPr lang="en-US" altLang="zh-CN" sz="15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285637" y="1614639"/>
            <a:ext cx="2131554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get on well with sb. </a:t>
            </a:r>
            <a:endParaRPr lang="zh-CN" altLang="en-US" sz="1800">
              <a:latin typeface="+mj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198601" y="2011938"/>
            <a:ext cx="2131554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 be ready to do sth. </a:t>
            </a:r>
            <a:endParaRPr lang="zh-CN" altLang="en-US" sz="1800">
              <a:latin typeface="+mj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741203" y="2363862"/>
            <a:ext cx="2131554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 just like </a:t>
            </a:r>
            <a:endParaRPr lang="zh-CN" altLang="en-US" sz="1800">
              <a:latin typeface="+mj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440248" y="2695955"/>
            <a:ext cx="2933288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choose sb.as the monitor </a:t>
            </a:r>
            <a:endParaRPr lang="zh-CN" altLang="en-US" sz="1800">
              <a:latin typeface="+mj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285637" y="3072740"/>
            <a:ext cx="3209077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make the classroom beautiful </a:t>
            </a:r>
            <a:endParaRPr lang="zh-CN" altLang="en-US" sz="1800">
              <a:latin typeface="+mj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424579" y="3424664"/>
            <a:ext cx="1853669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 be good at </a:t>
            </a:r>
            <a:endParaRPr lang="zh-CN" altLang="en-US" sz="1800">
              <a:latin typeface="+mj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645166" y="3814923"/>
            <a:ext cx="1853669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 be sure </a:t>
            </a:r>
            <a:endParaRPr lang="zh-CN" altLang="en-US" sz="1800"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89072" y="178800"/>
            <a:ext cx="8768953" cy="464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4825175"/>
            <a:ext cx="9144000" cy="318325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4307750"/>
            <a:ext cx="1014413" cy="835750"/>
          </a:xfrm>
          <a:custGeom>
            <a:avLst/>
            <a:gdLst>
              <a:gd name="connsiteX0" fmla="*/ 0 w 2812945"/>
              <a:gd name="connsiteY0" fmla="*/ 0 h 2317516"/>
              <a:gd name="connsiteX1" fmla="*/ 2812945 w 2812945"/>
              <a:gd name="connsiteY1" fmla="*/ 0 h 2317516"/>
              <a:gd name="connsiteX2" fmla="*/ 2812945 w 2812945"/>
              <a:gd name="connsiteY2" fmla="*/ 2317516 h 2317516"/>
              <a:gd name="connsiteX3" fmla="*/ 0 w 2812945"/>
              <a:gd name="connsiteY3" fmla="*/ 2317516 h 23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945" h="2317516">
                <a:moveTo>
                  <a:pt x="0" y="0"/>
                </a:moveTo>
                <a:lnTo>
                  <a:pt x="2812945" y="0"/>
                </a:lnTo>
                <a:lnTo>
                  <a:pt x="2812945" y="2317516"/>
                </a:lnTo>
                <a:lnTo>
                  <a:pt x="0" y="2317516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43203" y="4042771"/>
            <a:ext cx="1200797" cy="1100730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763074" y="782392"/>
            <a:ext cx="5911403" cy="3000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500" dirty="0">
                <a:solidFill>
                  <a:srgbClr val="FF00FF"/>
                </a:solidFill>
                <a:latin typeface="方正黑体_GBK" panose="03000509000000000000" charset="-122"/>
                <a:ea typeface="方正黑体_GBK" panose="03000509000000000000" charset="-122"/>
                <a:cs typeface="Times New Roman" panose="02020603050405020304"/>
              </a:rPr>
              <a:t>二、仔细阅读</a:t>
            </a:r>
            <a:r>
              <a:rPr lang="en-US" altLang="zh-CN" sz="1500" dirty="0">
                <a:solidFill>
                  <a:srgbClr val="FF00FF"/>
                </a:solidFill>
                <a:latin typeface="等线 Light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P</a:t>
            </a:r>
            <a:r>
              <a:rPr lang="en-US" altLang="zh-CN" sz="1500" baseline="-25000" dirty="0">
                <a:solidFill>
                  <a:srgbClr val="FF00FF"/>
                </a:solidFill>
                <a:latin typeface="等线 Light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10</a:t>
            </a:r>
            <a:r>
              <a:rPr lang="zh-CN" altLang="en-US" sz="1500" dirty="0">
                <a:solidFill>
                  <a:srgbClr val="FF00FF"/>
                </a:solidFill>
                <a:latin typeface="等线 Light" panose="02010600030101010101" pitchFamily="2" charset="-122"/>
                <a:ea typeface="方正黑体_GBK" panose="03000509000000000000" charset="-122"/>
                <a:cs typeface="Times New Roman" panose="02020603050405020304"/>
              </a:rPr>
              <a:t> </a:t>
            </a:r>
            <a:r>
              <a:rPr lang="en-US" altLang="zh-CN" sz="1500" dirty="0">
                <a:solidFill>
                  <a:srgbClr val="FF00FF"/>
                </a:solidFill>
                <a:latin typeface="等线 Light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Activity</a:t>
            </a:r>
            <a:r>
              <a:rPr lang="zh-CN" altLang="en-US" sz="1500" dirty="0">
                <a:solidFill>
                  <a:srgbClr val="FF00FF"/>
                </a:solidFill>
                <a:latin typeface="等线 Light" panose="02010600030101010101" pitchFamily="2" charset="-122"/>
                <a:ea typeface="方正黑体_GBK" panose="03000509000000000000" charset="-122"/>
                <a:cs typeface="Times New Roman" panose="02020603050405020304"/>
              </a:rPr>
              <a:t> </a:t>
            </a:r>
            <a:r>
              <a:rPr lang="en-US" altLang="zh-CN" sz="1500" dirty="0">
                <a:solidFill>
                  <a:srgbClr val="FF00FF"/>
                </a:solidFill>
                <a:latin typeface="等线 Light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2</a:t>
            </a:r>
            <a:r>
              <a:rPr lang="zh-CN" altLang="en-US" sz="1500" dirty="0">
                <a:solidFill>
                  <a:srgbClr val="FF00FF"/>
                </a:solidFill>
                <a:latin typeface="方正黑体_GBK" panose="03000509000000000000" charset="-122"/>
                <a:ea typeface="方正黑体_GBK" panose="03000509000000000000" charset="-122"/>
                <a:cs typeface="Times New Roman" panose="02020603050405020304"/>
              </a:rPr>
              <a:t>的课文内容</a:t>
            </a:r>
            <a:r>
              <a:rPr lang="en-US" altLang="zh-CN" sz="1500" dirty="0">
                <a:solidFill>
                  <a:srgbClr val="FF00FF"/>
                </a:solidFill>
                <a:latin typeface="方正黑体_GBK" panose="03000509000000000000" charset="-122"/>
                <a:ea typeface="宋体" panose="02010600030101010101" pitchFamily="2" charset="-122"/>
                <a:cs typeface="Times New Roman" panose="02020603050405020304"/>
              </a:rPr>
              <a:t>,</a:t>
            </a:r>
            <a:r>
              <a:rPr lang="zh-CN" altLang="en-US" sz="1500" dirty="0">
                <a:solidFill>
                  <a:srgbClr val="FF00FF"/>
                </a:solidFill>
                <a:latin typeface="方正黑体_GBK" panose="03000509000000000000" charset="-122"/>
                <a:ea typeface="方正黑体_GBK" panose="03000509000000000000" charset="-122"/>
                <a:cs typeface="Times New Roman" panose="02020603050405020304"/>
              </a:rPr>
              <a:t>选出下列各题的最佳选项。</a:t>
            </a:r>
            <a:endParaRPr lang="zh-CN" altLang="en-US" sz="15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84365" y="1150125"/>
            <a:ext cx="7196237" cy="383643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(</a:t>
            </a:r>
            <a:r>
              <a:rPr lang="en-US" altLang="zh-CN" sz="1700" dirty="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      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)1.What is the girl like?</a:t>
            </a:r>
          </a:p>
          <a:p>
            <a:pPr lvl="2">
              <a:lnSpc>
                <a:spcPct val="120000"/>
              </a:lnSpc>
            </a:pP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A.She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is a little shy.</a:t>
            </a:r>
          </a:p>
          <a:p>
            <a:pPr lvl="2">
              <a:lnSpc>
                <a:spcPct val="120000"/>
              </a:lnSpc>
            </a:pP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B.She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is kind and ready to help others.</a:t>
            </a:r>
          </a:p>
          <a:p>
            <a:pPr lvl="2">
              <a:lnSpc>
                <a:spcPct val="120000"/>
              </a:lnSpc>
            </a:pP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C.She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is naughty.</a:t>
            </a:r>
          </a:p>
          <a:p>
            <a:pPr lvl="2">
              <a:lnSpc>
                <a:spcPct val="120000"/>
              </a:lnSpc>
            </a:pP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D.She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is lazy.</a:t>
            </a:r>
          </a:p>
          <a:p>
            <a:pPr>
              <a:lnSpc>
                <a:spcPct val="120000"/>
              </a:lnSpc>
            </a:pP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(</a:t>
            </a:r>
            <a:r>
              <a:rPr lang="en-US" altLang="zh-CN" sz="1700" dirty="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      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)2.What is the boy in purple good at?</a:t>
            </a:r>
          </a:p>
          <a:p>
            <a:pPr lvl="2">
              <a:lnSpc>
                <a:spcPct val="120000"/>
              </a:lnSpc>
            </a:pP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A.Basketball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.</a:t>
            </a:r>
            <a:r>
              <a:rPr lang="en-US" altLang="zh-CN" sz="17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    	</a:t>
            </a: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B.Volleyball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.		</a:t>
            </a: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C.Football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.</a:t>
            </a:r>
            <a:r>
              <a:rPr lang="en-US" altLang="zh-CN" sz="17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	</a:t>
            </a: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D.Tennis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(</a:t>
            </a:r>
            <a:r>
              <a:rPr lang="en-US" altLang="zh-CN" sz="1700" dirty="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      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)3.What monitor does the boy in green want to be?</a:t>
            </a:r>
          </a:p>
          <a:p>
            <a:pPr lvl="2">
              <a:lnSpc>
                <a:spcPct val="120000"/>
              </a:lnSpc>
            </a:pP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A.The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class monitor.</a:t>
            </a:r>
          </a:p>
          <a:p>
            <a:pPr lvl="2">
              <a:lnSpc>
                <a:spcPct val="120000"/>
              </a:lnSpc>
            </a:pP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B.The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PE monitor.</a:t>
            </a:r>
          </a:p>
          <a:p>
            <a:pPr lvl="2">
              <a:lnSpc>
                <a:spcPct val="120000"/>
              </a:lnSpc>
            </a:pP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C.The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cleaning monitor.</a:t>
            </a:r>
          </a:p>
          <a:p>
            <a:pPr lvl="2">
              <a:lnSpc>
                <a:spcPct val="120000"/>
              </a:lnSpc>
            </a:pP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D.The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study monitor.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372954" y="1151036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B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55112" y="2655140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C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36853" y="3300338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C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  <p:pic>
        <p:nvPicPr>
          <p:cNvPr id="2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667625" y="8172450"/>
            <a:ext cx="247650" cy="180975"/>
          </a:xfrm>
          <a:prstGeom prst="cube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85976" y="178801"/>
            <a:ext cx="8768953" cy="464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4825175"/>
            <a:ext cx="9144000" cy="318325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4307750"/>
            <a:ext cx="1014413" cy="835750"/>
          </a:xfrm>
          <a:custGeom>
            <a:avLst/>
            <a:gdLst>
              <a:gd name="connsiteX0" fmla="*/ 0 w 2812945"/>
              <a:gd name="connsiteY0" fmla="*/ 0 h 2317516"/>
              <a:gd name="connsiteX1" fmla="*/ 2812945 w 2812945"/>
              <a:gd name="connsiteY1" fmla="*/ 0 h 2317516"/>
              <a:gd name="connsiteX2" fmla="*/ 2812945 w 2812945"/>
              <a:gd name="connsiteY2" fmla="*/ 2317516 h 2317516"/>
              <a:gd name="connsiteX3" fmla="*/ 0 w 2812945"/>
              <a:gd name="connsiteY3" fmla="*/ 2317516 h 23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945" h="2317516">
                <a:moveTo>
                  <a:pt x="0" y="0"/>
                </a:moveTo>
                <a:lnTo>
                  <a:pt x="2812945" y="0"/>
                </a:lnTo>
                <a:lnTo>
                  <a:pt x="2812945" y="2317516"/>
                </a:lnTo>
                <a:lnTo>
                  <a:pt x="0" y="2317516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43203" y="4042771"/>
            <a:ext cx="1200797" cy="1100730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0" name="文本框 9"/>
          <p:cNvSpPr txBox="1"/>
          <p:nvPr/>
        </p:nvSpPr>
        <p:spPr>
          <a:xfrm>
            <a:off x="3798640" y="678180"/>
            <a:ext cx="1643717" cy="28469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dirty="0">
                <a:solidFill>
                  <a:srgbClr val="FF00FF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◆</a:t>
            </a:r>
            <a:r>
              <a:rPr lang="en-US" altLang="zh-CN" dirty="0">
                <a:solidFill>
                  <a:srgbClr val="FF00FF"/>
                </a:solidFill>
                <a:latin typeface="等线 Light" panose="02010600030101010101" pitchFamily="2" charset="-122"/>
                <a:ea typeface="方正粗圆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solidFill>
                  <a:srgbClr val="FF00FF"/>
                </a:solidFill>
                <a:latin typeface="等线 Light" panose="02010600030101010101" pitchFamily="2" charset="-122"/>
                <a:ea typeface="方正粗圆_GBK" panose="03000509000000000000" pitchFamily="65" charset="-122"/>
                <a:cs typeface="Times New Roman" panose="02020603050405020304" pitchFamily="18" charset="0"/>
              </a:rPr>
              <a:t>即学即练 </a:t>
            </a:r>
            <a:r>
              <a:rPr lang="en-US" altLang="zh-CN" dirty="0">
                <a:solidFill>
                  <a:srgbClr val="FF00FF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◆</a:t>
            </a:r>
            <a:endParaRPr lang="zh-CN" altLang="en-US" dirty="0">
              <a:latin typeface="+mj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53439" y="955179"/>
            <a:ext cx="6809904" cy="360098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(</a:t>
            </a:r>
            <a:r>
              <a:rPr lang="en-US" altLang="zh-CN" sz="1700" dirty="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     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)1.Be friendly and you’ll</a:t>
            </a:r>
            <a:r>
              <a:rPr lang="en-US" altLang="zh-CN" sz="1700" u="sng" dirty="0">
                <a:latin typeface="+mj-lt"/>
                <a:ea typeface="方正书宋_GBK" panose="03000509000000000000" charset="-122"/>
                <a:cs typeface="Times New Roman" panose="02020603050405020304"/>
              </a:rPr>
              <a:t>   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well with others.</a:t>
            </a:r>
          </a:p>
          <a:p>
            <a:pPr lvl="2">
              <a:lnSpc>
                <a:spcPct val="150000"/>
              </a:lnSpc>
            </a:pP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A.look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at</a:t>
            </a:r>
            <a:r>
              <a:rPr lang="en-US" altLang="zh-CN" sz="17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     </a:t>
            </a: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B.get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</a:t>
            </a: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onC.put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on</a:t>
            </a:r>
            <a:r>
              <a:rPr lang="en-US" altLang="zh-CN" sz="17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	</a:t>
            </a: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D.pick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up</a:t>
            </a:r>
          </a:p>
          <a:p>
            <a:pPr>
              <a:lnSpc>
                <a:spcPct val="150000"/>
              </a:lnSpc>
            </a:pP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(</a:t>
            </a:r>
            <a:r>
              <a:rPr lang="en-US" altLang="zh-CN" sz="1700" dirty="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     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)2.—Are you</a:t>
            </a:r>
            <a:r>
              <a:rPr lang="en-US" altLang="zh-CN" sz="1700" u="sng" dirty="0">
                <a:latin typeface="+mj-lt"/>
                <a:ea typeface="方正书宋_GBK" panose="03000509000000000000" charset="-122"/>
                <a:cs typeface="Times New Roman" panose="02020603050405020304"/>
              </a:rPr>
              <a:t>   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at dancing?—</a:t>
            </a: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Yes,I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can dance really</a:t>
            </a:r>
            <a:r>
              <a:rPr lang="en-US" altLang="zh-CN" sz="1700" u="sng" dirty="0">
                <a:latin typeface="+mj-lt"/>
                <a:ea typeface="方正书宋_GBK" panose="03000509000000000000" charset="-122"/>
                <a:cs typeface="Times New Roman" panose="02020603050405020304"/>
              </a:rPr>
              <a:t>   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.</a:t>
            </a:r>
          </a:p>
          <a:p>
            <a:pPr lvl="2">
              <a:lnSpc>
                <a:spcPct val="150000"/>
              </a:lnSpc>
            </a:pP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A.good;good</a:t>
            </a:r>
            <a:r>
              <a:rPr lang="en-US" altLang="zh-CN" sz="17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    </a:t>
            </a: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B.good;wellC.well;well</a:t>
            </a:r>
            <a:r>
              <a:rPr lang="en-US" altLang="zh-CN" sz="17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	</a:t>
            </a: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D.well;good</a:t>
            </a:r>
            <a:endParaRPr lang="en-US" altLang="zh-CN" sz="1700" dirty="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</a:pP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3.</a:t>
            </a:r>
            <a:r>
              <a:rPr lang="zh-CN" altLang="en-US" sz="17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我们在为国庆节做准备。</a:t>
            </a:r>
            <a:endParaRPr lang="en-US" altLang="zh-CN" sz="1700" dirty="0">
              <a:latin typeface="+mj-lt"/>
              <a:ea typeface="方正书宋_GBK" panose="03000509000000000000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</a:pP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We </a:t>
            </a:r>
            <a:r>
              <a:rPr lang="en-US" altLang="zh-CN" sz="1700" u="sng" dirty="0">
                <a:latin typeface="+mj-lt"/>
                <a:ea typeface="方正书宋_GBK" panose="03000509000000000000" charset="-122"/>
                <a:cs typeface="Times New Roman" panose="02020603050405020304"/>
              </a:rPr>
              <a:t>                                     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the National Day.</a:t>
            </a:r>
          </a:p>
          <a:p>
            <a:pPr>
              <a:lnSpc>
                <a:spcPct val="150000"/>
              </a:lnSpc>
            </a:pP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4.</a:t>
            </a:r>
            <a:r>
              <a:rPr lang="zh-CN" altLang="en-US" sz="17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爸爸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,</a:t>
            </a:r>
            <a:r>
              <a:rPr lang="zh-CN" altLang="en-US" sz="17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你能答应给我买一台新电脑吗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Dad,can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you _________________________________?</a:t>
            </a:r>
          </a:p>
          <a:p>
            <a:pPr>
              <a:lnSpc>
                <a:spcPct val="150000"/>
              </a:lnSpc>
            </a:pPr>
            <a:endParaRPr lang="en-US" altLang="zh-CN" sz="1700" dirty="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27994" y="999398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B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14413" y="1748186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B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549115" y="2923321"/>
            <a:ext cx="2131554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are ready for </a:t>
            </a:r>
            <a:endParaRPr lang="zh-CN" altLang="en-US" sz="1800">
              <a:latin typeface="+mj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166754" y="3668137"/>
            <a:ext cx="3898486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promise to buy me a new computer</a:t>
            </a:r>
            <a:endParaRPr lang="zh-CN" altLang="en-US" sz="1800"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89309" y="178800"/>
            <a:ext cx="8768953" cy="464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4825175"/>
            <a:ext cx="9144000" cy="318325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4307750"/>
            <a:ext cx="1014413" cy="835750"/>
          </a:xfrm>
          <a:custGeom>
            <a:avLst/>
            <a:gdLst>
              <a:gd name="connsiteX0" fmla="*/ 0 w 2812945"/>
              <a:gd name="connsiteY0" fmla="*/ 0 h 2317516"/>
              <a:gd name="connsiteX1" fmla="*/ 2812945 w 2812945"/>
              <a:gd name="connsiteY1" fmla="*/ 0 h 2317516"/>
              <a:gd name="connsiteX2" fmla="*/ 2812945 w 2812945"/>
              <a:gd name="connsiteY2" fmla="*/ 2317516 h 2317516"/>
              <a:gd name="connsiteX3" fmla="*/ 0 w 2812945"/>
              <a:gd name="connsiteY3" fmla="*/ 2317516 h 23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945" h="2317516">
                <a:moveTo>
                  <a:pt x="0" y="0"/>
                </a:moveTo>
                <a:lnTo>
                  <a:pt x="2812945" y="0"/>
                </a:lnTo>
                <a:lnTo>
                  <a:pt x="2812945" y="2317516"/>
                </a:lnTo>
                <a:lnTo>
                  <a:pt x="0" y="2317516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43203" y="4042771"/>
            <a:ext cx="1200797" cy="1100730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772733" y="678180"/>
            <a:ext cx="7368783" cy="438581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(</a:t>
            </a:r>
            <a:r>
              <a:rPr lang="en-US" altLang="zh-CN" sz="17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 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 )5.We should be good</a:t>
            </a:r>
            <a:r>
              <a:rPr lang="en-US" altLang="zh-CN" sz="1700" u="sng">
                <a:latin typeface="+mj-lt"/>
                <a:ea typeface="方正书宋_GBK" panose="03000509000000000000" charset="-122"/>
                <a:cs typeface="Times New Roman" panose="02020603050405020304"/>
              </a:rPr>
              <a:t>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the old people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.</a:t>
            </a:r>
          </a:p>
          <a:p>
            <a:pPr lvl="2">
              <a:lnSpc>
                <a:spcPct val="15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A.at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 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 		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B.to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 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 		</a:t>
            </a: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C.with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  	</a:t>
            </a: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D.for</a:t>
            </a:r>
            <a:endParaRPr lang="en-US" altLang="zh-CN" sz="170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6.Yangyang is good at swimming.(</a:t>
            </a:r>
            <a:r>
              <a:rPr lang="zh-CN" altLang="en-US" sz="1700">
                <a:latin typeface="+mj-lt"/>
                <a:ea typeface="方正书宋_GBK" panose="03000509000000000000" charset="-122"/>
                <a:cs typeface="Times New Roman" panose="02020603050405020304"/>
              </a:rPr>
              <a:t>改为同义句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Yangyang</a:t>
            </a:r>
            <a:r>
              <a:rPr lang="en-US" altLang="zh-CN" sz="1700" u="sng">
                <a:latin typeface="+mj-lt"/>
                <a:ea typeface="方正书宋_GBK" panose="03000509000000000000" charset="-122"/>
                <a:cs typeface="Times New Roman" panose="02020603050405020304"/>
              </a:rPr>
              <a:t>                                       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swimming.</a:t>
            </a:r>
          </a:p>
          <a:p>
            <a:pPr>
              <a:lnSpc>
                <a:spcPct val="15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(</a:t>
            </a:r>
            <a:r>
              <a:rPr lang="en-US" altLang="zh-CN" sz="17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  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 )7.The show is so funny and it can make everyone</a:t>
            </a:r>
            <a:r>
              <a:rPr lang="en-US" altLang="zh-CN" sz="1700" u="sng">
                <a:latin typeface="+mj-lt"/>
                <a:ea typeface="方正书宋_GBK" panose="03000509000000000000" charset="-122"/>
                <a:cs typeface="Times New Roman" panose="02020603050405020304"/>
              </a:rPr>
              <a:t>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again and again.</a:t>
            </a:r>
          </a:p>
          <a:p>
            <a:pPr lvl="1">
              <a:lnSpc>
                <a:spcPct val="15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        A.laugh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      </a:t>
            </a: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B.laughed	C.laughing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	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D.to laugh</a:t>
            </a:r>
          </a:p>
          <a:p>
            <a:pPr>
              <a:lnSpc>
                <a:spcPct val="15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(</a:t>
            </a:r>
            <a:r>
              <a:rPr lang="en-US" altLang="zh-CN" sz="17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 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 )8.I’m sure</a:t>
            </a:r>
            <a:r>
              <a:rPr lang="en-US" altLang="zh-CN" sz="1700" u="sng">
                <a:latin typeface="+mj-lt"/>
                <a:ea typeface="方正书宋_GBK" panose="03000509000000000000" charset="-122"/>
                <a:cs typeface="Times New Roman" panose="02020603050405020304"/>
              </a:rPr>
              <a:t>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to Jenny’s birthday party.</a:t>
            </a:r>
          </a:p>
          <a:p>
            <a:pPr lvl="2">
              <a:lnSpc>
                <a:spcPct val="150000"/>
              </a:lnSpc>
            </a:pP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A.come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     </a:t>
            </a: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B.coming		C.to come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	</a:t>
            </a: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D.comes</a:t>
            </a:r>
            <a:endParaRPr lang="en-US" altLang="zh-CN" sz="170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9.</a:t>
            </a:r>
            <a:r>
              <a:rPr lang="zh-CN" altLang="en-US" sz="1700">
                <a:latin typeface="+mj-lt"/>
                <a:ea typeface="方正书宋_GBK" panose="03000509000000000000" charset="-122"/>
                <a:cs typeface="Times New Roman" panose="02020603050405020304"/>
              </a:rPr>
              <a:t>我确定那个是大明。</a:t>
            </a:r>
            <a:endParaRPr lang="en-US" altLang="zh-CN" sz="1700">
              <a:latin typeface="+mj-lt"/>
              <a:ea typeface="方正书宋_GBK" panose="03000509000000000000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_________________that’s Daming. </a:t>
            </a:r>
          </a:p>
          <a:p>
            <a:pPr>
              <a:lnSpc>
                <a:spcPct val="150000"/>
              </a:lnSpc>
            </a:pPr>
            <a:endParaRPr lang="zh-CN" altLang="en-US" sz="170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34049" y="705128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B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278958" y="1891476"/>
            <a:ext cx="1596756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does well in </a:t>
            </a:r>
            <a:endParaRPr lang="zh-CN" altLang="en-US" sz="1800">
              <a:latin typeface="+mj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34049" y="2237724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A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34049" y="2980989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C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203722" y="4119072"/>
            <a:ext cx="1596756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 I’m sure </a:t>
            </a:r>
            <a:endParaRPr lang="zh-CN" altLang="en-US" sz="1800"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75" name="组合 74"/>
          <p:cNvGrpSpPr/>
          <p:nvPr/>
        </p:nvGrpSpPr>
        <p:grpSpPr>
          <a:xfrm>
            <a:off x="517922" y="528749"/>
            <a:ext cx="8108156" cy="3850070"/>
            <a:chOff x="690563" y="704998"/>
            <a:chExt cx="10810874" cy="5133427"/>
          </a:xfrm>
        </p:grpSpPr>
        <p:sp>
          <p:nvSpPr>
            <p:cNvPr id="13" name="矩形 12"/>
            <p:cNvSpPr/>
            <p:nvPr/>
          </p:nvSpPr>
          <p:spPr>
            <a:xfrm>
              <a:off x="690563" y="704998"/>
              <a:ext cx="10810874" cy="51334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690563" y="985682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690563" y="1329747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690563" y="1691920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690563" y="2035985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690563" y="2380050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690563" y="2742223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690563" y="3095342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690563" y="3439407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690563" y="3801580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690563" y="4145645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690563" y="4489710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690563" y="4851883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690563" y="5195948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690563" y="5540012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1007465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1378692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H="1">
              <a:off x="1731811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2103039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H="1">
              <a:off x="3542678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>
              <a:off x="3171451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H="1">
              <a:off x="2818332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H="1">
              <a:off x="2447104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>
              <a:off x="3886743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H="1">
              <a:off x="4257971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H="1">
              <a:off x="4611090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H="1">
              <a:off x="498231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H="1">
              <a:off x="642195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H="1">
              <a:off x="6050729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H="1">
              <a:off x="5697610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H="1">
              <a:off x="5326382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H="1">
              <a:off x="6784130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H="1">
              <a:off x="7155358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H="1">
              <a:off x="750847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H="1">
              <a:off x="7879704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H="1">
              <a:off x="9319343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H="1">
              <a:off x="8948116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H="1">
              <a:off x="859499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8223769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H="1">
              <a:off x="9708680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H="1">
              <a:off x="1007990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H="1">
              <a:off x="1043302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H="1">
              <a:off x="10804254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flipH="1">
              <a:off x="11148319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/>
        </p:nvSpPr>
        <p:spPr>
          <a:xfrm>
            <a:off x="0" y="4378819"/>
            <a:ext cx="9144000" cy="764681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68" name="文本框 67"/>
          <p:cNvSpPr txBox="1"/>
          <p:nvPr/>
        </p:nvSpPr>
        <p:spPr>
          <a:xfrm>
            <a:off x="3505794" y="1180861"/>
            <a:ext cx="2132411" cy="57626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/>
            <a:r>
              <a:rPr lang="zh-CN" altLang="en-US" sz="3300" b="1">
                <a:solidFill>
                  <a:srgbClr val="0070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教学目录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3163729" y="1872814"/>
            <a:ext cx="2627948" cy="69249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7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27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课前导学</a:t>
            </a:r>
            <a:endParaRPr lang="zh-CN" altLang="en-US" sz="2700" b="1" noProof="1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3163729" y="2670057"/>
            <a:ext cx="2627471" cy="69249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27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27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课堂基础训练</a:t>
            </a:r>
            <a:endParaRPr lang="zh-CN" altLang="en-US" sz="2700" b="1" noProof="1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0" name="图片 19" descr="图片包含 游戏机&#10;&#10;描述已自动生成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989921" y="3111341"/>
            <a:ext cx="2084070" cy="2084070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-214364" y="2564130"/>
            <a:ext cx="2579370" cy="2579370"/>
          </a:xfrm>
          <a:prstGeom prst="rect">
            <a:avLst/>
          </a:prstGeom>
        </p:spPr>
      </p:pic>
      <p:sp>
        <p:nvSpPr>
          <p:cNvPr id="70" name="文本框 69"/>
          <p:cNvSpPr txBox="1"/>
          <p:nvPr/>
        </p:nvSpPr>
        <p:spPr>
          <a:xfrm>
            <a:off x="3163729" y="3487423"/>
            <a:ext cx="2627471" cy="69249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27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</a:t>
            </a:r>
            <a:r>
              <a:rPr lang="zh-CN" altLang="en-US" sz="27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培优提高训练</a:t>
            </a:r>
            <a:endParaRPr lang="zh-CN" altLang="en-US" sz="2700" b="1" noProof="1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build="p"/>
      <p:bldP spid="69" grpId="0" build="p"/>
      <p:bldP spid="69" grpId="1" build="allAtOnce"/>
      <p:bldP spid="73" grpId="0"/>
      <p:bldP spid="73" grpId="1"/>
      <p:bldP spid="70" grpId="0"/>
      <p:bldP spid="7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89309" y="178800"/>
            <a:ext cx="8768953" cy="464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4825175"/>
            <a:ext cx="9144000" cy="318325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4307750"/>
            <a:ext cx="1014413" cy="835750"/>
          </a:xfrm>
          <a:custGeom>
            <a:avLst/>
            <a:gdLst>
              <a:gd name="connsiteX0" fmla="*/ 0 w 2812945"/>
              <a:gd name="connsiteY0" fmla="*/ 0 h 2317516"/>
              <a:gd name="connsiteX1" fmla="*/ 2812945 w 2812945"/>
              <a:gd name="connsiteY1" fmla="*/ 0 h 2317516"/>
              <a:gd name="connsiteX2" fmla="*/ 2812945 w 2812945"/>
              <a:gd name="connsiteY2" fmla="*/ 2317516 h 2317516"/>
              <a:gd name="connsiteX3" fmla="*/ 0 w 2812945"/>
              <a:gd name="connsiteY3" fmla="*/ 2317516 h 23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945" h="2317516">
                <a:moveTo>
                  <a:pt x="0" y="0"/>
                </a:moveTo>
                <a:lnTo>
                  <a:pt x="2812945" y="0"/>
                </a:lnTo>
                <a:lnTo>
                  <a:pt x="2812945" y="2317516"/>
                </a:lnTo>
                <a:lnTo>
                  <a:pt x="0" y="2317516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43203" y="4042771"/>
            <a:ext cx="1200797" cy="1100730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853441" y="940209"/>
            <a:ext cx="1836896" cy="2846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>
                <a:solidFill>
                  <a:srgbClr val="FF00FF"/>
                </a:solidFill>
                <a:latin typeface="方正黑体_GBK" panose="03000509000000000000" charset="-122"/>
                <a:ea typeface="方正黑体_GBK" panose="03000509000000000000" charset="-122"/>
                <a:cs typeface="Times New Roman" panose="02020603050405020304"/>
              </a:rPr>
              <a:t>一、单项填空。</a:t>
            </a:r>
            <a:endParaRPr lang="zh-CN" altLang="en-US">
              <a:effectLst/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12495" y="1231967"/>
            <a:ext cx="7425762" cy="353173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5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(</a:t>
            </a:r>
            <a:r>
              <a:rPr lang="en-US" altLang="zh-CN" sz="1500" dirty="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     </a:t>
            </a:r>
            <a:r>
              <a:rPr lang="en-US" altLang="zh-CN" sz="15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)1.We choose Lisa</a:t>
            </a:r>
            <a:r>
              <a:rPr lang="en-US" altLang="zh-CN" sz="1500" u="sng" dirty="0">
                <a:latin typeface="+mj-lt"/>
                <a:ea typeface="方正书宋_GBK" panose="03000509000000000000" charset="-122"/>
                <a:cs typeface="Times New Roman" panose="02020603050405020304"/>
              </a:rPr>
              <a:t>   </a:t>
            </a:r>
            <a:r>
              <a:rPr lang="en-US" altLang="zh-CN" sz="15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our cleaning monitor. </a:t>
            </a:r>
          </a:p>
          <a:p>
            <a:pPr lvl="2">
              <a:lnSpc>
                <a:spcPct val="150000"/>
              </a:lnSpc>
            </a:pPr>
            <a:r>
              <a:rPr lang="en-US" altLang="zh-CN" sz="15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A.at </a:t>
            </a:r>
            <a:r>
              <a:rPr lang="en-US" altLang="zh-CN" sz="15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   		</a:t>
            </a:r>
            <a:r>
              <a:rPr lang="en-US" altLang="zh-CN" sz="15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B.of</a:t>
            </a:r>
            <a:r>
              <a:rPr lang="en-US" altLang="zh-CN" sz="15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</a:t>
            </a:r>
            <a:r>
              <a:rPr lang="en-US" altLang="zh-CN" sz="15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  		</a:t>
            </a:r>
            <a:r>
              <a:rPr lang="en-US" altLang="zh-CN" sz="15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C.as </a:t>
            </a:r>
            <a:r>
              <a:rPr lang="en-US" altLang="zh-CN" sz="15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  		</a:t>
            </a:r>
            <a:r>
              <a:rPr lang="en-US" altLang="zh-CN" sz="15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D.to</a:t>
            </a:r>
          </a:p>
          <a:p>
            <a:pPr>
              <a:lnSpc>
                <a:spcPct val="150000"/>
              </a:lnSpc>
            </a:pPr>
            <a:r>
              <a:rPr lang="en-US" altLang="zh-CN" sz="15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(</a:t>
            </a:r>
            <a:r>
              <a:rPr lang="en-US" altLang="zh-CN" sz="1500" dirty="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     </a:t>
            </a:r>
            <a:r>
              <a:rPr lang="en-US" altLang="zh-CN" sz="15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)2.Mr Green helps us </a:t>
            </a:r>
            <a:r>
              <a:rPr lang="en-US" altLang="zh-CN" sz="1500" u="sng" dirty="0">
                <a:latin typeface="+mj-lt"/>
                <a:ea typeface="方正书宋_GBK" panose="03000509000000000000" charset="-122"/>
                <a:cs typeface="Times New Roman" panose="02020603050405020304"/>
              </a:rPr>
              <a:t>   </a:t>
            </a:r>
            <a:r>
              <a:rPr lang="en-US" altLang="zh-CN" sz="15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.He wants to live in a clean house. </a:t>
            </a:r>
          </a:p>
          <a:p>
            <a:pPr lvl="2">
              <a:lnSpc>
                <a:spcPct val="150000"/>
              </a:lnSpc>
            </a:pPr>
            <a:r>
              <a:rPr lang="en-US" altLang="zh-CN" sz="15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A.do shopping</a:t>
            </a:r>
            <a:r>
              <a:rPr lang="en-US" altLang="zh-CN" sz="15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	</a:t>
            </a:r>
            <a:r>
              <a:rPr lang="en-US" altLang="zh-CN" sz="15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B.do reading	C.do cooking</a:t>
            </a:r>
            <a:r>
              <a:rPr lang="en-US" altLang="zh-CN" sz="15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	</a:t>
            </a:r>
            <a:r>
              <a:rPr lang="en-US" altLang="zh-CN" sz="15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D.do cleaning</a:t>
            </a:r>
          </a:p>
          <a:p>
            <a:pPr>
              <a:lnSpc>
                <a:spcPct val="150000"/>
              </a:lnSpc>
            </a:pPr>
            <a:r>
              <a:rPr lang="en-US" altLang="zh-CN" sz="15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(</a:t>
            </a:r>
            <a:r>
              <a:rPr lang="en-US" altLang="zh-CN" sz="1500" dirty="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     </a:t>
            </a:r>
            <a:r>
              <a:rPr lang="en-US" altLang="zh-CN" sz="15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)3.—Where is your teacher?—He is sitting </a:t>
            </a:r>
            <a:r>
              <a:rPr lang="en-US" altLang="zh-CN" sz="1500" u="sng" dirty="0">
                <a:latin typeface="+mj-lt"/>
                <a:ea typeface="方正书宋_GBK" panose="03000509000000000000" charset="-122"/>
                <a:cs typeface="Times New Roman" panose="02020603050405020304"/>
              </a:rPr>
              <a:t>   </a:t>
            </a:r>
            <a:r>
              <a:rPr lang="en-US" altLang="zh-CN" sz="15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Kate and Jane in the classroom. </a:t>
            </a:r>
          </a:p>
          <a:p>
            <a:pPr lvl="2">
              <a:lnSpc>
                <a:spcPct val="150000"/>
              </a:lnSpc>
            </a:pPr>
            <a:r>
              <a:rPr lang="en-US" altLang="zh-CN" sz="15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A.in</a:t>
            </a:r>
            <a:r>
              <a:rPr lang="en-US" altLang="zh-CN" sz="15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		</a:t>
            </a:r>
            <a:r>
              <a:rPr lang="en-US" altLang="zh-CN" sz="15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B.among</a:t>
            </a:r>
            <a:r>
              <a:rPr lang="en-US" altLang="zh-CN" sz="15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	</a:t>
            </a:r>
            <a:r>
              <a:rPr lang="en-US" altLang="zh-CN" sz="15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C.between</a:t>
            </a:r>
            <a:r>
              <a:rPr lang="en-US" altLang="zh-CN" sz="15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	</a:t>
            </a:r>
            <a:r>
              <a:rPr lang="en-US" altLang="zh-CN" sz="15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</a:t>
            </a:r>
            <a:r>
              <a:rPr lang="en-US" altLang="zh-CN" sz="15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D.around</a:t>
            </a:r>
            <a:endParaRPr lang="en-US" altLang="zh-CN" sz="1500" dirty="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</a:pPr>
            <a:r>
              <a:rPr lang="en-US" altLang="zh-CN" sz="15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(</a:t>
            </a:r>
            <a:r>
              <a:rPr lang="en-US" altLang="zh-CN" sz="1500" dirty="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     </a:t>
            </a:r>
            <a:r>
              <a:rPr lang="en-US" altLang="zh-CN" sz="15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)4.I am ready </a:t>
            </a:r>
            <a:r>
              <a:rPr lang="en-US" altLang="zh-CN" sz="1500" u="sng" dirty="0">
                <a:latin typeface="+mj-lt"/>
                <a:ea typeface="方正书宋_GBK" panose="03000509000000000000" charset="-122"/>
                <a:cs typeface="Times New Roman" panose="02020603050405020304"/>
              </a:rPr>
              <a:t>   </a:t>
            </a:r>
            <a:r>
              <a:rPr lang="en-US" altLang="zh-CN" sz="15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the coming </a:t>
            </a:r>
            <a:r>
              <a:rPr lang="en-US" altLang="zh-CN" sz="15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exam,and</a:t>
            </a:r>
            <a:r>
              <a:rPr lang="en-US" altLang="zh-CN" sz="15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I think I can get good marks. </a:t>
            </a:r>
          </a:p>
          <a:p>
            <a:pPr lvl="2">
              <a:lnSpc>
                <a:spcPct val="150000"/>
              </a:lnSpc>
            </a:pPr>
            <a:r>
              <a:rPr lang="en-US" altLang="zh-CN" sz="15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A.for</a:t>
            </a:r>
            <a:r>
              <a:rPr lang="en-US" altLang="zh-CN" sz="15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		</a:t>
            </a:r>
            <a:r>
              <a:rPr lang="en-US" altLang="zh-CN" sz="15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B.to</a:t>
            </a:r>
            <a:r>
              <a:rPr lang="en-US" altLang="zh-CN" sz="15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		</a:t>
            </a:r>
            <a:r>
              <a:rPr lang="en-US" altLang="zh-CN" sz="15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C.with</a:t>
            </a:r>
            <a:r>
              <a:rPr lang="en-US" altLang="zh-CN" sz="15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		</a:t>
            </a:r>
            <a:r>
              <a:rPr lang="en-US" altLang="zh-CN" sz="15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D.about</a:t>
            </a:r>
            <a:endParaRPr lang="en-US" altLang="zh-CN" sz="1500" dirty="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</a:pPr>
            <a:r>
              <a:rPr lang="en-US" altLang="zh-CN" sz="15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(</a:t>
            </a:r>
            <a:r>
              <a:rPr lang="en-US" altLang="zh-CN" sz="1500" dirty="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    </a:t>
            </a:r>
            <a:r>
              <a:rPr lang="en-US" altLang="zh-CN" sz="15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)5.—Come home before dinner </a:t>
            </a:r>
            <a:r>
              <a:rPr lang="en-US" altLang="zh-CN" sz="15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time,Peter</a:t>
            </a:r>
            <a:r>
              <a:rPr lang="en-US" altLang="zh-CN" sz="15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!	—I </a:t>
            </a:r>
            <a:r>
              <a:rPr lang="en-US" altLang="zh-CN" sz="1500" u="sng" dirty="0">
                <a:latin typeface="+mj-lt"/>
                <a:ea typeface="方正书宋_GBK" panose="03000509000000000000" charset="-122"/>
                <a:cs typeface="Times New Roman" panose="02020603050405020304"/>
              </a:rPr>
              <a:t>   </a:t>
            </a:r>
            <a:r>
              <a:rPr lang="en-US" altLang="zh-CN" sz="15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,Mom. </a:t>
            </a:r>
          </a:p>
          <a:p>
            <a:pPr>
              <a:lnSpc>
                <a:spcPct val="150000"/>
              </a:lnSpc>
            </a:pPr>
            <a:r>
              <a:rPr lang="en-US" altLang="zh-CN" sz="15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	</a:t>
            </a:r>
            <a:r>
              <a:rPr lang="en-US" altLang="zh-CN" sz="15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A.promise</a:t>
            </a:r>
            <a:r>
              <a:rPr lang="en-US" altLang="zh-CN" sz="15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 </a:t>
            </a:r>
            <a:r>
              <a:rPr lang="en-US" altLang="zh-CN" sz="15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	B.do</a:t>
            </a:r>
            <a:r>
              <a:rPr lang="en-US" altLang="zh-CN" sz="15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  		</a:t>
            </a:r>
            <a:r>
              <a:rPr lang="en-US" altLang="zh-CN" sz="15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C.wish</a:t>
            </a:r>
            <a:r>
              <a:rPr lang="en-US" altLang="zh-CN" sz="15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 </a:t>
            </a:r>
            <a:r>
              <a:rPr lang="en-US" altLang="zh-CN" sz="15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		</a:t>
            </a:r>
            <a:r>
              <a:rPr lang="en-US" altLang="zh-CN" sz="15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D.have</a:t>
            </a:r>
            <a:endParaRPr lang="en-US" altLang="zh-CN" sz="1500" dirty="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11" name="文本框 9"/>
          <p:cNvSpPr txBox="1"/>
          <p:nvPr/>
        </p:nvSpPr>
        <p:spPr>
          <a:xfrm>
            <a:off x="3798640" y="678180"/>
            <a:ext cx="1643717" cy="50013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FF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◆</a:t>
            </a:r>
            <a:r>
              <a:rPr lang="en-US" altLang="zh-CN">
                <a:solidFill>
                  <a:srgbClr val="FF00FF"/>
                </a:solidFill>
                <a:latin typeface="等线 Light" panose="02010600030101010101" pitchFamily="2" charset="-122"/>
                <a:ea typeface="方正粗圆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zh-CN" altLang="zh-CN">
                <a:solidFill>
                  <a:srgbClr val="FF00FF"/>
                </a:solidFill>
                <a:latin typeface="等线 Light" panose="02010600030101010101" pitchFamily="2" charset="-122"/>
                <a:ea typeface="方正粗圆_GBK" panose="03000509000000000000" pitchFamily="65" charset="-122"/>
                <a:cs typeface="Times New Roman" panose="02020603050405020304" pitchFamily="18" charset="0"/>
              </a:rPr>
              <a:t>课堂基础训练</a:t>
            </a:r>
            <a:r>
              <a:rPr lang="zh-CN" altLang="zh-CN">
                <a:solidFill>
                  <a:srgbClr val="FF00FF"/>
                </a:solidFill>
                <a:ea typeface="等线 Light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FF00FF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◆</a:t>
            </a:r>
            <a:endParaRPr lang="zh-CN" altLang="en-US">
              <a:latin typeface="+mj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91976" y="1283030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C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91976" y="1981490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D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91975" y="2650692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C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91974" y="3336230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A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85133" y="3977840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A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37605" y="178800"/>
            <a:ext cx="8768953" cy="464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4825175"/>
            <a:ext cx="9144000" cy="318325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4307750"/>
            <a:ext cx="1014413" cy="835750"/>
          </a:xfrm>
          <a:custGeom>
            <a:avLst/>
            <a:gdLst>
              <a:gd name="connsiteX0" fmla="*/ 0 w 2812945"/>
              <a:gd name="connsiteY0" fmla="*/ 0 h 2317516"/>
              <a:gd name="connsiteX1" fmla="*/ 2812945 w 2812945"/>
              <a:gd name="connsiteY1" fmla="*/ 0 h 2317516"/>
              <a:gd name="connsiteX2" fmla="*/ 2812945 w 2812945"/>
              <a:gd name="connsiteY2" fmla="*/ 2317516 h 2317516"/>
              <a:gd name="connsiteX3" fmla="*/ 0 w 2812945"/>
              <a:gd name="connsiteY3" fmla="*/ 2317516 h 23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945" h="2317516">
                <a:moveTo>
                  <a:pt x="0" y="0"/>
                </a:moveTo>
                <a:lnTo>
                  <a:pt x="2812945" y="0"/>
                </a:lnTo>
                <a:lnTo>
                  <a:pt x="2812945" y="2317516"/>
                </a:lnTo>
                <a:lnTo>
                  <a:pt x="0" y="2317516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43203" y="4042771"/>
            <a:ext cx="1200797" cy="1100730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853440" y="801709"/>
            <a:ext cx="4951712" cy="3000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500">
                <a:solidFill>
                  <a:srgbClr val="FF00FF"/>
                </a:solidFill>
                <a:latin typeface="方正黑体_GBK" panose="03000509000000000000" charset="-122"/>
                <a:ea typeface="方正黑体_GBK" panose="03000509000000000000" charset="-122"/>
                <a:cs typeface="Times New Roman" panose="02020603050405020304"/>
              </a:rPr>
              <a:t>二、根据课本</a:t>
            </a:r>
            <a:r>
              <a:rPr lang="en-US" altLang="zh-CN" sz="1500">
                <a:solidFill>
                  <a:srgbClr val="FF00FF"/>
                </a:solidFill>
                <a:latin typeface="等线 Light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P</a:t>
            </a:r>
            <a:r>
              <a:rPr lang="en-US" altLang="zh-CN" sz="1500" baseline="-25000">
                <a:solidFill>
                  <a:srgbClr val="FF00FF"/>
                </a:solidFill>
                <a:latin typeface="等线 Light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10</a:t>
            </a:r>
            <a:r>
              <a:rPr lang="en-US" altLang="zh-CN" sz="1500">
                <a:solidFill>
                  <a:srgbClr val="FF00FF"/>
                </a:solidFill>
                <a:latin typeface="等线 Light" panose="02010600030101010101" pitchFamily="2" charset="-122"/>
                <a:ea typeface="方正黑体_GBK" panose="03000509000000000000" charset="-122"/>
                <a:cs typeface="Times New Roman" panose="02020603050405020304"/>
              </a:rPr>
              <a:t> </a:t>
            </a:r>
            <a:r>
              <a:rPr lang="en-US" altLang="zh-CN" sz="1500">
                <a:solidFill>
                  <a:srgbClr val="FF00FF"/>
                </a:solidFill>
                <a:latin typeface="等线 Light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Activity</a:t>
            </a:r>
            <a:r>
              <a:rPr lang="en-US" altLang="zh-CN" sz="1500">
                <a:solidFill>
                  <a:srgbClr val="FF00FF"/>
                </a:solidFill>
                <a:latin typeface="等线 Light" panose="02010600030101010101" pitchFamily="2" charset="-122"/>
                <a:ea typeface="方正黑体_GBK" panose="03000509000000000000" charset="-122"/>
                <a:cs typeface="Times New Roman" panose="02020603050405020304"/>
              </a:rPr>
              <a:t> </a:t>
            </a:r>
            <a:r>
              <a:rPr lang="en-US" altLang="zh-CN" sz="1500">
                <a:solidFill>
                  <a:srgbClr val="FF00FF"/>
                </a:solidFill>
                <a:latin typeface="等线 Light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2</a:t>
            </a:r>
            <a:r>
              <a:rPr lang="zh-CN" altLang="en-US" sz="1500">
                <a:solidFill>
                  <a:srgbClr val="FF00FF"/>
                </a:solidFill>
                <a:latin typeface="方正黑体_GBK" panose="03000509000000000000" charset="-122"/>
                <a:ea typeface="方正黑体_GBK" panose="03000509000000000000" charset="-122"/>
                <a:cs typeface="Times New Roman" panose="02020603050405020304"/>
              </a:rPr>
              <a:t>的课文内容</a:t>
            </a:r>
            <a:r>
              <a:rPr lang="en-US" altLang="zh-CN" sz="1500">
                <a:solidFill>
                  <a:srgbClr val="FF00FF"/>
                </a:solidFill>
                <a:latin typeface="方正黑体_GBK" panose="03000509000000000000" charset="-122"/>
                <a:ea typeface="宋体" panose="02010600030101010101" pitchFamily="2" charset="-122"/>
                <a:cs typeface="Times New Roman" panose="02020603050405020304"/>
              </a:rPr>
              <a:t>,</a:t>
            </a:r>
            <a:r>
              <a:rPr lang="zh-CN" altLang="en-US" sz="1500">
                <a:solidFill>
                  <a:srgbClr val="FF00FF"/>
                </a:solidFill>
                <a:latin typeface="方正黑体_GBK" panose="03000509000000000000" charset="-122"/>
                <a:ea typeface="方正黑体_GBK" panose="03000509000000000000" charset="-122"/>
                <a:cs typeface="Times New Roman" panose="02020603050405020304"/>
              </a:rPr>
              <a:t>完成短文填空。</a:t>
            </a:r>
            <a:endParaRPr lang="zh-CN" altLang="en-US" sz="150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54202" y="1164493"/>
            <a:ext cx="6996696" cy="360098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indent="342900" algn="just">
              <a:lnSpc>
                <a:spcPct val="150000"/>
              </a:lnSpc>
            </a:pPr>
            <a:r>
              <a:rPr lang="en-US" altLang="zh-CN" sz="1700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It’s the start of the new term and students are</a:t>
            </a:r>
            <a:r>
              <a:rPr lang="en-US" altLang="zh-CN" sz="1700" u="sng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1.</a:t>
            </a:r>
            <a:r>
              <a:rPr lang="zh-CN" altLang="zh-CN" sz="1700" u="sng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　　</a:t>
            </a:r>
            <a:r>
              <a:rPr lang="en-US" altLang="zh-CN" sz="1700" u="sng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              </a:t>
            </a:r>
            <a:r>
              <a:rPr lang="en-US" altLang="zh-CN" sz="1700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their new </a:t>
            </a:r>
            <a:r>
              <a:rPr lang="en-US" altLang="zh-CN" sz="1700" dirty="0" err="1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monitor.Lingling</a:t>
            </a:r>
            <a:r>
              <a:rPr lang="en-US" altLang="zh-CN" sz="1700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 would</a:t>
            </a:r>
            <a:r>
              <a:rPr lang="en-US" altLang="zh-CN" sz="1700" u="sng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2.</a:t>
            </a:r>
            <a:r>
              <a:rPr lang="zh-CN" altLang="zh-CN" sz="1700" u="sng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　　</a:t>
            </a:r>
            <a:r>
              <a:rPr lang="en-US" altLang="zh-CN" sz="1700" u="sng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            </a:t>
            </a:r>
            <a:r>
              <a:rPr lang="en-US" altLang="zh-CN" sz="1700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to be the class </a:t>
            </a:r>
            <a:r>
              <a:rPr lang="en-US" altLang="zh-CN" sz="1700" dirty="0" err="1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monitor.She</a:t>
            </a:r>
            <a:r>
              <a:rPr lang="en-US" altLang="zh-CN" sz="1700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 gets on  </a:t>
            </a:r>
            <a:r>
              <a:rPr lang="en-US" altLang="zh-CN" sz="1700" u="sng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3.</a:t>
            </a:r>
            <a:r>
              <a:rPr lang="zh-CN" altLang="zh-CN" sz="1700" u="sng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　　</a:t>
            </a:r>
            <a:r>
              <a:rPr lang="en-US" altLang="zh-CN" sz="1700" u="sng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    </a:t>
            </a:r>
            <a:r>
              <a:rPr lang="en-US" altLang="zh-CN" sz="1700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with everyone.She</a:t>
            </a:r>
            <a:r>
              <a:rPr lang="en-US" altLang="zh-CN" sz="1700" u="sng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4.</a:t>
            </a:r>
            <a:r>
              <a:rPr lang="zh-CN" altLang="zh-CN" sz="1700" u="sng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　　</a:t>
            </a:r>
            <a:r>
              <a:rPr lang="en-US" altLang="zh-CN" sz="1700" u="sng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      </a:t>
            </a:r>
            <a:r>
              <a:rPr lang="en-US" altLang="zh-CN" sz="1700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very </a:t>
            </a:r>
            <a:r>
              <a:rPr lang="en-US" altLang="zh-CN" sz="1700" dirty="0" err="1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hard.She</a:t>
            </a:r>
            <a:r>
              <a:rPr lang="en-US" altLang="zh-CN" sz="1700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 is kind and she’s ready</a:t>
            </a:r>
            <a:r>
              <a:rPr lang="en-US" altLang="zh-CN" sz="1700" u="sng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5.</a:t>
            </a:r>
            <a:r>
              <a:rPr lang="zh-CN" altLang="zh-CN" sz="1700" u="sng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　　</a:t>
            </a:r>
            <a:r>
              <a:rPr lang="en-US" altLang="zh-CN" sz="1700" u="sng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   </a:t>
            </a:r>
            <a:r>
              <a:rPr lang="en-US" altLang="zh-CN" sz="1700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help others.Daming</a:t>
            </a:r>
            <a:r>
              <a:rPr lang="en-US" altLang="zh-CN" sz="1700" u="sng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6.</a:t>
            </a:r>
            <a:r>
              <a:rPr lang="zh-CN" altLang="zh-CN" sz="1700" u="sng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　　</a:t>
            </a:r>
            <a:r>
              <a:rPr lang="en-US" altLang="zh-CN" sz="1700" u="sng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       </a:t>
            </a:r>
            <a:r>
              <a:rPr lang="en-US" altLang="zh-CN" sz="1700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sports and he can run really </a:t>
            </a:r>
            <a:r>
              <a:rPr lang="en-US" altLang="zh-CN" sz="1700" dirty="0" err="1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fast.He</a:t>
            </a:r>
            <a:r>
              <a:rPr lang="en-US" altLang="zh-CN" sz="1700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 plays most ball games </a:t>
            </a:r>
            <a:r>
              <a:rPr lang="en-US" altLang="zh-CN" sz="1700" dirty="0" err="1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well.He</a:t>
            </a:r>
            <a:r>
              <a:rPr lang="en-US" altLang="zh-CN" sz="1700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 is good</a:t>
            </a:r>
            <a:r>
              <a:rPr lang="en-US" altLang="zh-CN" sz="1700" u="sng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7.</a:t>
            </a:r>
            <a:r>
              <a:rPr lang="zh-CN" altLang="zh-CN" sz="1700" u="sng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　　</a:t>
            </a:r>
            <a:r>
              <a:rPr lang="en-US" altLang="zh-CN" sz="1700" u="sng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   </a:t>
            </a:r>
            <a:r>
              <a:rPr lang="en-US" altLang="zh-CN" sz="1700" dirty="0" err="1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football.So</a:t>
            </a:r>
            <a:r>
              <a:rPr lang="en-US" altLang="zh-CN" sz="1700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 he</a:t>
            </a:r>
          </a:p>
          <a:p>
            <a:pPr algn="just">
              <a:lnSpc>
                <a:spcPct val="150000"/>
              </a:lnSpc>
            </a:pPr>
            <a:r>
              <a:rPr lang="en-US" altLang="zh-CN" sz="1700" u="sng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8.</a:t>
            </a:r>
            <a:r>
              <a:rPr lang="zh-CN" altLang="zh-CN" sz="1700" u="sng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　</a:t>
            </a:r>
            <a:r>
              <a:rPr lang="en-US" altLang="zh-CN" sz="1700" u="sng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    </a:t>
            </a:r>
            <a:r>
              <a:rPr lang="zh-CN" altLang="zh-CN" sz="1700" u="sng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　</a:t>
            </a:r>
            <a:r>
              <a:rPr lang="en-US" altLang="zh-CN" sz="1700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to be the PE </a:t>
            </a:r>
            <a:r>
              <a:rPr lang="en-US" altLang="zh-CN" sz="1700" dirty="0" err="1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monitor.Tony</a:t>
            </a:r>
            <a:r>
              <a:rPr lang="en-US" altLang="zh-CN" sz="1700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 likes cleaning house,</a:t>
            </a:r>
            <a:r>
              <a:rPr lang="en-US" altLang="zh-CN" sz="1700" u="sng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9.</a:t>
            </a:r>
            <a:r>
              <a:rPr lang="zh-CN" altLang="zh-CN" sz="1700" u="sng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　　</a:t>
            </a:r>
            <a:r>
              <a:rPr lang="en-US" altLang="zh-CN" sz="1700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he wants to be the cleaning </a:t>
            </a:r>
            <a:r>
              <a:rPr lang="en-US" altLang="zh-CN" sz="1700" dirty="0" err="1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monitor.He</a:t>
            </a:r>
            <a:r>
              <a:rPr lang="en-US" altLang="zh-CN" sz="1700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 is sure to make the classroom</a:t>
            </a:r>
            <a:r>
              <a:rPr lang="en-US" altLang="zh-CN" sz="1700" u="sng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10.</a:t>
            </a:r>
            <a:r>
              <a:rPr lang="zh-CN" altLang="zh-CN" sz="1700" u="sng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　　</a:t>
            </a:r>
            <a:r>
              <a:rPr lang="en-US" altLang="zh-CN" sz="1700" u="sng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   </a:t>
            </a:r>
            <a:r>
              <a:rPr lang="en-US" altLang="zh-CN" sz="1700" dirty="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and beautiful. </a:t>
            </a:r>
            <a:endParaRPr lang="zh-CN" altLang="zh-CN" sz="1700" dirty="0">
              <a:solidFill>
                <a:srgbClr val="000000"/>
              </a:solidFill>
              <a:latin typeface="+mj-lt"/>
              <a:ea typeface="方正书宋_GBK" panose="03000509000000000000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916445" y="1239230"/>
            <a:ext cx="1115766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choosing</a:t>
            </a:r>
            <a:endParaRPr lang="zh-CN" altLang="en-US" sz="1800">
              <a:latin typeface="+mj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762542" y="1579992"/>
            <a:ext cx="664887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like</a:t>
            </a:r>
            <a:endParaRPr lang="zh-CN" altLang="en-US" sz="1800">
              <a:latin typeface="+mj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399736" y="1969002"/>
            <a:ext cx="664887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well</a:t>
            </a:r>
            <a:endParaRPr lang="zh-CN" altLang="en-US" sz="1800">
              <a:latin typeface="+mj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094985" y="2013728"/>
            <a:ext cx="876671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works</a:t>
            </a:r>
            <a:endParaRPr lang="zh-CN" altLang="en-US" sz="1800">
              <a:latin typeface="+mj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058414" y="2346369"/>
            <a:ext cx="456325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to</a:t>
            </a:r>
            <a:endParaRPr lang="zh-CN" altLang="en-US" sz="1800">
              <a:latin typeface="+mj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427429" y="2346368"/>
            <a:ext cx="918335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enjoys</a:t>
            </a:r>
            <a:endParaRPr lang="zh-CN" altLang="en-US" sz="1800">
              <a:latin typeface="+mj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688282" y="2704771"/>
            <a:ext cx="456326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at</a:t>
            </a:r>
            <a:endParaRPr lang="zh-CN" altLang="en-US" sz="1800">
              <a:latin typeface="+mj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331284" y="3122583"/>
            <a:ext cx="801790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wants</a:t>
            </a:r>
            <a:endParaRPr lang="zh-CN" altLang="en-US" sz="1800">
              <a:latin typeface="+mj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730648" y="3122583"/>
            <a:ext cx="801790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so</a:t>
            </a:r>
            <a:endParaRPr lang="zh-CN" altLang="en-US" sz="1800">
              <a:latin typeface="+mj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999603" y="3468832"/>
            <a:ext cx="801790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clean</a:t>
            </a:r>
            <a:endParaRPr lang="zh-CN" altLang="en-US" sz="1800"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3" grpId="0"/>
      <p:bldP spid="24" grpId="0"/>
      <p:bldP spid="25" grpId="0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heme/theme1.xml><?xml version="1.0" encoding="utf-8"?>
<a:theme xmlns:a="http://schemas.openxmlformats.org/drawingml/2006/main" name="WWW.2PPT.COM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985</Words>
  <Application>Microsoft Office PowerPoint</Application>
  <PresentationFormat>全屏显示(16:9)</PresentationFormat>
  <Paragraphs>211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宋体</vt:lpstr>
      <vt:lpstr>黑体</vt:lpstr>
      <vt:lpstr>Times New Roman</vt:lpstr>
      <vt:lpstr>微软雅黑</vt:lpstr>
      <vt:lpstr>Calibri</vt:lpstr>
      <vt:lpstr>Wingdings</vt:lpstr>
      <vt:lpstr>Arial</vt:lpstr>
      <vt:lpstr>方正黑体_GBK</vt:lpstr>
      <vt:lpstr>方正粗圆_GBK</vt:lpstr>
      <vt:lpstr>楷体</vt:lpstr>
      <vt:lpstr>等线 Light</vt:lpstr>
      <vt:lpstr>方正书宋_GBK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第一PPT模板网-WWW.1PPT.COM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5</cp:revision>
  <cp:lastPrinted>2021-03-14T05:42:00Z</cp:lastPrinted>
  <dcterms:created xsi:type="dcterms:W3CDTF">2021-03-14T05:42:00Z</dcterms:created>
  <dcterms:modified xsi:type="dcterms:W3CDTF">2023-01-16T22:27:51Z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80B4FCC53F034FF68ECEBCA5D0CDFC71</vt:lpwstr>
  </property>
  <property fmtid="{D5CDD505-2E9C-101B-9397-08002B2CF9AE}" pid="7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