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00" d="100"/>
          <a:sy n="100" d="100"/>
        </p:scale>
        <p:origin x="-117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E05503-0849-42C8-B6FE-2730F019F11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8231EFB-B7CD-4A21-89FF-97448AF0006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260A-7150-4D58-95C9-372391D0349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5399-4183-466E-803B-031FAB8BA3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78A17-2981-4D07-961B-4C240E2D152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90DEE-16A2-47DF-88DB-3B897434E8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F8D4-6622-4A70-949E-6F23B957FA5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E81C-F275-466A-AA5B-E07C698DB1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8C3B-64B0-49B1-B329-C055CD4B702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0968-68F1-4F8D-8AA9-16F12AB5C1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2AEC-5464-4CAE-82E3-8DD31E7CED7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F018-69D6-4C8F-94C1-DC74D48F70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516D-C302-4A22-9316-9C57B320A21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F19F-E24B-4C03-9D44-15BC0A8038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E9B57-8DAB-4E87-A627-DF60845B302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E0BE9-8DD9-40A0-96C1-49E7976835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F9A2C-3871-4B4D-8452-A5EB5EC8707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1F64-7BC0-41AB-ACEF-C9D62E957A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4B1AD-211A-4FAE-BEEA-31207DB6E8D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26A5-5B9C-455C-9EF5-FE52BC2B22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14A5-8185-4369-8273-CD3E12CAC303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C91E-39B3-4BC2-8786-D1A34BABD4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0C94F4D8-BB10-4580-ACE2-71947EBFABD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F9F94983-FF26-4E35-82A3-AC0060607E5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093119" y="1920873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983492" y="2390118"/>
            <a:ext cx="43749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4F80BD"/>
                </a:solidFill>
                <a:latin typeface="+mn-ea"/>
                <a:ea typeface="+mn-ea"/>
              </a:rPr>
              <a:t>第九单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</a:rPr>
              <a:t>元  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认识</a:t>
            </a:r>
            <a:r>
              <a:rPr lang="en-US" altLang="zh-CN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11~20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各数</a:t>
            </a:r>
            <a:endParaRPr lang="zh-CN" altLang="en-US" sz="2800" dirty="0" smtClean="0">
              <a:solidFill>
                <a:srgbClr val="4F80BD"/>
              </a:solidFill>
              <a:latin typeface="+mn-ea"/>
              <a:ea typeface="+mn-ea"/>
              <a:sym typeface="+mn-ea"/>
            </a:endParaRP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294187" y="4321177"/>
            <a:ext cx="3840163" cy="34925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5" y="3922715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2" name="文本框 10"/>
          <p:cNvSpPr txBox="1">
            <a:spLocks noChangeArrowheads="1"/>
          </p:cNvSpPr>
          <p:nvPr/>
        </p:nvSpPr>
        <p:spPr bwMode="auto">
          <a:xfrm>
            <a:off x="1898651" y="3470079"/>
            <a:ext cx="8394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4000" b="1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到</a:t>
            </a:r>
            <a:r>
              <a:rPr lang="en-US" altLang="zh-CN" sz="4000" b="1" dirty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zh-CN" altLang="en-US" sz="4000" b="1" dirty="0">
                <a:solidFill>
                  <a:schemeClr val="accent1">
                    <a:lumMod val="75000"/>
                  </a:schemeClr>
                </a:solidFill>
              </a:rPr>
              <a:t>各数的认识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587817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871" y="4509153"/>
            <a:ext cx="1462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第</a:t>
            </a:r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课时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725 0.144451 C -0.418725 0.106063 -0.541134 -0.006699 -0.680663 -0.049595 C -0.820193 -0.092492 -0.990702 -0.069863 -1.060310 -0.070116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2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5750" y="500065"/>
            <a:ext cx="11334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3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．学习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19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的组成。</a:t>
            </a: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2001" y="1214438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用小棒摆出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19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，尝试用计数器表示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19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23" name="图片 22" descr="捕3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928938"/>
            <a:ext cx="5253039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7334249" y="3143250"/>
            <a:ext cx="1455739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3"/>
          <p:cNvGrpSpPr/>
          <p:nvPr/>
        </p:nvGrpSpPr>
        <p:grpSpPr bwMode="auto">
          <a:xfrm>
            <a:off x="1905001" y="2357438"/>
            <a:ext cx="2120900" cy="2786062"/>
            <a:chOff x="1285852" y="3214686"/>
            <a:chExt cx="1590789" cy="2786082"/>
          </a:xfrm>
        </p:grpSpPr>
        <p:pic>
          <p:nvPicPr>
            <p:cNvPr id="12310" name="图片 27" descr="8 (2)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3214686"/>
              <a:ext cx="1590789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1500180" y="5500702"/>
              <a:ext cx="571541" cy="5000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2143163" y="5500702"/>
              <a:ext cx="571541" cy="5000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2001" y="1214438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用小棒摆出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19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，尝试用计数器表示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19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30" name="图片 2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40703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40719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2286000" y="4357688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3143249" y="4357688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圆角矩形标注 34"/>
          <p:cNvSpPr/>
          <p:nvPr/>
        </p:nvSpPr>
        <p:spPr>
          <a:xfrm>
            <a:off x="6191252" y="3000372"/>
            <a:ext cx="5619789" cy="2357454"/>
          </a:xfrm>
          <a:prstGeom prst="wedgeRoundRectCallout">
            <a:avLst>
              <a:gd name="adj1" fmla="val 27288"/>
              <a:gd name="adj2" fmla="val 55809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）个十和（  ）个一合起来是（  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15" name="图片 14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86080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64490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43058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2162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8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0003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7876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5733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3574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7048500" y="3071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10763249" y="3071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10572749" y="392906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  <p:bldP spid="24" grpId="0"/>
      <p:bldP spid="34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5750" y="500065"/>
            <a:ext cx="11334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4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．学习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20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的组成和写法。</a:t>
            </a: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2001" y="1214438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用小棒摆出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20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，尝试用计数器表示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20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grpSp>
        <p:nvGrpSpPr>
          <p:cNvPr id="3" name="组合 36"/>
          <p:cNvGrpSpPr/>
          <p:nvPr/>
        </p:nvGrpSpPr>
        <p:grpSpPr bwMode="auto">
          <a:xfrm>
            <a:off x="3238500" y="2714625"/>
            <a:ext cx="2667000" cy="1500188"/>
            <a:chOff x="714348" y="1785926"/>
            <a:chExt cx="1714512" cy="1193361"/>
          </a:xfrm>
        </p:grpSpPr>
        <p:pic>
          <p:nvPicPr>
            <p:cNvPr id="13318" name="图片 22" descr="捕3获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14348" y="1785926"/>
              <a:ext cx="857256" cy="1193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图片 28" descr="捕3获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571604" y="1785926"/>
              <a:ext cx="857256" cy="1193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239000" y="3000375"/>
            <a:ext cx="1455739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3"/>
          <p:cNvGrpSpPr/>
          <p:nvPr/>
        </p:nvGrpSpPr>
        <p:grpSpPr bwMode="auto">
          <a:xfrm>
            <a:off x="1905001" y="2214563"/>
            <a:ext cx="2120900" cy="2786062"/>
            <a:chOff x="1285852" y="3214686"/>
            <a:chExt cx="1590789" cy="2786082"/>
          </a:xfrm>
        </p:grpSpPr>
        <p:pic>
          <p:nvPicPr>
            <p:cNvPr id="14348" name="图片 27" descr="8 (2)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3214686"/>
              <a:ext cx="1590789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矩形 11"/>
            <p:cNvSpPr/>
            <p:nvPr/>
          </p:nvSpPr>
          <p:spPr>
            <a:xfrm>
              <a:off x="1500180" y="5500702"/>
              <a:ext cx="571541" cy="5000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2143163" y="5500702"/>
              <a:ext cx="571541" cy="5000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2001" y="1214438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用小棒摆出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20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，尝试用计数器表示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20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30" name="图片 2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9274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2286000" y="4214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3143249" y="4214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圆角矩形标注 34"/>
          <p:cNvSpPr/>
          <p:nvPr/>
        </p:nvSpPr>
        <p:spPr>
          <a:xfrm>
            <a:off x="6191252" y="3000372"/>
            <a:ext cx="5619789" cy="2357454"/>
          </a:xfrm>
          <a:prstGeom prst="wedgeRoundRectCallout">
            <a:avLst>
              <a:gd name="adj1" fmla="val 27288"/>
              <a:gd name="adj2" fmla="val 55809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）个十是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3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7143749" y="3500438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6" name="图片 25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71316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6716713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3900"/>
            <a:ext cx="46987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三、练习巩固，强化新知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0501" y="1425575"/>
            <a:ext cx="11620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想想做做</a:t>
            </a:r>
          </a:p>
        </p:txBody>
      </p:sp>
      <p:pic>
        <p:nvPicPr>
          <p:cNvPr id="10" name="图片 9" descr="8 (2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1" y="2428875"/>
            <a:ext cx="21209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414178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762249" y="442912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619500" y="442912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9" name="图片 18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0949" y="41433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0949" y="392906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圆角矩形标注 20"/>
          <p:cNvSpPr/>
          <p:nvPr/>
        </p:nvSpPr>
        <p:spPr>
          <a:xfrm>
            <a:off x="7334260" y="3071810"/>
            <a:ext cx="4095779" cy="2357454"/>
          </a:xfrm>
          <a:prstGeom prst="wedgeRoundRectCallout">
            <a:avLst>
              <a:gd name="adj1" fmla="val 27288"/>
              <a:gd name="adj2" fmla="val 55809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       </a:t>
            </a: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3"/>
          <p:cNvGrpSpPr/>
          <p:nvPr/>
        </p:nvGrpSpPr>
        <p:grpSpPr bwMode="auto">
          <a:xfrm>
            <a:off x="1905001" y="2214563"/>
            <a:ext cx="2120900" cy="2786062"/>
            <a:chOff x="1285852" y="3214686"/>
            <a:chExt cx="1590789" cy="2786082"/>
          </a:xfrm>
        </p:grpSpPr>
        <p:pic>
          <p:nvPicPr>
            <p:cNvPr id="16400" name="图片 5" descr="8 (2)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3214686"/>
              <a:ext cx="1590789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/>
          </p:nvSpPr>
          <p:spPr>
            <a:xfrm>
              <a:off x="1500180" y="5500702"/>
              <a:ext cx="571541" cy="5000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143163" y="5500702"/>
              <a:ext cx="571541" cy="5000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11" name="图片 1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9274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286000" y="4214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143249" y="4214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6191252" y="3000372"/>
            <a:ext cx="5619789" cy="2357454"/>
          </a:xfrm>
          <a:prstGeom prst="wedgeRoundRectCallout">
            <a:avLst>
              <a:gd name="adj1" fmla="val 27288"/>
              <a:gd name="adj2" fmla="val 55809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）个十和（   ）个一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239000" y="3071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9" name="图片 18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92906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7147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5004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2845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图片 22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07022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7239000" y="391477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3"/>
          <p:cNvGrpSpPr/>
          <p:nvPr/>
        </p:nvGrpSpPr>
        <p:grpSpPr bwMode="auto">
          <a:xfrm>
            <a:off x="1905001" y="2214563"/>
            <a:ext cx="2120900" cy="2786062"/>
            <a:chOff x="1285852" y="3214686"/>
            <a:chExt cx="1590789" cy="2786082"/>
          </a:xfrm>
        </p:grpSpPr>
        <p:pic>
          <p:nvPicPr>
            <p:cNvPr id="17419" name="图片 5" descr="8 (2)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3214686"/>
              <a:ext cx="1590789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矩形 7"/>
            <p:cNvSpPr/>
            <p:nvPr/>
          </p:nvSpPr>
          <p:spPr>
            <a:xfrm>
              <a:off x="1500180" y="5500702"/>
              <a:ext cx="571541" cy="5000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143163" y="5500702"/>
              <a:ext cx="571541" cy="5000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11" name="图片 1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9274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286000" y="4214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143249" y="42148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圆角矩形标注 13"/>
          <p:cNvSpPr/>
          <p:nvPr/>
        </p:nvSpPr>
        <p:spPr>
          <a:xfrm>
            <a:off x="6191252" y="3000372"/>
            <a:ext cx="5619789" cy="2357454"/>
          </a:xfrm>
          <a:prstGeom prst="wedgeRoundRectCallout">
            <a:avLst>
              <a:gd name="adj1" fmla="val 27288"/>
              <a:gd name="adj2" fmla="val 55809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）个十</a:t>
            </a:r>
            <a:endParaRPr lang="zh-CN" altLang="en-US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239000" y="370046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7" name="图片 16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7147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 bwMode="auto">
          <a:xfrm>
            <a:off x="1905001" y="2214563"/>
            <a:ext cx="2476500" cy="3016250"/>
            <a:chOff x="1428728" y="2214554"/>
            <a:chExt cx="1857388" cy="3015927"/>
          </a:xfrm>
        </p:grpSpPr>
        <p:pic>
          <p:nvPicPr>
            <p:cNvPr id="18444" name="图片 5" descr="8 (2)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2214554"/>
              <a:ext cx="1590789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5" name="矩形 11"/>
            <p:cNvSpPr>
              <a:spLocks noChangeArrowheads="1"/>
            </p:cNvSpPr>
            <p:nvPr/>
          </p:nvSpPr>
          <p:spPr bwMode="auto">
            <a:xfrm>
              <a:off x="1714480" y="4214818"/>
              <a:ext cx="92869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446" name="矩形 12"/>
            <p:cNvSpPr>
              <a:spLocks noChangeArrowheads="1"/>
            </p:cNvSpPr>
            <p:nvPr/>
          </p:nvSpPr>
          <p:spPr bwMode="auto">
            <a:xfrm>
              <a:off x="2357422" y="4214818"/>
              <a:ext cx="92869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1" name="图片 1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9274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圆角矩形标注 13"/>
          <p:cNvSpPr/>
          <p:nvPr/>
        </p:nvSpPr>
        <p:spPr>
          <a:xfrm>
            <a:off x="6953256" y="3000372"/>
            <a:ext cx="4857784" cy="2357454"/>
          </a:xfrm>
          <a:prstGeom prst="wedgeRoundRectCallout">
            <a:avLst>
              <a:gd name="adj1" fmla="val 27288"/>
              <a:gd name="adj2" fmla="val 55809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       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90501" y="668340"/>
            <a:ext cx="116205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8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看数画一画</a:t>
            </a:r>
          </a:p>
        </p:txBody>
      </p:sp>
      <p:pic>
        <p:nvPicPr>
          <p:cNvPr id="19" name="图片 18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92906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7147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5004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2845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7"/>
          <p:cNvGrpSpPr/>
          <p:nvPr/>
        </p:nvGrpSpPr>
        <p:grpSpPr bwMode="auto">
          <a:xfrm>
            <a:off x="1905001" y="2214563"/>
            <a:ext cx="2476500" cy="3016250"/>
            <a:chOff x="1428728" y="2214554"/>
            <a:chExt cx="1857388" cy="3015927"/>
          </a:xfrm>
        </p:grpSpPr>
        <p:pic>
          <p:nvPicPr>
            <p:cNvPr id="19470" name="图片 5" descr="8 (2)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2214554"/>
              <a:ext cx="1590789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1" name="矩形 11"/>
            <p:cNvSpPr>
              <a:spLocks noChangeArrowheads="1"/>
            </p:cNvSpPr>
            <p:nvPr/>
          </p:nvSpPr>
          <p:spPr bwMode="auto">
            <a:xfrm>
              <a:off x="1714480" y="4214818"/>
              <a:ext cx="92869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472" name="矩形 12"/>
            <p:cNvSpPr>
              <a:spLocks noChangeArrowheads="1"/>
            </p:cNvSpPr>
            <p:nvPr/>
          </p:nvSpPr>
          <p:spPr bwMode="auto">
            <a:xfrm>
              <a:off x="2357422" y="4214818"/>
              <a:ext cx="92869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1" name="图片 1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9274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圆角矩形标注 13"/>
          <p:cNvSpPr/>
          <p:nvPr/>
        </p:nvSpPr>
        <p:spPr>
          <a:xfrm>
            <a:off x="6953256" y="3000372"/>
            <a:ext cx="4857784" cy="2357454"/>
          </a:xfrm>
          <a:prstGeom prst="wedgeRoundRectCallout">
            <a:avLst>
              <a:gd name="adj1" fmla="val 27288"/>
              <a:gd name="adj2" fmla="val 55809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       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  <p:pic>
        <p:nvPicPr>
          <p:cNvPr id="19" name="图片 18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92906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7147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5004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2845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07181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85750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64318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7"/>
          <p:cNvGrpSpPr/>
          <p:nvPr/>
        </p:nvGrpSpPr>
        <p:grpSpPr bwMode="auto">
          <a:xfrm>
            <a:off x="1905001" y="2214563"/>
            <a:ext cx="2476500" cy="3016250"/>
            <a:chOff x="1428728" y="2214554"/>
            <a:chExt cx="1857388" cy="3015927"/>
          </a:xfrm>
        </p:grpSpPr>
        <p:pic>
          <p:nvPicPr>
            <p:cNvPr id="20495" name="图片 5" descr="8 (2)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2214554"/>
              <a:ext cx="1590789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6" name="矩形 11"/>
            <p:cNvSpPr>
              <a:spLocks noChangeArrowheads="1"/>
            </p:cNvSpPr>
            <p:nvPr/>
          </p:nvSpPr>
          <p:spPr bwMode="auto">
            <a:xfrm>
              <a:off x="1714480" y="4214818"/>
              <a:ext cx="92869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497" name="矩形 12"/>
            <p:cNvSpPr>
              <a:spLocks noChangeArrowheads="1"/>
            </p:cNvSpPr>
            <p:nvPr/>
          </p:nvSpPr>
          <p:spPr bwMode="auto">
            <a:xfrm>
              <a:off x="2357422" y="4214818"/>
              <a:ext cx="92869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1" name="图片 1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9274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圆角矩形标注 13"/>
          <p:cNvSpPr/>
          <p:nvPr/>
        </p:nvSpPr>
        <p:spPr>
          <a:xfrm>
            <a:off x="6953256" y="3000372"/>
            <a:ext cx="4857784" cy="2357454"/>
          </a:xfrm>
          <a:prstGeom prst="wedgeRoundRectCallout">
            <a:avLst>
              <a:gd name="adj1" fmla="val 27288"/>
              <a:gd name="adj2" fmla="val 55809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       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  <p:pic>
        <p:nvPicPr>
          <p:cNvPr id="19" name="图片 18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92906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7147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5004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2845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307181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85750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64318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4288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捕获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00" y="3714750"/>
            <a:ext cx="2381251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剪去单角的矩形 5"/>
          <p:cNvSpPr/>
          <p:nvPr/>
        </p:nvSpPr>
        <p:spPr>
          <a:xfrm>
            <a:off x="-239712" y="692150"/>
            <a:ext cx="6811963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3900"/>
            <a:ext cx="46987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一、故事引人，激发兴趣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952500" y="1571626"/>
            <a:ext cx="9906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古代人采用的“关节记数”方法，左手小指表示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，依次左手无名指表示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2……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左手大拇指表示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1" y="1214766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en-US" altLang="zh-CN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762501" y="4000500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334001" y="3484563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000751" y="3143250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667501" y="3295650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7048501" y="4129088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3" grpId="0"/>
      <p:bldP spid="14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7"/>
          <p:cNvGrpSpPr/>
          <p:nvPr/>
        </p:nvGrpSpPr>
        <p:grpSpPr bwMode="auto">
          <a:xfrm>
            <a:off x="1905001" y="2214563"/>
            <a:ext cx="2476500" cy="3016250"/>
            <a:chOff x="1428728" y="2214554"/>
            <a:chExt cx="1857388" cy="3015927"/>
          </a:xfrm>
        </p:grpSpPr>
        <p:pic>
          <p:nvPicPr>
            <p:cNvPr id="21512" name="图片 5" descr="8 (2)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2214554"/>
              <a:ext cx="1590789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3" name="矩形 11"/>
            <p:cNvSpPr>
              <a:spLocks noChangeArrowheads="1"/>
            </p:cNvSpPr>
            <p:nvPr/>
          </p:nvSpPr>
          <p:spPr bwMode="auto">
            <a:xfrm>
              <a:off x="1714480" y="4214818"/>
              <a:ext cx="92869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514" name="矩形 12"/>
            <p:cNvSpPr>
              <a:spLocks noChangeArrowheads="1"/>
            </p:cNvSpPr>
            <p:nvPr/>
          </p:nvSpPr>
          <p:spPr bwMode="auto">
            <a:xfrm>
              <a:off x="2357422" y="4214818"/>
              <a:ext cx="92869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00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endPara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1" name="图片 1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9274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圆角矩形标注 13"/>
          <p:cNvSpPr/>
          <p:nvPr/>
        </p:nvSpPr>
        <p:spPr>
          <a:xfrm>
            <a:off x="7749540" y="4279265"/>
            <a:ext cx="3613573" cy="1003300"/>
          </a:xfrm>
          <a:prstGeom prst="wedgeRoundRectCallout">
            <a:avLst>
              <a:gd name="adj1" fmla="val 22961"/>
              <a:gd name="adj2" fmla="val 69240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  <p:pic>
        <p:nvPicPr>
          <p:cNvPr id="23" name="图片 22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49" y="37147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71500" y="714375"/>
            <a:ext cx="1114425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完成数的组成并填空。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66751" y="1714502"/>
            <a:ext cx="1104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(1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里面有（   ）个十和（   ）个一。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667251" y="1857376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243888" y="1857376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5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66751" y="2884488"/>
            <a:ext cx="11049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(2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个一合起来是（   ）。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715251" y="300037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13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66751" y="4027488"/>
            <a:ext cx="11049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(3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</a:rPr>
              <a:t>个十是（   ）。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254501" y="4143376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20</a:t>
            </a:r>
            <a:endParaRPr lang="zh-CN" altLang="en-US" sz="3200">
              <a:solidFill>
                <a:srgbClr val="FF0000"/>
              </a:solidFill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88989" y="2108200"/>
            <a:ext cx="9334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认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识了数位，知道“个位”和“十位”，知道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～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各数的组成。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捕获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05250" y="2500313"/>
            <a:ext cx="1682751" cy="331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 descr="捕获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77251" y="3214690"/>
            <a:ext cx="228600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矩形 11"/>
          <p:cNvSpPr>
            <a:spLocks noChangeArrowheads="1"/>
          </p:cNvSpPr>
          <p:nvPr/>
        </p:nvSpPr>
        <p:spPr bwMode="auto">
          <a:xfrm>
            <a:off x="285751" y="468315"/>
            <a:ext cx="11811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左手手腕表示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，左肘表示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，左腋表示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，左肩表示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，左侧锁骨表示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，咽喉表示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11,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再接着对称地向右数下去，到右手小指表示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334001" y="3929063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334001" y="3429000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715001" y="2786063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238751" y="2628900"/>
            <a:ext cx="571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048249" y="2198688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286249" y="271462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714749" y="221456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3333749" y="255746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762249" y="278606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238500" y="335756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3238500" y="3843338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7715249" y="364331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8001000" y="2857500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8763000" y="242887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9620249" y="271462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0191749" y="3271838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2" y="692150"/>
            <a:ext cx="6811963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0" y="723900"/>
            <a:ext cx="46987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二、创设交流，探究新知</a:t>
            </a: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5750" y="1428750"/>
            <a:ext cx="1133475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．认识计数器。</a:t>
            </a:r>
          </a:p>
        </p:txBody>
      </p:sp>
      <p:pic>
        <p:nvPicPr>
          <p:cNvPr id="9" name="图片 8" descr="8 (2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2286000"/>
            <a:ext cx="2476500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左箭头标注 9"/>
          <p:cNvSpPr/>
          <p:nvPr/>
        </p:nvSpPr>
        <p:spPr>
          <a:xfrm>
            <a:off x="7143751" y="2767013"/>
            <a:ext cx="2286000" cy="785812"/>
          </a:xfrm>
          <a:prstGeom prst="leftArrowCallout">
            <a:avLst>
              <a:gd name="adj1" fmla="val 21812"/>
              <a:gd name="adj2" fmla="val 25000"/>
              <a:gd name="adj3" fmla="val 32970"/>
              <a:gd name="adj4" fmla="val 790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</a:t>
            </a:r>
            <a:r>
              <a:rPr lang="zh-CN" altLang="en-US" sz="28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数器</a:t>
            </a:r>
          </a:p>
        </p:txBody>
      </p:sp>
      <p:pic>
        <p:nvPicPr>
          <p:cNvPr id="11" name="图片 1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49" y="42862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096000" y="471487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762750" y="4700588"/>
            <a:ext cx="37147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  <p:pic>
        <p:nvPicPr>
          <p:cNvPr id="14" name="图片 13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42862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048249" y="471487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333501" y="4714875"/>
            <a:ext cx="37147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en-US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10" grpId="0" animBg="1"/>
      <p:bldP spid="12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62001" y="1357313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尝试拨一拨算珠，表示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6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23" name="图片 22" descr="8 (2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1" y="2260600"/>
            <a:ext cx="2476500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图片 24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28625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6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0719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8560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图片 28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64490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43058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21468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6000749" y="471487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285750" y="449265"/>
            <a:ext cx="11334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．学习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11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、</a:t>
            </a:r>
            <a:r>
              <a:rPr lang="en-US" altLang="zh-CN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16</a:t>
            </a:r>
            <a:r>
              <a:rPr lang="zh-CN" altLang="en-US" sz="28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的组成。</a:t>
            </a:r>
          </a:p>
        </p:txBody>
      </p:sp>
      <p:pic>
        <p:nvPicPr>
          <p:cNvPr id="26" name="图片 25" descr="捕获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1" y="3071815"/>
            <a:ext cx="2735263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2001" y="1214438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用小棒摆出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11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，尝试用计数器表示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11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6381749" y="3357563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2001" y="1214438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用小棒摆出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11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，尝试用计数器表示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11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28" name="图片 27" descr="8 (2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1" y="2143125"/>
            <a:ext cx="21209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85603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49" y="385762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3714749" y="414337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4572000" y="4143375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圆角矩形标注 34"/>
          <p:cNvSpPr/>
          <p:nvPr/>
        </p:nvSpPr>
        <p:spPr>
          <a:xfrm>
            <a:off x="6572253" y="3286124"/>
            <a:ext cx="4381531" cy="2071702"/>
          </a:xfrm>
          <a:prstGeom prst="wedgeRoundRectCallout">
            <a:avLst>
              <a:gd name="adj1" fmla="val 32637"/>
              <a:gd name="adj2" fmla="val 61123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个一合起来是</a:t>
            </a:r>
            <a:r>
              <a:rPr lang="en-US" altLang="zh-CN" sz="36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endParaRPr lang="zh-CN" altLang="en-US" sz="3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2001" y="1214438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用小棒摆出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16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，尝试用计数器表示</a:t>
            </a:r>
            <a:r>
              <a:rPr lang="en-US" altLang="zh-CN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16</a:t>
            </a:r>
            <a:r>
              <a:rPr lang="zh-CN" altLang="en-US" sz="320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7334249" y="3143250"/>
            <a:ext cx="1455739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 bwMode="auto">
          <a:xfrm>
            <a:off x="2667000" y="3000375"/>
            <a:ext cx="4191000" cy="1428750"/>
            <a:chOff x="928662" y="1928802"/>
            <a:chExt cx="2857520" cy="1120594"/>
          </a:xfrm>
        </p:grpSpPr>
        <p:pic>
          <p:nvPicPr>
            <p:cNvPr id="9221" name="图片 11" descr="捕1获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8662" y="1928802"/>
              <a:ext cx="2037445" cy="1120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2" name="图片 12" descr="捕1获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05993" y="1928802"/>
              <a:ext cx="1180189" cy="1120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2001" y="1214438"/>
            <a:ext cx="1085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52400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用小棒摆出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16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，尝试用计数器表示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16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28" name="图片 27" descr="8 (2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1" y="2286000"/>
            <a:ext cx="21209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49" y="399891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图片 30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4000500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3429000" y="4286250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4286249" y="4286250"/>
            <a:ext cx="12382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圆角矩形标注 34"/>
          <p:cNvSpPr/>
          <p:nvPr/>
        </p:nvSpPr>
        <p:spPr>
          <a:xfrm>
            <a:off x="6572253" y="3286124"/>
            <a:ext cx="4381531" cy="2071702"/>
          </a:xfrm>
          <a:prstGeom prst="wedgeRoundRectCallout">
            <a:avLst>
              <a:gd name="adj1" fmla="val 32637"/>
              <a:gd name="adj2" fmla="val 61123"/>
              <a:gd name="adj3" fmla="val 16667"/>
            </a:avLst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个十和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个一合起来是</a:t>
            </a:r>
            <a:r>
              <a:rPr lang="en-US" altLang="zh-CN" sz="36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endParaRPr lang="zh-CN" altLang="en-US" sz="36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5" name="图片 14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378618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3570288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3355975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图片 17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314166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8" descr="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2925763"/>
            <a:ext cx="40005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宽屏</PresentationFormat>
  <Paragraphs>108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2023-01-16T22:28:07Z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FBCB8D9EC13B499D9BFF3326F93DEA30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