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03" r:id="rId2"/>
    <p:sldId id="275" r:id="rId3"/>
    <p:sldId id="258" r:id="rId4"/>
    <p:sldId id="296" r:id="rId5"/>
    <p:sldId id="276" r:id="rId6"/>
    <p:sldId id="259" r:id="rId7"/>
    <p:sldId id="297" r:id="rId8"/>
    <p:sldId id="300" r:id="rId9"/>
    <p:sldId id="298" r:id="rId10"/>
    <p:sldId id="299" r:id="rId11"/>
    <p:sldId id="301" r:id="rId12"/>
    <p:sldId id="267" r:id="rId13"/>
    <p:sldId id="288" r:id="rId1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00FF"/>
    <a:srgbClr val="0099FF"/>
    <a:srgbClr val="00CC00"/>
    <a:srgbClr val="FFFF00"/>
    <a:srgbClr val="FF3300"/>
    <a:srgbClr val="66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7" autoAdjust="0"/>
    <p:restoredTop sz="98764" autoAdjust="0"/>
  </p:normalViewPr>
  <p:slideViewPr>
    <p:cSldViewPr>
      <p:cViewPr>
        <p:scale>
          <a:sx n="80" d="100"/>
          <a:sy n="80" d="100"/>
        </p:scale>
        <p:origin x="-94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AF625-B6B4-4A59-AA59-183A7D2E170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818F2-D3FF-4CEC-82DD-685C223D99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18F2-D3FF-4CEC-82DD-685C223D996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54063" y="1916113"/>
            <a:ext cx="2376487" cy="2305050"/>
          </a:xfrm>
          <a:prstGeom prst="ellipse">
            <a:avLst/>
          </a:prstGeom>
          <a:gradFill rotWithShape="1">
            <a:gsLst>
              <a:gs pos="0">
                <a:srgbClr val="66FFFF">
                  <a:alpha val="70000"/>
                </a:srgbClr>
              </a:gs>
              <a:gs pos="100000">
                <a:srgbClr val="2F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5219700" y="476250"/>
            <a:ext cx="3168650" cy="3384550"/>
          </a:xfrm>
          <a:prstGeom prst="ellipse">
            <a:avLst/>
          </a:prstGeom>
          <a:gradFill rotWithShape="1">
            <a:gsLst>
              <a:gs pos="0">
                <a:srgbClr val="66FF33">
                  <a:alpha val="70000"/>
                </a:srgbClr>
              </a:gs>
              <a:gs pos="100000">
                <a:srgbClr val="2F7618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4211638" y="1700213"/>
            <a:ext cx="3097212" cy="3097212"/>
          </a:xfrm>
          <a:prstGeom prst="ellipse">
            <a:avLst/>
          </a:prstGeom>
          <a:gradFill rotWithShape="1">
            <a:gsLst>
              <a:gs pos="0">
                <a:srgbClr val="CCFF33">
                  <a:alpha val="70000"/>
                </a:srgbClr>
              </a:gs>
              <a:gs pos="100000">
                <a:srgbClr val="5E7618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grpSp>
        <p:nvGrpSpPr>
          <p:cNvPr id="11" name="Group 14"/>
          <p:cNvGrpSpPr/>
          <p:nvPr/>
        </p:nvGrpSpPr>
        <p:grpSpPr bwMode="auto">
          <a:xfrm>
            <a:off x="1244600" y="0"/>
            <a:ext cx="7113588" cy="6858000"/>
            <a:chOff x="748" y="0"/>
            <a:chExt cx="4481" cy="4320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74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156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837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2832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746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4876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5229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9" name="Picture 22" descr="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91440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3" descr="标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95513"/>
            <a:ext cx="9163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24"/>
          <p:cNvGrpSpPr/>
          <p:nvPr/>
        </p:nvGrpSpPr>
        <p:grpSpPr bwMode="auto">
          <a:xfrm>
            <a:off x="0" y="1814513"/>
            <a:ext cx="9144000" cy="2000250"/>
            <a:chOff x="0" y="1143"/>
            <a:chExt cx="5760" cy="1260"/>
          </a:xfrm>
        </p:grpSpPr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0" y="1143"/>
              <a:ext cx="5760" cy="0"/>
            </a:xfrm>
            <a:prstGeom prst="line">
              <a:avLst/>
            </a:prstGeom>
            <a:noFill/>
            <a:ln w="12700">
              <a:solidFill>
                <a:srgbClr val="FFFFFF">
                  <a:alpha val="30196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0" y="2034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0" y="2214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0" y="2403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9" name="Oval 52"/>
          <p:cNvSpPr>
            <a:spLocks noChangeArrowheads="1"/>
          </p:cNvSpPr>
          <p:nvPr/>
        </p:nvSpPr>
        <p:spPr bwMode="auto">
          <a:xfrm>
            <a:off x="1185863" y="3101975"/>
            <a:ext cx="647700" cy="64770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9000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30000"/>
                  </a:schemeClr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" name="Line 62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2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1FDF-E595-413C-A87A-670D8CCFD2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7CCA-E42E-4326-A386-000DFAF2B5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6875" y="280988"/>
            <a:ext cx="2095500" cy="5884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80988"/>
            <a:ext cx="6137275" cy="5884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E865-17F1-4A90-90AA-1BCD1CC597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081088" y="280988"/>
            <a:ext cx="7761287" cy="7921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4038600" cy="2335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335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829050"/>
            <a:ext cx="4038600" cy="2336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829050"/>
            <a:ext cx="4038600" cy="2336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247C-5E46-4BC7-8093-79DB00BBF1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1088" y="280988"/>
            <a:ext cx="7761287" cy="7921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335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336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36EF-CC2B-4894-B50F-B927C7D1CA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25675-460E-4279-AD75-6997B4562F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E409-BFF0-46B7-9C2C-CE7158A14F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8407-9700-48D3-A5CE-D54D0AAA87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D959-010E-4015-9C8E-74C84E7167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56E71-CA19-45BF-A585-9F8C9F2A75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8A5C4-28A1-4210-B372-FE247B31E0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0D0A9-B5A1-4819-AE63-5357284B33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1088" y="280988"/>
            <a:ext cx="77612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2A168B-B322-474C-9A7C-36E073048814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32" name="Freeform 8"/>
          <p:cNvSpPr/>
          <p:nvPr/>
        </p:nvSpPr>
        <p:spPr bwMode="auto">
          <a:xfrm>
            <a:off x="0" y="333375"/>
            <a:ext cx="9134475" cy="219075"/>
          </a:xfrm>
          <a:custGeom>
            <a:avLst/>
            <a:gdLst>
              <a:gd name="T0" fmla="*/ 0 w 5754"/>
              <a:gd name="T1" fmla="*/ 347781563 h 138"/>
              <a:gd name="T2" fmla="*/ 1456650313 w 5754"/>
              <a:gd name="T3" fmla="*/ 342741250 h 138"/>
              <a:gd name="T4" fmla="*/ 1814512500 w 5754"/>
              <a:gd name="T5" fmla="*/ 5040313 h 138"/>
              <a:gd name="T6" fmla="*/ 2147483647 w 5754"/>
              <a:gd name="T7" fmla="*/ 0 h 1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54" h="138">
                <a:moveTo>
                  <a:pt x="0" y="138"/>
                </a:moveTo>
                <a:lnTo>
                  <a:pt x="578" y="136"/>
                </a:lnTo>
                <a:lnTo>
                  <a:pt x="720" y="2"/>
                </a:lnTo>
                <a:lnTo>
                  <a:pt x="5754" y="0"/>
                </a:lnTo>
              </a:path>
            </a:pathLst>
          </a:custGeom>
          <a:noFill/>
          <a:ln w="76200" cmpd="tri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7200" kern="10" dirty="0" smtClean="0">
                <a:ln w="9525">
                  <a:solidFill>
                    <a:srgbClr val="FF33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简单</a:t>
            </a:r>
            <a:r>
              <a:rPr lang="zh-CN" altLang="en-US" sz="72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的</a:t>
            </a:r>
            <a:r>
              <a:rPr lang="zh-CN" altLang="en-US" sz="7200" kern="10" dirty="0" smtClean="0">
                <a:ln w="9525">
                  <a:solidFill>
                    <a:srgbClr val="FF33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概率计</a:t>
            </a:r>
            <a:r>
              <a:rPr lang="zh-CN" altLang="en-US" sz="72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算</a:t>
            </a:r>
          </a:p>
        </p:txBody>
      </p:sp>
      <p:sp>
        <p:nvSpPr>
          <p:cNvPr id="3" name="矩形 2"/>
          <p:cNvSpPr/>
          <p:nvPr/>
        </p:nvSpPr>
        <p:spPr>
          <a:xfrm>
            <a:off x="2665870" y="528210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1484784"/>
            <a:ext cx="835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）两人同时出手后，出现平局的概率有多大？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15775" y="2846388"/>
            <a:ext cx="87487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假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设两人 经过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此出手，皆为平局，直到第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n+1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次出手实验才决出胜负，那么在第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n+1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次出手时，甲、乙两人获胜的概率分别为多大？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9578" y="1124744"/>
            <a:ext cx="9144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：你知道田忌赛马的故事吗？据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记载，在战国时期，齐威王和他的大臣田忌有上、中、下三匹马，在同等级的马中，齐威王的马比田忌的马跑得快，但每人较高等级的马都比对方较低等级的马跑的快。有一天齐威王要与田忌赛马，双方约定：比赛两局，每局各出一匹，每匹马只赛一次，赢得两局着为胜。齐威王的马按上、中、下顺序出阵，加入田忌的马随机出阵，田忌获胜的概率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1188" y="1870075"/>
            <a:ext cx="7920037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396" bIns="0" anchor="ctr">
            <a:spAutoFit/>
          </a:bodyPr>
          <a:lstStyle/>
          <a:p>
            <a:pPr eaLnBrk="1" hangingPunct="1"/>
            <a:r>
              <a:rPr lang="zh-CN" altLang="en-US" sz="4400" b="1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　通过今天的学习，你对概率的简单计算有什么收获一些新的认识？能谈谈你的想法吗？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685438" y="1055688"/>
            <a:ext cx="4103687" cy="579438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9FF"/>
                </a:solidFill>
                <a:latin typeface="华文新魏" panose="02010800040101010101" charset="-122"/>
                <a:ea typeface="华文新魏" panose="02010800040101010101" charset="-122"/>
              </a:rPr>
              <a:t>总结反思</a:t>
            </a:r>
            <a:r>
              <a:rPr lang="en-US" altLang="zh-CN" b="1" dirty="0">
                <a:solidFill>
                  <a:srgbClr val="0099FF"/>
                </a:solidFill>
                <a:latin typeface="华文新魏" panose="02010800040101010101" charset="-122"/>
                <a:ea typeface="华文新魏" panose="02010800040101010101" charset="-122"/>
              </a:rPr>
              <a:t>,</a:t>
            </a:r>
            <a:r>
              <a:rPr lang="zh-CN" altLang="en-US" b="1" dirty="0">
                <a:solidFill>
                  <a:srgbClr val="0099FF"/>
                </a:solidFill>
                <a:latin typeface="华文新魏" panose="02010800040101010101" charset="-122"/>
                <a:ea typeface="华文新魏" panose="02010800040101010101" charset="-122"/>
              </a:rPr>
              <a:t>纳入系统</a:t>
            </a:r>
          </a:p>
        </p:txBody>
      </p:sp>
      <p:pic>
        <p:nvPicPr>
          <p:cNvPr id="14340" name="Picture 7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16563"/>
            <a:ext cx="88931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67744" y="718686"/>
            <a:ext cx="4103688" cy="579438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rgbClr val="800000"/>
                </a:solidFill>
                <a:latin typeface="华文新魏" panose="02010800040101010101" charset="-122"/>
                <a:ea typeface="华文新魏" panose="02010800040101010101" charset="-122"/>
              </a:rPr>
              <a:t>布置作业</a:t>
            </a:r>
            <a:r>
              <a:rPr lang="en-US" altLang="zh-CN" b="1" dirty="0">
                <a:solidFill>
                  <a:srgbClr val="800000"/>
                </a:solidFill>
                <a:latin typeface="华文新魏" panose="02010800040101010101" charset="-122"/>
                <a:ea typeface="华文新魏" panose="02010800040101010101" charset="-122"/>
              </a:rPr>
              <a:t>,</a:t>
            </a:r>
            <a:r>
              <a:rPr lang="zh-CN" altLang="en-US" b="1" dirty="0">
                <a:solidFill>
                  <a:srgbClr val="800000"/>
                </a:solidFill>
                <a:latin typeface="华文新魏" panose="02010800040101010101" charset="-122"/>
                <a:ea typeface="华文新魏" panose="02010800040101010101" charset="-122"/>
              </a:rPr>
              <a:t>拓宽视野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288" y="1916832"/>
            <a:ext cx="81359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1. 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完成课后练习题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和习题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13.4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</a:p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题，有兴趣的同学课下搜集熟悉的环</a:t>
            </a:r>
          </a:p>
          <a:p>
            <a:pPr eaLnBrk="1" hangingPunct="1"/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境中有没有和概率有关的实例．</a:t>
            </a:r>
          </a:p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2. 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体会本堂课你所获得成功的经验，写</a:t>
            </a:r>
          </a:p>
          <a:p>
            <a:pPr eaLnBrk="1" hangingPunct="1"/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好数学日记，同学交流</a:t>
            </a:r>
            <a:r>
              <a:rPr lang="zh-CN" altLang="en-US" sz="3600" b="1" dirty="0" smtClean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． </a:t>
            </a:r>
            <a:endParaRPr lang="zh-CN" altLang="en-US" sz="36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5364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16563"/>
            <a:ext cx="88931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55650" y="981075"/>
            <a:ext cx="669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60775" y="764704"/>
            <a:ext cx="7272337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学习目标：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在具体情景中进一步了解概率的意义，体会概率是描述不确定现象的数学模型</a:t>
            </a: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2.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了解一类事件发生概率的计算方法，并能进行简单计算</a:t>
            </a: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84213" y="3573016"/>
            <a:ext cx="6985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学习重难点：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</a:rPr>
              <a:t>1.</a:t>
            </a:r>
            <a:r>
              <a:rPr lang="zh-CN" altLang="en-US" sz="2800" b="1" dirty="0">
                <a:solidFill>
                  <a:schemeClr val="hlink"/>
                </a:solidFill>
              </a:rPr>
              <a:t>进一步体会概率是描述不确定现象的数学模型</a:t>
            </a:r>
            <a:r>
              <a:rPr lang="en-US" altLang="zh-CN" sz="2800" b="1" dirty="0">
                <a:solidFill>
                  <a:schemeClr val="hlink"/>
                </a:solidFill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</a:rPr>
              <a:t> 2.</a:t>
            </a:r>
            <a:r>
              <a:rPr lang="zh-CN" altLang="en-US" sz="2800" b="1" dirty="0">
                <a:solidFill>
                  <a:schemeClr val="hlink"/>
                </a:solidFill>
              </a:rPr>
              <a:t>了解另一类（几何概率）事件发生概率的计算方法，并能进行简单计</a:t>
            </a:r>
            <a:r>
              <a:rPr lang="zh-CN" altLang="en-US" sz="2800" b="1" dirty="0" smtClean="0">
                <a:solidFill>
                  <a:schemeClr val="hlink"/>
                </a:solidFill>
              </a:rPr>
              <a:t>算</a:t>
            </a:r>
            <a:endParaRPr lang="zh-CN" altLang="en-US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3671887" cy="6016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FF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温故知新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4972" y="1493632"/>
            <a:ext cx="7704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 smtClean="0"/>
              <a:t>三</a:t>
            </a:r>
            <a:r>
              <a:rPr lang="zh-CN" altLang="en-US" b="1" dirty="0"/>
              <a:t>种事件发生的概率及表示？</a:t>
            </a:r>
          </a:p>
        </p:txBody>
      </p:sp>
      <p:grpSp>
        <p:nvGrpSpPr>
          <p:cNvPr id="8217" name="Group 25"/>
          <p:cNvGrpSpPr/>
          <p:nvPr/>
        </p:nvGrpSpPr>
        <p:grpSpPr bwMode="auto">
          <a:xfrm>
            <a:off x="0" y="2236788"/>
            <a:ext cx="9220801" cy="2363787"/>
            <a:chOff x="884" y="2295"/>
            <a:chExt cx="4741" cy="1489"/>
          </a:xfrm>
        </p:grpSpPr>
        <p:sp>
          <p:nvSpPr>
            <p:cNvPr id="5126" name="Text Box 14"/>
            <p:cNvSpPr txBox="1">
              <a:spLocks noChangeArrowheads="1"/>
            </p:cNvSpPr>
            <p:nvPr/>
          </p:nvSpPr>
          <p:spPr bwMode="auto">
            <a:xfrm>
              <a:off x="884" y="2295"/>
              <a:ext cx="225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/>
                <a:t>①</a:t>
              </a:r>
              <a:r>
                <a:rPr lang="zh-CN" altLang="en-US" sz="2800" b="1" dirty="0"/>
                <a:t>必然事件发生的概率为</a:t>
              </a:r>
              <a:r>
                <a:rPr lang="en-US" altLang="zh-CN" sz="2800" b="1" dirty="0"/>
                <a:t>1</a:t>
              </a:r>
            </a:p>
          </p:txBody>
        </p:sp>
        <p:sp>
          <p:nvSpPr>
            <p:cNvPr id="5127" name="Text Box 15"/>
            <p:cNvSpPr txBox="1">
              <a:spLocks noChangeArrowheads="1"/>
            </p:cNvSpPr>
            <p:nvPr/>
          </p:nvSpPr>
          <p:spPr bwMode="auto">
            <a:xfrm>
              <a:off x="3309" y="2295"/>
              <a:ext cx="19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记作</a:t>
              </a:r>
              <a:r>
                <a:rPr lang="en-US" altLang="zh-CN" sz="2800" b="1" dirty="0"/>
                <a:t>P</a:t>
              </a:r>
              <a:r>
                <a:rPr lang="zh-CN" altLang="en-US" sz="2800" b="1" dirty="0"/>
                <a:t>（必然事件）</a:t>
              </a:r>
              <a:r>
                <a:rPr lang="en-US" altLang="zh-CN" sz="2800" b="1" dirty="0"/>
                <a:t>=</a:t>
              </a:r>
              <a:r>
                <a:rPr lang="en-US" altLang="zh-CN" sz="2800" b="1" dirty="0">
                  <a:solidFill>
                    <a:srgbClr val="FF0066"/>
                  </a:solidFill>
                </a:rPr>
                <a:t>1</a:t>
              </a:r>
              <a:r>
                <a:rPr lang="zh-CN" altLang="en-US" sz="2800" b="1" dirty="0"/>
                <a:t>；</a:t>
              </a:r>
            </a:p>
          </p:txBody>
        </p:sp>
        <p:sp>
          <p:nvSpPr>
            <p:cNvPr id="5128" name="Text Box 16"/>
            <p:cNvSpPr txBox="1">
              <a:spLocks noChangeArrowheads="1"/>
            </p:cNvSpPr>
            <p:nvPr/>
          </p:nvSpPr>
          <p:spPr bwMode="auto">
            <a:xfrm>
              <a:off x="884" y="2866"/>
              <a:ext cx="242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/>
                <a:t>②</a:t>
              </a:r>
              <a:r>
                <a:rPr lang="zh-CN" altLang="en-US" sz="2800" b="1" dirty="0"/>
                <a:t>不可能事件发生的概率为</a:t>
              </a:r>
              <a:r>
                <a:rPr lang="en-US" altLang="zh-CN" sz="2800" b="1" dirty="0"/>
                <a:t>0</a:t>
              </a:r>
            </a:p>
          </p:txBody>
        </p:sp>
        <p:sp>
          <p:nvSpPr>
            <p:cNvPr id="5129" name="Text Box 17"/>
            <p:cNvSpPr txBox="1">
              <a:spLocks noChangeArrowheads="1"/>
            </p:cNvSpPr>
            <p:nvPr/>
          </p:nvSpPr>
          <p:spPr bwMode="auto">
            <a:xfrm>
              <a:off x="3304" y="2866"/>
              <a:ext cx="23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记</a:t>
              </a:r>
              <a:r>
                <a:rPr lang="zh-CN" altLang="en-US" sz="2800" b="1" dirty="0" smtClean="0"/>
                <a:t>作</a:t>
              </a:r>
              <a:r>
                <a:rPr lang="en-US" altLang="zh-CN" sz="2800" b="1" dirty="0" smtClean="0"/>
                <a:t>P</a:t>
              </a:r>
              <a:r>
                <a:rPr lang="zh-CN" altLang="en-US" sz="2800" b="1" dirty="0"/>
                <a:t>（不可能事件）</a:t>
              </a:r>
              <a:r>
                <a:rPr lang="en-US" altLang="zh-CN" sz="2800" b="1" dirty="0"/>
                <a:t>=</a:t>
              </a:r>
              <a:r>
                <a:rPr lang="en-US" altLang="zh-CN" sz="2800" b="1" dirty="0">
                  <a:solidFill>
                    <a:srgbClr val="FF0066"/>
                  </a:solidFill>
                </a:rPr>
                <a:t>0</a:t>
              </a:r>
              <a:r>
                <a:rPr lang="zh-CN" altLang="en-US" sz="2800" b="1" dirty="0"/>
                <a:t>；</a:t>
              </a:r>
            </a:p>
          </p:txBody>
        </p:sp>
        <p:sp>
          <p:nvSpPr>
            <p:cNvPr id="5130" name="Text Box 18"/>
            <p:cNvSpPr txBox="1">
              <a:spLocks noChangeArrowheads="1"/>
            </p:cNvSpPr>
            <p:nvPr/>
          </p:nvSpPr>
          <p:spPr bwMode="auto">
            <a:xfrm>
              <a:off x="902" y="3454"/>
              <a:ext cx="19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/>
                <a:t>③</a:t>
              </a:r>
              <a:r>
                <a:rPr lang="zh-CN" altLang="en-US" sz="2800" b="1" dirty="0"/>
                <a:t>若</a:t>
              </a:r>
              <a:r>
                <a:rPr lang="en-US" altLang="zh-CN" sz="2800" b="1" dirty="0"/>
                <a:t>A</a:t>
              </a:r>
              <a:r>
                <a:rPr lang="zh-CN" altLang="en-US" sz="2800" b="1" dirty="0"/>
                <a:t>为随机事件</a:t>
              </a:r>
            </a:p>
          </p:txBody>
        </p:sp>
        <p:sp>
          <p:nvSpPr>
            <p:cNvPr id="5131" name="Text Box 19"/>
            <p:cNvSpPr txBox="1">
              <a:spLocks noChangeArrowheads="1"/>
            </p:cNvSpPr>
            <p:nvPr/>
          </p:nvSpPr>
          <p:spPr bwMode="auto">
            <a:xfrm>
              <a:off x="3124" y="3454"/>
              <a:ext cx="19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则  </a:t>
              </a:r>
              <a:r>
                <a:rPr lang="en-US" altLang="zh-CN" sz="2800" b="1" dirty="0" smtClean="0">
                  <a:solidFill>
                    <a:srgbClr val="FF0000"/>
                  </a:solidFill>
                </a:rPr>
                <a:t>0</a:t>
              </a:r>
              <a:r>
                <a:rPr lang="zh-CN" altLang="en-US" sz="2800" b="1" dirty="0"/>
                <a:t>＜</a:t>
              </a:r>
              <a:r>
                <a:rPr lang="en-US" altLang="zh-CN" sz="2800" b="1" dirty="0"/>
                <a:t>P</a:t>
              </a:r>
              <a:r>
                <a:rPr lang="zh-CN" altLang="en-US" sz="2800" b="1" dirty="0"/>
                <a:t>（</a:t>
              </a:r>
              <a:r>
                <a:rPr lang="en-US" altLang="zh-CN" sz="2800" b="1" dirty="0"/>
                <a:t>A</a:t>
              </a:r>
              <a:r>
                <a:rPr lang="zh-CN" altLang="en-US" sz="2800" b="1" dirty="0"/>
                <a:t>）＜</a:t>
              </a:r>
              <a:r>
                <a:rPr lang="en-US" altLang="zh-CN" sz="28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pic>
        <p:nvPicPr>
          <p:cNvPr id="5125" name="Picture 23" descr="j12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49275"/>
            <a:ext cx="1022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2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77825" y="981075"/>
            <a:ext cx="84963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）掷一枚硬币，有几种结果？每种结果出现的可能性有多大？怎么计算出来？每种结果出现的概率是多少？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95288" y="476250"/>
            <a:ext cx="3529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FF0000"/>
                </a:solidFill>
              </a:rPr>
              <a:t>交流与发现：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58763" y="2564904"/>
            <a:ext cx="8890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）一个不透明的袋子里放有质地和大小都相同的红色和白色的乒乓球，共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个，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个白球，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个红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球，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若从中任摸一球，总共有几种不同的结果？摸出红球的结果有几种？摸到红球的概率是多少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怎么计算？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5656" y="4301299"/>
            <a:ext cx="3528392" cy="714683"/>
          </a:xfrm>
          <a:prstGeom prst="rect">
            <a:avLst/>
          </a:prstGeom>
          <a:blipFill rotWithShape="1">
            <a:blip r:embed="rId2" cstate="email"/>
            <a:stretch>
              <a:fillRect l="-3454" b="-5983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39752" y="1916832"/>
            <a:ext cx="5112568" cy="989630"/>
          </a:xfrm>
          <a:prstGeom prst="rect">
            <a:avLst/>
          </a:prstGeom>
          <a:blipFill rotWithShape="1">
            <a:blip r:embed="rId3" cstate="email"/>
            <a:stretch>
              <a:fillRect l="-2506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27088" y="836613"/>
            <a:ext cx="748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 b="1"/>
          </a:p>
        </p:txBody>
      </p:sp>
      <p:pic>
        <p:nvPicPr>
          <p:cNvPr id="7171" name="Picture 10" descr="j12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476250"/>
            <a:ext cx="1022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107504" y="647700"/>
            <a:ext cx="7885113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　　　一般地，在一次实验中，如果共有有限个可能发生的结果，并且每种结果发生的可能性都相等，用</a:t>
            </a:r>
            <a:r>
              <a:rPr lang="en-US" altLang="zh-CN" sz="2800" b="1" dirty="0"/>
              <a:t>m</a:t>
            </a:r>
            <a:r>
              <a:rPr lang="zh-CN" altLang="en-US" sz="2800" b="1" dirty="0"/>
              <a:t>表示一个指定事件</a:t>
            </a:r>
            <a:r>
              <a:rPr lang="en-US" altLang="zh-CN" sz="2800" b="1" dirty="0"/>
              <a:t>E</a:t>
            </a:r>
            <a:r>
              <a:rPr lang="zh-CN" altLang="en-US" sz="2800" b="1" dirty="0"/>
              <a:t>包含的结果数，</a:t>
            </a:r>
            <a:r>
              <a:rPr lang="en-US" altLang="zh-CN" sz="2800" b="1" dirty="0"/>
              <a:t>n</a:t>
            </a:r>
            <a:r>
              <a:rPr lang="zh-CN" altLang="en-US" sz="2800" b="1" dirty="0"/>
              <a:t>表示实验可能出现的所有结果的总数，那么事件</a:t>
            </a:r>
            <a:r>
              <a:rPr lang="en-US" altLang="zh-CN" sz="2800" b="1" dirty="0"/>
              <a:t>E</a:t>
            </a:r>
            <a:r>
              <a:rPr lang="zh-CN" altLang="en-US" sz="2800" b="1" dirty="0"/>
              <a:t>发生的概率可用下面的公式计算：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43808" y="3190326"/>
            <a:ext cx="3240360" cy="995337"/>
          </a:xfrm>
          <a:prstGeom prst="rect">
            <a:avLst/>
          </a:prstGeom>
          <a:blipFill rotWithShape="1">
            <a:blip r:embed="rId4" cstate="email"/>
            <a:stretch>
              <a:fillRect l="-7721" t="-8537" b="-9146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87824" y="227314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pic>
        <p:nvPicPr>
          <p:cNvPr id="8194" name="Picture 6" descr="j12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1650" y="549275"/>
            <a:ext cx="1022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252040" y="1252860"/>
            <a:ext cx="8280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：把英文单词“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PROBABILITY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”中的字母一次写在大小相同的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张卡片上，每张卡片上只能写出其中的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个字母，然后将卡片洗匀，从中随机抽取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张卡片，恰为写有字母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I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的卡片的概率是多少？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251717" y="752723"/>
            <a:ext cx="864076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：抛掷伊美骰子（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个面上分别刻有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1,2,3,4,5,6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个点的均匀的小正方体）。落定后，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）骰子朝上一面的“点数不大于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”是什么事件？它的概率是多少？“点数大于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”是什么事件？它的概率是多少？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）骰子朝上一面的“点数是质数”是什么事件？它的概率是多少？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496" y="742628"/>
            <a:ext cx="91201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：某快餐店为了招揽顾客，推出一种“转盘”游戏：一个圆形转盘被分成了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个圆心角都相等的扇形，其中有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个扇形涂成红色，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个扇形涂成绿色，其余涂成黄色。顾客消费满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200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元后，可以自由转动一次转盘。如果转盘停止后，指针落在绿色区域获二等奖，落在红色区域或一等奖，凭奖券顾客下次来店就餐时，可分别享受九折、八折优惠。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）这个游戏一、二等奖的中奖率分别是多少？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）这个游戏的中奖率是多少？</a:t>
            </a:r>
          </a:p>
        </p:txBody>
      </p:sp>
      <p:sp>
        <p:nvSpPr>
          <p:cNvPr id="10243" name="椭圆 2"/>
          <p:cNvSpPr>
            <a:spLocks noChangeArrowheads="1"/>
          </p:cNvSpPr>
          <p:nvPr/>
        </p:nvSpPr>
        <p:spPr bwMode="auto">
          <a:xfrm>
            <a:off x="6659563" y="3068638"/>
            <a:ext cx="2233612" cy="2282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0244" name="直接连接符 4"/>
          <p:cNvCxnSpPr>
            <a:cxnSpLocks noChangeShapeType="1"/>
            <a:stCxn id="10243" idx="2"/>
            <a:endCxn id="10243" idx="6"/>
          </p:cNvCxnSpPr>
          <p:nvPr/>
        </p:nvCxnSpPr>
        <p:spPr bwMode="auto">
          <a:xfrm>
            <a:off x="6659563" y="4210050"/>
            <a:ext cx="22336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5" name="直接连接符 5"/>
          <p:cNvCxnSpPr>
            <a:cxnSpLocks noChangeShapeType="1"/>
          </p:cNvCxnSpPr>
          <p:nvPr/>
        </p:nvCxnSpPr>
        <p:spPr bwMode="auto">
          <a:xfrm flipV="1">
            <a:off x="7753350" y="3068638"/>
            <a:ext cx="0" cy="2282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6" name="直接连接符 9"/>
          <p:cNvCxnSpPr>
            <a:cxnSpLocks noChangeShapeType="1"/>
          </p:cNvCxnSpPr>
          <p:nvPr/>
        </p:nvCxnSpPr>
        <p:spPr bwMode="auto">
          <a:xfrm flipV="1">
            <a:off x="7164388" y="3213100"/>
            <a:ext cx="1152525" cy="2016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7" name="直接连接符 12"/>
          <p:cNvCxnSpPr>
            <a:cxnSpLocks noChangeShapeType="1"/>
          </p:cNvCxnSpPr>
          <p:nvPr/>
        </p:nvCxnSpPr>
        <p:spPr bwMode="auto">
          <a:xfrm flipH="1" flipV="1">
            <a:off x="7235825" y="3213100"/>
            <a:ext cx="1008063" cy="2016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8" name="直接连接符 19"/>
          <p:cNvCxnSpPr>
            <a:cxnSpLocks noChangeShapeType="1"/>
          </p:cNvCxnSpPr>
          <p:nvPr/>
        </p:nvCxnSpPr>
        <p:spPr bwMode="auto">
          <a:xfrm flipV="1">
            <a:off x="6804025" y="3595688"/>
            <a:ext cx="1944688" cy="12017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9" name="直接连接符 37"/>
          <p:cNvCxnSpPr>
            <a:cxnSpLocks noChangeShapeType="1"/>
          </p:cNvCxnSpPr>
          <p:nvPr/>
        </p:nvCxnSpPr>
        <p:spPr bwMode="auto">
          <a:xfrm flipH="1" flipV="1">
            <a:off x="6804025" y="3595688"/>
            <a:ext cx="1944688" cy="127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0" name="TextBox 46"/>
          <p:cNvSpPr txBox="1">
            <a:spLocks noChangeArrowheads="1"/>
          </p:cNvSpPr>
          <p:nvPr/>
        </p:nvSpPr>
        <p:spPr bwMode="auto">
          <a:xfrm>
            <a:off x="7704138" y="3141663"/>
            <a:ext cx="468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b="1">
                <a:solidFill>
                  <a:srgbClr val="FF0000"/>
                </a:solidFill>
              </a:rPr>
              <a:t>红色</a:t>
            </a:r>
          </a:p>
        </p:txBody>
      </p:sp>
      <p:sp>
        <p:nvSpPr>
          <p:cNvPr id="10251" name="矩形 47"/>
          <p:cNvSpPr>
            <a:spLocks noChangeArrowheads="1"/>
          </p:cNvSpPr>
          <p:nvPr/>
        </p:nvSpPr>
        <p:spPr bwMode="auto">
          <a:xfrm>
            <a:off x="7331075" y="4703763"/>
            <a:ext cx="414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红</a:t>
            </a:r>
            <a:endParaRPr lang="en-US" altLang="zh-CN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色</a:t>
            </a:r>
          </a:p>
        </p:txBody>
      </p:sp>
      <p:sp>
        <p:nvSpPr>
          <p:cNvPr id="10252" name="TextBox 52"/>
          <p:cNvSpPr txBox="1">
            <a:spLocks noChangeArrowheads="1"/>
          </p:cNvSpPr>
          <p:nvPr/>
        </p:nvSpPr>
        <p:spPr bwMode="auto">
          <a:xfrm>
            <a:off x="8243888" y="3860800"/>
            <a:ext cx="649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绿色</a:t>
            </a:r>
          </a:p>
        </p:txBody>
      </p:sp>
      <p:sp>
        <p:nvSpPr>
          <p:cNvPr id="10253" name="矩形 54"/>
          <p:cNvSpPr>
            <a:spLocks noChangeArrowheads="1"/>
          </p:cNvSpPr>
          <p:nvPr/>
        </p:nvSpPr>
        <p:spPr bwMode="auto">
          <a:xfrm>
            <a:off x="8026400" y="4684713"/>
            <a:ext cx="64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绿色</a:t>
            </a:r>
          </a:p>
        </p:txBody>
      </p:sp>
      <p:sp>
        <p:nvSpPr>
          <p:cNvPr id="10254" name="矩形 55"/>
          <p:cNvSpPr>
            <a:spLocks noChangeArrowheads="1"/>
          </p:cNvSpPr>
          <p:nvPr/>
        </p:nvSpPr>
        <p:spPr bwMode="auto">
          <a:xfrm>
            <a:off x="6726238" y="4195763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绿色</a:t>
            </a:r>
          </a:p>
        </p:txBody>
      </p:sp>
      <p:sp>
        <p:nvSpPr>
          <p:cNvPr id="10255" name="矩形 56"/>
          <p:cNvSpPr>
            <a:spLocks noChangeArrowheads="1"/>
          </p:cNvSpPr>
          <p:nvPr/>
        </p:nvSpPr>
        <p:spPr bwMode="auto">
          <a:xfrm>
            <a:off x="6897688" y="3411538"/>
            <a:ext cx="649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绿色</a:t>
            </a:r>
          </a:p>
        </p:txBody>
      </p:sp>
      <p:sp>
        <p:nvSpPr>
          <p:cNvPr id="10256" name="TextBox 72703"/>
          <p:cNvSpPr txBox="1">
            <a:spLocks noChangeArrowheads="1"/>
          </p:cNvSpPr>
          <p:nvPr/>
        </p:nvSpPr>
        <p:spPr bwMode="auto">
          <a:xfrm>
            <a:off x="7631113" y="4868863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b="1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黄色</a:t>
            </a:r>
          </a:p>
        </p:txBody>
      </p:sp>
      <p:sp>
        <p:nvSpPr>
          <p:cNvPr id="10257" name="矩形 72704"/>
          <p:cNvSpPr>
            <a:spLocks noChangeArrowheads="1"/>
          </p:cNvSpPr>
          <p:nvPr/>
        </p:nvSpPr>
        <p:spPr bwMode="auto">
          <a:xfrm>
            <a:off x="6835775" y="4613275"/>
            <a:ext cx="649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黄色</a:t>
            </a:r>
          </a:p>
        </p:txBody>
      </p:sp>
      <p:sp>
        <p:nvSpPr>
          <p:cNvPr id="10258" name="矩形 72706"/>
          <p:cNvSpPr>
            <a:spLocks noChangeArrowheads="1"/>
          </p:cNvSpPr>
          <p:nvPr/>
        </p:nvSpPr>
        <p:spPr bwMode="auto">
          <a:xfrm>
            <a:off x="7991475" y="3457575"/>
            <a:ext cx="64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黄色</a:t>
            </a:r>
          </a:p>
        </p:txBody>
      </p:sp>
      <p:sp>
        <p:nvSpPr>
          <p:cNvPr id="10259" name="矩形 72707"/>
          <p:cNvSpPr>
            <a:spLocks noChangeArrowheads="1"/>
          </p:cNvSpPr>
          <p:nvPr/>
        </p:nvSpPr>
        <p:spPr bwMode="auto">
          <a:xfrm>
            <a:off x="6643688" y="3779838"/>
            <a:ext cx="719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黄色</a:t>
            </a:r>
          </a:p>
        </p:txBody>
      </p:sp>
      <p:sp>
        <p:nvSpPr>
          <p:cNvPr id="10260" name="矩形 72710"/>
          <p:cNvSpPr>
            <a:spLocks noChangeArrowheads="1"/>
          </p:cNvSpPr>
          <p:nvPr/>
        </p:nvSpPr>
        <p:spPr bwMode="auto">
          <a:xfrm>
            <a:off x="7235825" y="3233738"/>
            <a:ext cx="64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黄色</a:t>
            </a:r>
          </a:p>
        </p:txBody>
      </p:sp>
      <p:sp>
        <p:nvSpPr>
          <p:cNvPr id="10261" name="矩形 72711"/>
          <p:cNvSpPr>
            <a:spLocks noChangeArrowheads="1"/>
          </p:cNvSpPr>
          <p:nvPr/>
        </p:nvSpPr>
        <p:spPr bwMode="auto">
          <a:xfrm>
            <a:off x="8193088" y="42624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ic.baike.soso.com/p/20140505/20140505095301-15169788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908050"/>
            <a:ext cx="25923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209021" y="889825"/>
            <a:ext cx="5834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你玩过剪子、石头、布的游戏吗？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07950" y="1700914"/>
            <a:ext cx="61198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小亮和小颖玩这个游戏，游戏规则是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“剪刀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胜“布”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布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胜“石头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</a:p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“石头”胜“剪刀”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239263" y="3861048"/>
            <a:ext cx="64087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）如果二人都随机出一个手势，那么在第一次“出手”时，小亮获胜的概率有多大？小颖获胜的概率呢？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数学通用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数学通用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数学通用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通用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通用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通用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通用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通用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通用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通用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通用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通用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通用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通用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Office PowerPoint</Application>
  <PresentationFormat>全屏显示(4:3)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2009-05-29T13:29:00Z</dcterms:created>
  <dcterms:modified xsi:type="dcterms:W3CDTF">2023-01-16T22:28:20Z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3BD4F56905F34975843E21235F949FB6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