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AECF-DDE9-421B-A7F7-5718853DFF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270E-7805-4FBA-9C39-E9DF0C8C35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77077-8DE9-4F4B-B760-9CFC4F7553D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0BF83-E903-43C1-AFAE-84B7ECAD344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291E1-2423-4CA3-8D19-08CCCD82773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8DA4-A584-49EA-87D4-94D95C93044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95D-1B4D-4BFF-ACFB-B2E68BA3C4D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CE7D-E0B2-477C-A0D6-4863B8DB063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29977-9F10-487D-BA60-FD7E1D4211D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4F2D-5ABF-4A3B-A210-79ED186C8E5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9171-49AB-42FC-9468-DEAEF036673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0B10-9608-4CDC-8F94-88C26E96CD7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97FD4-2E24-4499-B2F3-F2684BF89C7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6D928E3-D5FE-4972-AA6B-67F54718BEC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C:\Users\Administrator\Desktop\M4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" y="685800"/>
            <a:ext cx="219551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2209656" y="914466"/>
            <a:ext cx="6686550" cy="4648200"/>
            <a:chOff x="0" y="0"/>
            <a:chExt cx="4212" cy="2928"/>
          </a:xfrm>
        </p:grpSpPr>
        <p:pic>
          <p:nvPicPr>
            <p:cNvPr id="3075" name="Picture 8" descr="C:\Documents and Settings\Administrator\桌面\未标题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21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矩形 3"/>
            <p:cNvSpPr>
              <a:spLocks noChangeArrowheads="1"/>
            </p:cNvSpPr>
            <p:nvPr/>
          </p:nvSpPr>
          <p:spPr bwMode="auto">
            <a:xfrm rot="-584546">
              <a:off x="1837" y="31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 b="1">
                <a:solidFill>
                  <a:srgbClr val="7030A0"/>
                </a:solidFill>
              </a:endParaRPr>
            </a:p>
          </p:txBody>
        </p:sp>
      </p:grpSp>
      <p:pic>
        <p:nvPicPr>
          <p:cNvPr id="307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6" y="1887189"/>
            <a:ext cx="6588224" cy="1143000"/>
          </a:xfrm>
        </p:spPr>
        <p:txBody>
          <a:bodyPr/>
          <a:lstStyle/>
          <a:p>
            <a:pPr algn="l" eaLnBrk="1" hangingPunct="1"/>
            <a:r>
              <a:rPr lang="en-US" altLang="zh-CN" sz="6600" dirty="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Small Animals</a:t>
            </a: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76320" y="1600200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srgbClr val="FFFFFF"/>
                </a:solidFill>
                <a:latin typeface="Georgia" panose="02040502050405020303" pitchFamily="18" charset="0"/>
              </a:rPr>
              <a:t>11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90075" y="3295783"/>
            <a:ext cx="29146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Period 1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71494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图片1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4545013"/>
            <a:ext cx="35607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4"/>
          <p:cNvSpPr>
            <a:spLocks noChangeArrowheads="1"/>
          </p:cNvSpPr>
          <p:nvPr/>
        </p:nvSpPr>
        <p:spPr bwMode="auto">
          <a:xfrm>
            <a:off x="914400" y="1752600"/>
            <a:ext cx="3657600" cy="1219200"/>
          </a:xfrm>
          <a:prstGeom prst="wedgeRoundRectCallout">
            <a:avLst>
              <a:gd name="adj1" fmla="val -35981"/>
              <a:gd name="adj2" fmla="val 102606"/>
              <a:gd name="adj3" fmla="val 16667"/>
            </a:avLst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86200" y="5334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9999"/>
                </a:solidFill>
                <a:latin typeface="Comic Sans MS" panose="030F0702030302020204" pitchFamily="66" charset="0"/>
              </a:rPr>
              <a:t>It is a</a:t>
            </a:r>
            <a:r>
              <a:rPr lang="en-US" altLang="zh-CN" sz="5400" b="1" u="sng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5400" b="1" u="sng">
                <a:solidFill>
                  <a:srgbClr val="333399"/>
                </a:solidFill>
                <a:latin typeface="Comic Sans MS" panose="030F0702030302020204" pitchFamily="66" charset="0"/>
              </a:rPr>
              <a:t>mouse</a:t>
            </a:r>
            <a:r>
              <a:rPr lang="en-US" altLang="zh-CN" sz="5400" b="1" u="sng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5400" b="1">
                <a:solidFill>
                  <a:srgbClr val="009999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1" descr="2413401_075550726494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3352800"/>
            <a:ext cx="2317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未标题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4851">
            <a:off x="1654175" y="444500"/>
            <a:ext cx="67643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038600" y="457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7414" name="Picture 7" descr="2005914125939346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7825" y="4191000"/>
            <a:ext cx="157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208213" y="1554163"/>
            <a:ext cx="58689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9999"/>
                </a:solidFill>
              </a:rPr>
              <a:t>Mickey M</a:t>
            </a:r>
            <a:r>
              <a:rPr lang="en-US" altLang="zh-CN" sz="2400" b="1" u="sng" dirty="0">
                <a:solidFill>
                  <a:srgbClr val="FF0000"/>
                </a:solidFill>
              </a:rPr>
              <a:t>ou</a:t>
            </a:r>
            <a:r>
              <a:rPr lang="en-US" altLang="zh-CN" sz="2400" b="1" dirty="0">
                <a:solidFill>
                  <a:srgbClr val="009999"/>
                </a:solidFill>
              </a:rPr>
              <a:t>se, </a:t>
            </a:r>
            <a:r>
              <a:rPr lang="zh-CN" altLang="en-US" sz="2400" b="1" dirty="0">
                <a:solidFill>
                  <a:srgbClr val="009999"/>
                </a:solidFill>
              </a:rPr>
              <a:t>m</a:t>
            </a:r>
            <a:r>
              <a:rPr lang="en-US" altLang="zh-CN" sz="2400" b="1" u="sng" dirty="0" err="1">
                <a:solidFill>
                  <a:srgbClr val="FF0000"/>
                </a:solidFill>
              </a:rPr>
              <a:t>ou</a:t>
            </a:r>
            <a:r>
              <a:rPr lang="en-US" altLang="zh-CN" sz="2400" b="1" dirty="0" err="1">
                <a:solidFill>
                  <a:srgbClr val="009999"/>
                </a:solidFill>
              </a:rPr>
              <a:t>se</a:t>
            </a:r>
            <a:r>
              <a:rPr lang="en-US" altLang="zh-CN" sz="2400" b="1" dirty="0">
                <a:solidFill>
                  <a:srgbClr val="009999"/>
                </a:solidFill>
              </a:rPr>
              <a:t>, </a:t>
            </a:r>
            <a:r>
              <a:rPr lang="zh-CN" altLang="en-US" sz="2400" b="1" dirty="0">
                <a:solidFill>
                  <a:srgbClr val="009999"/>
                </a:solidFill>
              </a:rPr>
              <a:t>m</a:t>
            </a:r>
            <a:r>
              <a:rPr lang="en-US" altLang="zh-CN" sz="2400" b="1" u="sng" dirty="0" err="1">
                <a:solidFill>
                  <a:srgbClr val="FF0000"/>
                </a:solidFill>
              </a:rPr>
              <a:t>ou</a:t>
            </a:r>
            <a:r>
              <a:rPr lang="en-US" altLang="zh-CN" sz="2400" b="1" dirty="0" err="1">
                <a:solidFill>
                  <a:srgbClr val="009999"/>
                </a:solidFill>
              </a:rPr>
              <a:t>se</a:t>
            </a:r>
            <a:r>
              <a:rPr lang="zh-CN" altLang="en-US" sz="2400" b="1" dirty="0">
                <a:solidFill>
                  <a:srgbClr val="009999"/>
                </a:solidFill>
              </a:rPr>
              <a:t>,m</a:t>
            </a:r>
            <a:r>
              <a:rPr lang="zh-CN" altLang="en-US" sz="2400" b="1" u="sng" dirty="0">
                <a:solidFill>
                  <a:srgbClr val="FF0000"/>
                </a:solidFill>
              </a:rPr>
              <a:t>ou</a:t>
            </a:r>
            <a:r>
              <a:rPr lang="zh-CN" altLang="en-US" sz="2400" b="1" dirty="0">
                <a:solidFill>
                  <a:srgbClr val="009999"/>
                </a:solidFill>
              </a:rPr>
              <a:t>se</a:t>
            </a:r>
            <a:r>
              <a:rPr lang="en-US" altLang="zh-CN" sz="2400" b="1" dirty="0">
                <a:solidFill>
                  <a:srgbClr val="009999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9999"/>
                </a:solidFill>
              </a:rPr>
              <a:t>lives in a h</a:t>
            </a:r>
            <a:r>
              <a:rPr lang="en-US" altLang="zh-CN" sz="2400" b="1" u="sng" dirty="0">
                <a:solidFill>
                  <a:srgbClr val="FF0000"/>
                </a:solidFill>
              </a:rPr>
              <a:t>ou</a:t>
            </a:r>
            <a:r>
              <a:rPr lang="en-US" altLang="zh-CN" sz="2400" b="1" dirty="0">
                <a:solidFill>
                  <a:srgbClr val="009999"/>
                </a:solidFill>
              </a:rPr>
              <a:t>se, h</a:t>
            </a:r>
            <a:r>
              <a:rPr lang="en-US" altLang="zh-CN" sz="2400" b="1" u="sng" dirty="0">
                <a:solidFill>
                  <a:srgbClr val="FF0000"/>
                </a:solidFill>
              </a:rPr>
              <a:t>ou</a:t>
            </a:r>
            <a:r>
              <a:rPr lang="en-US" altLang="zh-CN" sz="2400" b="1" dirty="0">
                <a:solidFill>
                  <a:srgbClr val="009999"/>
                </a:solidFill>
              </a:rPr>
              <a:t>se, h</a:t>
            </a:r>
            <a:r>
              <a:rPr lang="en-US" altLang="zh-CN" sz="2400" b="1" u="sng" dirty="0">
                <a:solidFill>
                  <a:srgbClr val="FF0000"/>
                </a:solidFill>
              </a:rPr>
              <a:t>ou</a:t>
            </a:r>
            <a:r>
              <a:rPr lang="en-US" altLang="zh-CN" sz="2400" b="1" dirty="0">
                <a:solidFill>
                  <a:srgbClr val="009999"/>
                </a:solidFill>
              </a:rPr>
              <a:t>se</a:t>
            </a:r>
            <a:r>
              <a:rPr lang="zh-CN" altLang="en-US" sz="2400" b="1" dirty="0">
                <a:solidFill>
                  <a:srgbClr val="009999"/>
                </a:solidFill>
              </a:rPr>
              <a:t>,h</a:t>
            </a:r>
            <a:r>
              <a:rPr lang="zh-CN" altLang="en-US" sz="2400" b="1" u="sng" dirty="0">
                <a:solidFill>
                  <a:srgbClr val="FF0000"/>
                </a:solidFill>
              </a:rPr>
              <a:t>ou</a:t>
            </a:r>
            <a:r>
              <a:rPr lang="zh-CN" altLang="en-US" sz="2400" b="1" dirty="0">
                <a:solidFill>
                  <a:srgbClr val="009999"/>
                </a:solidFill>
              </a:rPr>
              <a:t>se</a:t>
            </a:r>
            <a:r>
              <a:rPr lang="en-US" altLang="zh-CN" sz="2400" b="1" dirty="0">
                <a:solidFill>
                  <a:srgbClr val="009999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9999"/>
                </a:solidFill>
              </a:rPr>
              <a:t>It has a long </a:t>
            </a:r>
            <a:r>
              <a:rPr lang="en-US" altLang="zh-CN" sz="2400" b="1" dirty="0" err="1">
                <a:solidFill>
                  <a:srgbClr val="009999"/>
                </a:solidFill>
              </a:rPr>
              <a:t>long</a:t>
            </a:r>
            <a:r>
              <a:rPr lang="en-US" altLang="zh-CN" sz="2400" b="1" dirty="0">
                <a:solidFill>
                  <a:srgbClr val="009999"/>
                </a:solidFill>
              </a:rPr>
              <a:t> t</a:t>
            </a:r>
            <a:r>
              <a:rPr lang="en-US" altLang="zh-CN" sz="2400" b="1" u="sng" dirty="0">
                <a:solidFill>
                  <a:srgbClr val="FF0000"/>
                </a:solidFill>
              </a:rPr>
              <a:t>ai</a:t>
            </a:r>
            <a:r>
              <a:rPr lang="en-US" altLang="zh-CN" sz="2400" b="1" dirty="0">
                <a:solidFill>
                  <a:srgbClr val="009999"/>
                </a:solidFill>
              </a:rPr>
              <a:t>l.</a:t>
            </a:r>
            <a:endParaRPr lang="zh-CN" altLang="en-US" sz="2400" b="1" dirty="0">
              <a:solidFill>
                <a:srgbClr val="0099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95800" y="685800"/>
            <a:ext cx="2743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99CC00"/>
                </a:solidFill>
                <a:latin typeface="Times New Roman" panose="02020603050405020304" pitchFamily="18" charset="0"/>
              </a:rPr>
              <a:t>o-u      ou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7150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95800" y="15240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9999"/>
                </a:solidFill>
                <a:latin typeface="Times New Roman" panose="02020603050405020304" pitchFamily="18" charset="0"/>
              </a:rPr>
              <a:t>m-ou-se</a:t>
            </a:r>
          </a:p>
        </p:txBody>
      </p:sp>
      <p:sp>
        <p:nvSpPr>
          <p:cNvPr id="17415" name="直角上箭头 8"/>
          <p:cNvSpPr>
            <a:spLocks noChangeArrowheads="1"/>
          </p:cNvSpPr>
          <p:nvPr/>
        </p:nvSpPr>
        <p:spPr bwMode="auto">
          <a:xfrm rot="5400000">
            <a:off x="4978400" y="2413000"/>
            <a:ext cx="1336675" cy="1387475"/>
          </a:xfrm>
          <a:custGeom>
            <a:avLst/>
            <a:gdLst>
              <a:gd name="T0" fmla="*/ 0 w 1336675"/>
              <a:gd name="T1" fmla="*/ 1053306 h 1387475"/>
              <a:gd name="T2" fmla="*/ 835422 w 1336675"/>
              <a:gd name="T3" fmla="*/ 1053306 h 1387475"/>
              <a:gd name="T4" fmla="*/ 835422 w 1336675"/>
              <a:gd name="T5" fmla="*/ 334169 h 1387475"/>
              <a:gd name="T6" fmla="*/ 668338 w 1336675"/>
              <a:gd name="T7" fmla="*/ 334169 h 1387475"/>
              <a:gd name="T8" fmla="*/ 1002506 w 1336675"/>
              <a:gd name="T9" fmla="*/ 0 h 1387475"/>
              <a:gd name="T10" fmla="*/ 1336675 w 1336675"/>
              <a:gd name="T11" fmla="*/ 334169 h 1387475"/>
              <a:gd name="T12" fmla="*/ 1169591 w 1336675"/>
              <a:gd name="T13" fmla="*/ 334169 h 1387475"/>
              <a:gd name="T14" fmla="*/ 1169591 w 1336675"/>
              <a:gd name="T15" fmla="*/ 1387475 h 1387475"/>
              <a:gd name="T16" fmla="*/ 0 w 1336675"/>
              <a:gd name="T17" fmla="*/ 1387475 h 1387475"/>
              <a:gd name="T18" fmla="*/ 0 w 1336675"/>
              <a:gd name="T19" fmla="*/ 1053306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lnTo>
                  <a:pt x="0" y="105330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400800" y="28956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9999"/>
                </a:solidFill>
                <a:latin typeface="Times New Roman" panose="02020603050405020304" pitchFamily="18" charset="0"/>
              </a:rPr>
              <a:t>mouse</a:t>
            </a:r>
          </a:p>
        </p:txBody>
      </p:sp>
      <p:pic>
        <p:nvPicPr>
          <p:cNvPr id="18440" name="Picture 8" descr="2005914125939346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524000"/>
            <a:ext cx="3657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animBg="1"/>
      <p:bldP spid="19460" grpId="0"/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2005914125939346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00200"/>
            <a:ext cx="3581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24"/>
          <p:cNvSpPr>
            <a:spLocks noChangeArrowheads="1"/>
          </p:cNvSpPr>
          <p:nvPr/>
        </p:nvSpPr>
        <p:spPr bwMode="auto">
          <a:xfrm rot="5400000">
            <a:off x="4914900" y="190500"/>
            <a:ext cx="2667000" cy="396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prstDash val="sysDot"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ears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eyes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mouth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 is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tail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 is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________.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800600" y="4038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9999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876800" y="48768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99"/>
                </a:solidFill>
                <a:latin typeface="Comic Sans MS" panose="030F0702030302020204" pitchFamily="66" charset="0"/>
              </a:rPr>
              <a:t>It is a </a:t>
            </a:r>
            <a:r>
              <a:rPr lang="en-US" altLang="zh-CN" sz="3600" b="1" u="sng">
                <a:solidFill>
                  <a:srgbClr val="009999"/>
                </a:solidFill>
                <a:latin typeface="Comic Sans MS" panose="030F0702030302020204" pitchFamily="66" charset="0"/>
              </a:rPr>
              <a:t>mouse</a:t>
            </a:r>
            <a:r>
              <a:rPr lang="en-US" altLang="zh-CN" sz="3600" b="1">
                <a:solidFill>
                  <a:srgbClr val="009999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/>
      <p:bldP spid="1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16"/>
          <p:cNvSpPr>
            <a:spLocks noChangeArrowheads="1"/>
          </p:cNvSpPr>
          <p:nvPr/>
        </p:nvSpPr>
        <p:spPr bwMode="auto">
          <a:xfrm rot="5400000">
            <a:off x="4876800" y="0"/>
            <a:ext cx="2362200" cy="358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prstDash val="sysDot"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ears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teeth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nose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is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small.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</a:t>
            </a:r>
            <a:r>
              <a:rPr lang="en-US" altLang="zh-CN" sz="3200" dirty="0">
                <a:solidFill>
                  <a:srgbClr val="FF9966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tail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is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short.</a:t>
            </a:r>
          </a:p>
        </p:txBody>
      </p:sp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1676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?</a:t>
            </a:r>
            <a:endParaRPr lang="zh-CN" altLang="en-US" sz="6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990600" y="42672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9999"/>
                </a:solidFill>
              </a:rPr>
              <a:t>What is it?</a:t>
            </a:r>
          </a:p>
        </p:txBody>
      </p:sp>
      <p:pic>
        <p:nvPicPr>
          <p:cNvPr id="19463" name="Picture 8" descr="Mypsd_3012_201012092124320031B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3124200"/>
            <a:ext cx="27416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990600" y="5029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9999"/>
                </a:solidFill>
              </a:rPr>
              <a:t>It is a ________.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14600" y="4876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6600CC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4800" b="1">
                <a:solidFill>
                  <a:srgbClr val="6600CC"/>
                </a:solidFill>
                <a:latin typeface="Times New Roman" panose="02020603050405020304" pitchFamily="18" charset="0"/>
              </a:rPr>
              <a:t>bb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4800" b="1">
                <a:solidFill>
                  <a:srgbClr val="6600CC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9600" y="1600200"/>
            <a:ext cx="312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9999"/>
                </a:solidFill>
                <a:latin typeface="Times New Roman" panose="02020603050405020304" pitchFamily="18" charset="0"/>
              </a:rPr>
              <a:t>r-a-bb-it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248400" y="32766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9999"/>
                </a:solidFill>
                <a:latin typeface="Times New Roman" panose="02020603050405020304" pitchFamily="18" charset="0"/>
              </a:rPr>
              <a:t>rabbit</a:t>
            </a:r>
          </a:p>
        </p:txBody>
      </p:sp>
      <p:sp>
        <p:nvSpPr>
          <p:cNvPr id="23558" name="直角上箭头 8"/>
          <p:cNvSpPr>
            <a:spLocks noChangeArrowheads="1"/>
          </p:cNvSpPr>
          <p:nvPr/>
        </p:nvSpPr>
        <p:spPr bwMode="auto">
          <a:xfrm rot="5400000">
            <a:off x="4673600" y="2828925"/>
            <a:ext cx="1336675" cy="1387475"/>
          </a:xfrm>
          <a:custGeom>
            <a:avLst/>
            <a:gdLst>
              <a:gd name="T0" fmla="*/ 0 w 1336675"/>
              <a:gd name="T1" fmla="*/ 1053306 h 1387475"/>
              <a:gd name="T2" fmla="*/ 835422 w 1336675"/>
              <a:gd name="T3" fmla="*/ 1053306 h 1387475"/>
              <a:gd name="T4" fmla="*/ 835422 w 1336675"/>
              <a:gd name="T5" fmla="*/ 334169 h 1387475"/>
              <a:gd name="T6" fmla="*/ 668338 w 1336675"/>
              <a:gd name="T7" fmla="*/ 334169 h 1387475"/>
              <a:gd name="T8" fmla="*/ 1002506 w 1336675"/>
              <a:gd name="T9" fmla="*/ 0 h 1387475"/>
              <a:gd name="T10" fmla="*/ 1336675 w 1336675"/>
              <a:gd name="T11" fmla="*/ 334169 h 1387475"/>
              <a:gd name="T12" fmla="*/ 1169591 w 1336675"/>
              <a:gd name="T13" fmla="*/ 334169 h 1387475"/>
              <a:gd name="T14" fmla="*/ 1169591 w 1336675"/>
              <a:gd name="T15" fmla="*/ 1387475 h 1387475"/>
              <a:gd name="T16" fmla="*/ 0 w 1336675"/>
              <a:gd name="T17" fmla="*/ 1387475 h 1387475"/>
              <a:gd name="T18" fmla="*/ 0 w 1336675"/>
              <a:gd name="T19" fmla="*/ 1053306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lnTo>
                  <a:pt x="0" y="105330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19600" y="6858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99CC00"/>
                </a:solidFill>
                <a:latin typeface="Times New Roman" panose="02020603050405020304" pitchFamily="18" charset="0"/>
              </a:rPr>
              <a:t>it      bit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2578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1512" name="Picture 17" descr="Mypsd_3012_201012092124320031B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1447800"/>
            <a:ext cx="2955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9" grpId="0"/>
      <p:bldP spid="235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6"/>
          <p:cNvSpPr>
            <a:spLocks noChangeArrowheads="1"/>
          </p:cNvSpPr>
          <p:nvPr/>
        </p:nvSpPr>
        <p:spPr bwMode="auto">
          <a:xfrm rot="5400000">
            <a:off x="5334000" y="0"/>
            <a:ext cx="2362200" cy="358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prstDash val="sysDot"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____ </a:t>
            </a:r>
            <a:r>
              <a:rPr lang="en-US" altLang="zh-CN" sz="320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 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____ are 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____ </a:t>
            </a:r>
            <a:r>
              <a:rPr lang="en-US" altLang="zh-CN" sz="3200">
                <a:solidFill>
                  <a:srgbClr val="FF0000"/>
                </a:solidFill>
                <a:ea typeface="华文新魏" panose="02010800040101010101" pitchFamily="2" charset="-122"/>
              </a:rPr>
              <a:t>is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 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</a:t>
            </a:r>
            <a:r>
              <a:rPr lang="en-US" altLang="zh-CN" sz="3200">
                <a:solidFill>
                  <a:srgbClr val="FF9966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____ is _____.</a:t>
            </a:r>
          </a:p>
        </p:txBody>
      </p:sp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1676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?</a:t>
            </a:r>
            <a:endParaRPr lang="zh-CN" altLang="en-US" sz="6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99"/>
                </a:solidFill>
              </a:rPr>
              <a:t>What is it?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066800" y="45720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99"/>
                </a:solidFill>
              </a:rPr>
              <a:t>It is a ________.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8798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16"/>
          <p:cNvSpPr>
            <a:spLocks noChangeArrowheads="1"/>
          </p:cNvSpPr>
          <p:nvPr/>
        </p:nvSpPr>
        <p:spPr bwMode="auto">
          <a:xfrm rot="5400000">
            <a:off x="4419600" y="914400"/>
            <a:ext cx="3352800" cy="426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prstDash val="sysDot"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ears </a:t>
            </a:r>
            <a:r>
              <a:rPr lang="en-US" altLang="zh-CN" sz="320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teeth are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 nose </a:t>
            </a:r>
            <a:r>
              <a:rPr lang="en-US" altLang="zh-CN" sz="3200">
                <a:solidFill>
                  <a:srgbClr val="FF0000"/>
                </a:solidFill>
                <a:ea typeface="华文新魏" panose="02010800040101010101" pitchFamily="2" charset="-122"/>
              </a:rPr>
              <a:t>is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 small.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Its</a:t>
            </a:r>
            <a:r>
              <a:rPr lang="en-US" altLang="zh-CN" sz="3200">
                <a:solidFill>
                  <a:srgbClr val="FF9966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tail is short.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ea typeface="华文新魏" panose="02010800040101010101" pitchFamily="2" charset="-122"/>
              </a:rPr>
              <a:t>It can hop, hop, hop.</a:t>
            </a:r>
          </a:p>
        </p:txBody>
      </p:sp>
      <p:pic>
        <p:nvPicPr>
          <p:cNvPr id="23556" name="Picture 8" descr="Mypsd_3012_201012092124320031B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5988" y="1676400"/>
            <a:ext cx="27416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背景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19150"/>
            <a:ext cx="86106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81400" y="1676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 2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066800" y="2667000"/>
            <a:ext cx="5943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9999"/>
                </a:solidFill>
              </a:rPr>
              <a:t>For level 1, just read.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0099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9999"/>
                </a:solidFill>
              </a:rPr>
              <a:t>For level 2, read and </a:t>
            </a:r>
            <a:r>
              <a:rPr lang="en-US" altLang="zh-CN" sz="2800" dirty="0">
                <a:solidFill>
                  <a:srgbClr val="FF0000"/>
                </a:solidFill>
              </a:rPr>
              <a:t>recite</a:t>
            </a:r>
            <a:r>
              <a:rPr lang="en-US" altLang="zh-CN" sz="2800" dirty="0">
                <a:solidFill>
                  <a:srgbClr val="009999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0099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9999"/>
                </a:solidFill>
              </a:rPr>
              <a:t>For level 3, read, </a:t>
            </a:r>
            <a:r>
              <a:rPr lang="en-US" altLang="zh-CN" sz="2800" dirty="0">
                <a:solidFill>
                  <a:srgbClr val="FF0000"/>
                </a:solidFill>
              </a:rPr>
              <a:t>recite</a:t>
            </a:r>
            <a:r>
              <a:rPr lang="en-US" altLang="zh-CN" sz="2800" dirty="0">
                <a:solidFill>
                  <a:srgbClr val="009999"/>
                </a:solidFill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</a:rPr>
              <a:t>act</a:t>
            </a:r>
            <a:r>
              <a:rPr lang="en-US" altLang="zh-CN" sz="2800" dirty="0">
                <a:solidFill>
                  <a:srgbClr val="009999"/>
                </a:solidFill>
              </a:rPr>
              <a:t>. </a:t>
            </a:r>
          </a:p>
        </p:txBody>
      </p:sp>
      <p:pic>
        <p:nvPicPr>
          <p:cNvPr id="24590" name="Picture 14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90800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5638800" y="3352800"/>
            <a:ext cx="1492250" cy="735013"/>
            <a:chOff x="3570" y="2112"/>
            <a:chExt cx="940" cy="463"/>
          </a:xfrm>
        </p:grpSpPr>
        <p:pic>
          <p:nvPicPr>
            <p:cNvPr id="24584" name="Picture 16" descr="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70" y="2112"/>
              <a:ext cx="55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0" descr="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76" y="2112"/>
              <a:ext cx="33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5"/>
          <p:cNvGrpSpPr/>
          <p:nvPr/>
        </p:nvGrpSpPr>
        <p:grpSpPr bwMode="auto">
          <a:xfrm>
            <a:off x="6172200" y="4191000"/>
            <a:ext cx="2209800" cy="811213"/>
            <a:chOff x="3936" y="2640"/>
            <a:chExt cx="1392" cy="511"/>
          </a:xfrm>
        </p:grpSpPr>
        <p:pic>
          <p:nvPicPr>
            <p:cNvPr id="24587" name="Picture 21" descr="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36" y="2688"/>
              <a:ext cx="55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22" descr="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12" y="2659"/>
              <a:ext cx="33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23" descr="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2640"/>
              <a:ext cx="38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6"/>
          <p:cNvSpPr>
            <a:spLocks noChangeArrowheads="1"/>
          </p:cNvSpPr>
          <p:nvPr/>
        </p:nvSpPr>
        <p:spPr bwMode="auto">
          <a:xfrm rot="5400000">
            <a:off x="4343400" y="1143000"/>
            <a:ext cx="3352800" cy="426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prstDash val="sysDot"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ears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teeth are long.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 nose </a:t>
            </a:r>
            <a:r>
              <a:rPr lang="en-US" altLang="zh-CN" sz="3200" dirty="0">
                <a:solidFill>
                  <a:srgbClr val="FF0000"/>
                </a:solidFill>
                <a:ea typeface="华文新魏" panose="02010800040101010101" pitchFamily="2" charset="-122"/>
              </a:rPr>
              <a:t>is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 small.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Its</a:t>
            </a:r>
            <a:r>
              <a:rPr lang="en-US" altLang="zh-CN" sz="3200" dirty="0">
                <a:solidFill>
                  <a:srgbClr val="FF9966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tail is short.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ea typeface="华文新魏" panose="02010800040101010101" pitchFamily="2" charset="-122"/>
              </a:rPr>
              <a:t>It can hop, hop, hop.</a:t>
            </a:r>
          </a:p>
        </p:txBody>
      </p:sp>
      <p:pic>
        <p:nvPicPr>
          <p:cNvPr id="25604" name="Picture 8" descr="Mypsd_3012_201012092124320031B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76400"/>
            <a:ext cx="27416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9999"/>
                </a:solidFill>
                <a:latin typeface="Comic Sans MS" panose="030F0702030302020204" pitchFamily="66" charset="0"/>
              </a:rPr>
              <a:t>Let’s say and act.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752600" y="304800"/>
            <a:ext cx="4800600" cy="1524000"/>
          </a:xfrm>
          <a:prstGeom prst="wedgeRoundRectCallout">
            <a:avLst>
              <a:gd name="adj1" fmla="val -7671"/>
              <a:gd name="adj2" fmla="val 95417"/>
              <a:gd name="adj3" fmla="val 16667"/>
            </a:avLst>
          </a:prstGeom>
          <a:solidFill>
            <a:srgbClr val="FFFFFF"/>
          </a:solidFill>
          <a:ln w="57150">
            <a:solidFill>
              <a:srgbClr val="7F7F7F"/>
            </a:solidFill>
            <a:miter lim="800000"/>
          </a:ln>
          <a:effectLst>
            <a:outerShdw sy="23000" kx="1199993" algn="br" rotWithShape="0">
              <a:srgbClr val="000000">
                <a:alpha val="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Hi! I am Po!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wpid-Puss-In-Boots-10-hd-cartoon-wallpap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203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29e36dba2b8fbc7b3a6967d2f2c176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838200"/>
            <a:ext cx="2286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DCP2808A_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685800"/>
            <a:ext cx="2325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91000"/>
            <a:ext cx="16748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57200" y="457200"/>
            <a:ext cx="7848600" cy="5791200"/>
          </a:xfrm>
          <a:prstGeom prst="roundRect">
            <a:avLst>
              <a:gd name="adj" fmla="val 3917"/>
            </a:avLst>
          </a:prstGeom>
          <a:noFill/>
          <a:ln w="19050">
            <a:solidFill>
              <a:srgbClr val="0033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6632" name="Picture 4" descr="2005914125939346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609600"/>
            <a:ext cx="15208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4"/>
          <p:cNvSpPr>
            <a:spLocks noChangeArrowheads="1"/>
          </p:cNvSpPr>
          <p:nvPr/>
        </p:nvSpPr>
        <p:spPr bwMode="auto">
          <a:xfrm>
            <a:off x="1524000" y="2819400"/>
            <a:ext cx="6172200" cy="990600"/>
          </a:xfrm>
          <a:prstGeom prst="wedgeRoundRectCallout">
            <a:avLst>
              <a:gd name="adj1" fmla="val 4065"/>
              <a:gd name="adj2" fmla="val 112181"/>
              <a:gd name="adj3" fmla="val 16667"/>
            </a:avLst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</a:t>
            </a: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favourite</a:t>
            </a: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small animals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85800"/>
            <a:ext cx="4997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609600"/>
            <a:ext cx="2054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663" y="83820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4641850"/>
            <a:ext cx="31273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80000" y="2638425"/>
            <a:ext cx="18526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鸭子叫声5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7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934200" y="54864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6600CC"/>
                </a:solidFill>
              </a:rPr>
              <a:t>feet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67400" y="4572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99"/>
                </a:solidFill>
              </a:rPr>
              <a:t>What is it?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867400" y="10668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99"/>
                </a:solidFill>
              </a:rPr>
              <a:t>It is a </a:t>
            </a:r>
            <a:r>
              <a:rPr lang="en-US" altLang="zh-CN" sz="3600" b="1" u="sng">
                <a:solidFill>
                  <a:srgbClr val="009999"/>
                </a:solidFill>
              </a:rPr>
              <a:t>duck</a:t>
            </a:r>
            <a:r>
              <a:rPr lang="en-US" altLang="zh-CN" sz="3600" b="1">
                <a:solidFill>
                  <a:srgbClr val="009999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2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624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8915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(1). Choose your </a:t>
            </a:r>
            <a:r>
              <a:rPr lang="en-US" altLang="zh-CN" sz="2800" dirty="0" err="1">
                <a:solidFill>
                  <a:srgbClr val="000000"/>
                </a:solidFill>
              </a:rPr>
              <a:t>favourite</a:t>
            </a:r>
            <a:r>
              <a:rPr lang="en-US" altLang="zh-CN" sz="2800" dirty="0">
                <a:solidFill>
                  <a:srgbClr val="000000"/>
                </a:solidFill>
              </a:rPr>
              <a:t> small animal.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每个小组讨论并选择一个最喜爱的小动物。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(2). Talk in a low voice.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小声讨论以免别的小组知道你的选择哦</a:t>
            </a:r>
            <a:r>
              <a:rPr lang="en-US" altLang="zh-CN" sz="2800" dirty="0">
                <a:solidFill>
                  <a:srgbClr val="000000"/>
                </a:solidFill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(3). Say and guess.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每个组员轮流描述一句让其他小组猜谜。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最后由小组长负责公布答案。</a:t>
            </a:r>
          </a:p>
        </p:txBody>
      </p:sp>
      <p:grpSp>
        <p:nvGrpSpPr>
          <p:cNvPr id="2" name="矩形 2"/>
          <p:cNvGrpSpPr/>
          <p:nvPr/>
        </p:nvGrpSpPr>
        <p:grpSpPr bwMode="auto">
          <a:xfrm>
            <a:off x="0" y="0"/>
            <a:ext cx="9156700" cy="1524000"/>
            <a:chOff x="0" y="0"/>
            <a:chExt cx="5768" cy="1156"/>
          </a:xfrm>
        </p:grpSpPr>
        <p:pic>
          <p:nvPicPr>
            <p:cNvPr id="28677" name="矩形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8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" y="5"/>
              <a:ext cx="5760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5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Task 3: Group Work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8089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8" name="Group 4"/>
          <p:cNvGrpSpPr>
            <a:grpSpLocks noChangeAspect="1"/>
          </p:cNvGrpSpPr>
          <p:nvPr/>
        </p:nvGrpSpPr>
        <p:grpSpPr bwMode="auto">
          <a:xfrm>
            <a:off x="1066800" y="3810000"/>
            <a:ext cx="3429000" cy="2571750"/>
            <a:chOff x="0" y="0"/>
            <a:chExt cx="7560" cy="5670"/>
          </a:xfrm>
        </p:grpSpPr>
        <p:pic>
          <p:nvPicPr>
            <p:cNvPr id="29699" name="Picture 5" descr="背景20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7560" cy="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" y="1200"/>
              <a:ext cx="6960" cy="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9"/>
          <p:cNvSpPr txBox="1">
            <a:spLocks noChangeArrowheads="1"/>
          </p:cNvSpPr>
          <p:nvPr/>
        </p:nvSpPr>
        <p:spPr bwMode="auto">
          <a:xfrm>
            <a:off x="3870325" y="4495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30722" name="Picture 28" descr="背景68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52600" y="1905000"/>
            <a:ext cx="6477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99"/>
                </a:solidFill>
              </a:rPr>
              <a:t>Today we have learnt:</a:t>
            </a: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9999"/>
              </a:solidFill>
            </a:endParaRP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99"/>
                </a:solidFill>
              </a:rPr>
              <a:t>What is it?</a:t>
            </a: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9999"/>
              </a:solidFill>
            </a:endParaRP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99"/>
                </a:solidFill>
              </a:rPr>
              <a:t>It is a </a:t>
            </a:r>
            <a:r>
              <a:rPr lang="en-US" altLang="zh-CN" sz="2800" b="1" dirty="0" smtClean="0">
                <a:solidFill>
                  <a:srgbClr val="009999"/>
                </a:solidFill>
              </a:rPr>
              <a:t>________. </a:t>
            </a:r>
            <a:endParaRPr lang="en-US" altLang="zh-CN" sz="2800" b="1" dirty="0">
              <a:solidFill>
                <a:srgbClr val="0099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0000"/>
              </a:solidFill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 rot="-389447">
            <a:off x="3048000" y="762000"/>
            <a:ext cx="3000375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6350">
                  <a:solidFill>
                    <a:srgbClr val="FFFFFF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latin typeface="Berlin Sans FB Demi" panose="020E0802020502020306"/>
              </a:rPr>
              <a:t>Summary</a:t>
            </a:r>
            <a:endParaRPr lang="zh-CN" altLang="en-US" sz="3600" kern="10" dirty="0">
              <a:ln w="6350">
                <a:solidFill>
                  <a:srgbClr val="FFFFFF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latin typeface="Berlin Sans FB Demi" panose="020E0802020502020306"/>
            </a:endParaRPr>
          </a:p>
        </p:txBody>
      </p:sp>
      <p:pic>
        <p:nvPicPr>
          <p:cNvPr id="7" name="Picture 2" descr="wpid-Puss-In-Boots-10-hd-cartoon-wall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2662238"/>
            <a:ext cx="18986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29e36dba2b8fbc7b3a6967d2f2c176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97463" y="2895600"/>
            <a:ext cx="2286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2005914125939346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16563" y="2562225"/>
            <a:ext cx="15208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CP2808A_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21275" y="2755900"/>
            <a:ext cx="2325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9"/>
          <p:cNvSpPr txBox="1">
            <a:spLocks noChangeArrowheads="1"/>
          </p:cNvSpPr>
          <p:nvPr/>
        </p:nvSpPr>
        <p:spPr bwMode="auto">
          <a:xfrm>
            <a:off x="3870325" y="4495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31746" name="Picture 28" descr="背景68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28800" y="1981200"/>
            <a:ext cx="6477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Finish the worksheet:</a:t>
            </a: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</a:t>
            </a:r>
            <a:r>
              <a:rPr lang="en-US" altLang="zh-CN" sz="2800" b="1" dirty="0">
                <a:solidFill>
                  <a:srgbClr val="009999"/>
                </a:solidFill>
              </a:rPr>
              <a:t>Talk and write.</a:t>
            </a:r>
          </a:p>
          <a:p>
            <a:pPr marL="342900" indent="-3429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99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6600CC"/>
                </a:solidFill>
                <a:latin typeface="Comic Sans MS" panose="030F0702030302020204" pitchFamily="66" charset="0"/>
              </a:rPr>
              <a:t>  What’s your favorite small animal?</a:t>
            </a:r>
            <a:r>
              <a:rPr lang="en-US" altLang="zh-CN" sz="2800" b="1" dirty="0">
                <a:solidFill>
                  <a:srgbClr val="000000"/>
                </a:solidFill>
              </a:rPr>
              <a:t>               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 rot="-389447">
            <a:off x="3300413" y="1016000"/>
            <a:ext cx="3000375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6350">
                  <a:solidFill>
                    <a:srgbClr val="FFFFFF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latin typeface="Berlin Sans FB Demi" panose="020E0802020502020306"/>
              </a:rPr>
              <a:t>Homework</a:t>
            </a:r>
            <a:endParaRPr lang="zh-CN" altLang="en-US" sz="3600" kern="10" dirty="0">
              <a:ln w="6350">
                <a:solidFill>
                  <a:srgbClr val="FFFFFF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latin typeface="Berlin Sans FB Demi" panose="020E0802020502020306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9"/>
          <p:cNvSpPr txBox="1">
            <a:spLocks noChangeArrowheads="1"/>
          </p:cNvSpPr>
          <p:nvPr/>
        </p:nvSpPr>
        <p:spPr bwMode="auto">
          <a:xfrm>
            <a:off x="3870325" y="4495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32770" name="Picture 28" descr="背景68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-389447">
            <a:off x="914400" y="2286000"/>
            <a:ext cx="3000375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6350">
                  <a:solidFill>
                    <a:srgbClr val="FFFFFF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latin typeface="Berlin Sans FB Demi" panose="020E0802020502020306"/>
              </a:rPr>
              <a:t>Homework</a:t>
            </a:r>
            <a:endParaRPr lang="zh-CN" altLang="en-US" sz="3600" kern="10" dirty="0">
              <a:ln w="6350">
                <a:solidFill>
                  <a:srgbClr val="FFFFFF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latin typeface="Berlin Sans FB Demi" panose="020E0802020502020306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9848">
            <a:off x="4149540" y="309562"/>
            <a:ext cx="4181475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9" name="Picture 29" descr="145238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762000"/>
            <a:ext cx="2667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31" descr="20100126110420-12181325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648200"/>
            <a:ext cx="2152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32" descr="2186940_19353206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486400"/>
            <a:ext cx="862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8589962607737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286000"/>
            <a:ext cx="32385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75" y="3200400"/>
            <a:ext cx="1444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24000" y="1143000"/>
            <a:ext cx="2209800" cy="1250950"/>
            <a:chOff x="1524080" y="1143000"/>
            <a:chExt cx="2209720" cy="1250344"/>
          </a:xfrm>
        </p:grpSpPr>
        <p:sp>
          <p:nvSpPr>
            <p:cNvPr id="6154" name="AutoShape 2"/>
            <p:cNvSpPr>
              <a:spLocks noChangeArrowheads="1"/>
            </p:cNvSpPr>
            <p:nvPr/>
          </p:nvSpPr>
          <p:spPr bwMode="auto">
            <a:xfrm rot="5400000">
              <a:off x="2062995" y="722539"/>
              <a:ext cx="1131888" cy="2209719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Calibri" panose="020F0502020204030204" pitchFamily="34" charset="0"/>
                <a:ea typeface="华文新魏" panose="02010800040101010101" pitchFamily="2" charset="-122"/>
              </a:endParaRPr>
            </a:p>
          </p:txBody>
        </p:sp>
        <p:sp>
          <p:nvSpPr>
            <p:cNvPr id="6155" name="Rectangle 3"/>
            <p:cNvSpPr>
              <a:spLocks noChangeArrowheads="1"/>
            </p:cNvSpPr>
            <p:nvPr/>
          </p:nvSpPr>
          <p:spPr bwMode="auto">
            <a:xfrm>
              <a:off x="1905000" y="1143000"/>
              <a:ext cx="1828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72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big</a:t>
              </a:r>
              <a:endParaRPr lang="en-US" altLang="zh-CN" sz="72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114800" y="228600"/>
            <a:ext cx="2895600" cy="1000125"/>
            <a:chOff x="4114812" y="228684"/>
            <a:chExt cx="2895588" cy="1000044"/>
          </a:xfrm>
        </p:grpSpPr>
        <p:sp>
          <p:nvSpPr>
            <p:cNvPr id="6157" name="AutoShape 4"/>
            <p:cNvSpPr>
              <a:spLocks noChangeArrowheads="1"/>
            </p:cNvSpPr>
            <p:nvPr/>
          </p:nvSpPr>
          <p:spPr bwMode="auto">
            <a:xfrm rot="5400000">
              <a:off x="4795860" y="-452362"/>
              <a:ext cx="1000042" cy="236213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Calibri" panose="020F0502020204030204" pitchFamily="34" charset="0"/>
                <a:ea typeface="华文新魏" panose="02010800040101010101" pitchFamily="2" charset="-122"/>
              </a:endParaRPr>
            </a:p>
          </p:txBody>
        </p:sp>
        <p:sp>
          <p:nvSpPr>
            <p:cNvPr id="6158" name="Text Box 34"/>
            <p:cNvSpPr txBox="1">
              <a:spLocks noChangeArrowheads="1"/>
            </p:cNvSpPr>
            <p:nvPr/>
          </p:nvSpPr>
          <p:spPr bwMode="auto">
            <a:xfrm>
              <a:off x="4419600" y="228684"/>
              <a:ext cx="2590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333399"/>
                  </a:solidFill>
                  <a:latin typeface="Comic Sans MS" panose="030F0702030302020204" pitchFamily="66" charset="0"/>
                </a:rPr>
                <a:t>small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直角上箭头 8"/>
          <p:cNvSpPr>
            <a:spLocks noChangeArrowheads="1"/>
          </p:cNvSpPr>
          <p:nvPr/>
        </p:nvSpPr>
        <p:spPr bwMode="auto">
          <a:xfrm rot="5400000">
            <a:off x="5191125" y="2260600"/>
            <a:ext cx="1336675" cy="1387475"/>
          </a:xfrm>
          <a:custGeom>
            <a:avLst/>
            <a:gdLst>
              <a:gd name="T0" fmla="*/ 0 w 1336675"/>
              <a:gd name="T1" fmla="*/ 1053306 h 1387475"/>
              <a:gd name="T2" fmla="*/ 835422 w 1336675"/>
              <a:gd name="T3" fmla="*/ 1053306 h 1387475"/>
              <a:gd name="T4" fmla="*/ 835422 w 1336675"/>
              <a:gd name="T5" fmla="*/ 334169 h 1387475"/>
              <a:gd name="T6" fmla="*/ 668338 w 1336675"/>
              <a:gd name="T7" fmla="*/ 334169 h 1387475"/>
              <a:gd name="T8" fmla="*/ 1002506 w 1336675"/>
              <a:gd name="T9" fmla="*/ 0 h 1387475"/>
              <a:gd name="T10" fmla="*/ 1336675 w 1336675"/>
              <a:gd name="T11" fmla="*/ 334169 h 1387475"/>
              <a:gd name="T12" fmla="*/ 1169591 w 1336675"/>
              <a:gd name="T13" fmla="*/ 334169 h 1387475"/>
              <a:gd name="T14" fmla="*/ 1169591 w 1336675"/>
              <a:gd name="T15" fmla="*/ 1387475 h 1387475"/>
              <a:gd name="T16" fmla="*/ 0 w 1336675"/>
              <a:gd name="T17" fmla="*/ 1387475 h 1387475"/>
              <a:gd name="T18" fmla="*/ 0 w 1336675"/>
              <a:gd name="T19" fmla="*/ 1053306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lnTo>
                  <a:pt x="0" y="105330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05600" y="25908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9999"/>
                </a:solidFill>
                <a:latin typeface="Times New Roman" panose="02020603050405020304" pitchFamily="18" charset="0"/>
              </a:rPr>
              <a:t>cat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29200" y="15240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9999"/>
                </a:solidFill>
                <a:latin typeface="Georgia" panose="02040502050405020303" pitchFamily="18" charset="0"/>
              </a:rPr>
              <a:t>c-at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609600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99CC00"/>
                </a:solidFill>
              </a:rPr>
              <a:t>a-t     at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867400" y="106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1" grpId="0"/>
      <p:bldP spid="12295" grpId="0"/>
      <p:bldP spid="12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143000"/>
            <a:ext cx="45434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19200"/>
            <a:ext cx="4114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209800" y="1600200"/>
            <a:ext cx="167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6553200" y="1447800"/>
            <a:ext cx="1828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009999"/>
                </a:solidFill>
                <a:latin typeface="Times New Roman" panose="02020603050405020304" pitchFamily="18" charset="0"/>
              </a:rPr>
              <a:t>at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209800" y="1676400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438400" y="1524000"/>
            <a:ext cx="106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00400" y="4495800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BBE0E3">
                    <a:lumMod val="50000"/>
                  </a:srgbClr>
                </a:solidFill>
                <a:latin typeface="Broadway" panose="04040905080B02020502" pitchFamily="82" charset="0"/>
              </a:rPr>
              <a:t>mat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066800" y="3657600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BBE0E3">
                    <a:lumMod val="50000"/>
                  </a:srgbClr>
                </a:solidFill>
                <a:latin typeface="Broadway" panose="04040905080B02020502" pitchFamily="82" charset="0"/>
              </a:rPr>
              <a:t>fat </a:t>
            </a:r>
            <a:r>
              <a:rPr lang="en-US" altLang="zh-CN">
                <a:solidFill>
                  <a:srgbClr val="BBE0E3">
                    <a:lumMod val="50000"/>
                  </a:srgbClr>
                </a:solidFill>
                <a:latin typeface="Broadway" panose="04040905080B02020502" pitchFamily="82" charset="0"/>
              </a:rPr>
              <a:t>  </a:t>
            </a:r>
            <a:endParaRPr lang="zh-CN" altLang="en-US">
              <a:solidFill>
                <a:srgbClr val="BBE0E3">
                  <a:lumMod val="50000"/>
                </a:srgbClr>
              </a:solidFill>
              <a:latin typeface="Broadway" panose="04040905080B02020502" pitchFamily="82" charset="0"/>
            </a:endParaRP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019800" y="52578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BBE0E3">
                    <a:lumMod val="50000"/>
                  </a:srgbClr>
                </a:solidFill>
                <a:latin typeface="Broadway" panose="04040905080B02020502" pitchFamily="82" charset="0"/>
              </a:rPr>
              <a:t>hat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28" grpId="1"/>
      <p:bldP spid="60430" grpId="0"/>
      <p:bldP spid="60430" grpId="1"/>
      <p:bldP spid="60431" grpId="0"/>
      <p:bldP spid="60433" grpId="0"/>
      <p:bldP spid="60434" grpId="0"/>
      <p:bldP spid="60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jm1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267" name="Picture 4" descr="背景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14375"/>
            <a:ext cx="8001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810000" y="1828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 1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133600" y="281940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9999"/>
                </a:solidFill>
              </a:rPr>
              <a:t>Practice in your group.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9999"/>
                </a:solidFill>
              </a:rPr>
              <a:t>Please say it out one by one.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29e36dba2b8fbc7b3a6967d2f2c176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738563"/>
            <a:ext cx="39624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648200" y="1889125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9999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6000" b="1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US" altLang="zh-CN" sz="6000" b="1">
                <a:solidFill>
                  <a:srgbClr val="009999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4799013" y="2743200"/>
            <a:ext cx="382587" cy="16764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0" y="228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0000"/>
                </a:solidFill>
              </a:rPr>
              <a:t>n</a:t>
            </a:r>
            <a:r>
              <a:rPr lang="en-US" altLang="zh-CN" sz="5400">
                <a:solidFill>
                  <a:srgbClr val="FF0000"/>
                </a:solidFill>
              </a:rPr>
              <a:t>ai</a:t>
            </a:r>
            <a:r>
              <a:rPr lang="en-US" altLang="zh-CN" sz="5400">
                <a:solidFill>
                  <a:srgbClr val="000000"/>
                </a:solidFill>
              </a:rPr>
              <a:t>l</a:t>
            </a:r>
            <a:endParaRPr lang="zh-CN" altLang="en-US" sz="5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10668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0000"/>
                </a:solidFill>
              </a:rPr>
              <a:t>sn</a:t>
            </a:r>
            <a:r>
              <a:rPr lang="en-US" altLang="zh-CN" sz="5400">
                <a:solidFill>
                  <a:srgbClr val="FF0000"/>
                </a:solidFill>
              </a:rPr>
              <a:t>ai</a:t>
            </a:r>
            <a:r>
              <a:rPr lang="en-US" altLang="zh-CN" sz="5400">
                <a:solidFill>
                  <a:srgbClr val="000000"/>
                </a:solidFill>
              </a:rPr>
              <a:t>l</a:t>
            </a:r>
            <a:endParaRPr lang="zh-CN" altLang="en-US" sz="5400">
              <a:solidFill>
                <a:srgbClr val="000000"/>
              </a:solidFill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8688" y="76200"/>
            <a:ext cx="11033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488" y="1143000"/>
            <a:ext cx="11795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4"/>
          <p:cNvSpPr>
            <a:spLocks noChangeArrowheads="1"/>
          </p:cNvSpPr>
          <p:nvPr/>
        </p:nvSpPr>
        <p:spPr bwMode="auto">
          <a:xfrm>
            <a:off x="990600" y="609600"/>
            <a:ext cx="4191000" cy="1219200"/>
          </a:xfrm>
          <a:prstGeom prst="wedgeRoundRectCallout">
            <a:avLst>
              <a:gd name="adj1" fmla="val -37764"/>
              <a:gd name="adj2" fmla="val 102606"/>
              <a:gd name="adj3" fmla="val 16667"/>
            </a:avLst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472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9999"/>
                </a:solidFill>
                <a:latin typeface="Comic Sans MS" panose="030F0702030302020204" pitchFamily="66" charset="0"/>
              </a:rPr>
              <a:t>It is a</a:t>
            </a:r>
            <a:r>
              <a:rPr lang="en-US" altLang="zh-CN" sz="5400" b="1" u="sng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5400" b="1" u="sng">
                <a:solidFill>
                  <a:srgbClr val="333399"/>
                </a:solidFill>
                <a:latin typeface="Comic Sans MS" panose="030F0702030302020204" pitchFamily="66" charset="0"/>
              </a:rPr>
              <a:t>dog</a:t>
            </a:r>
            <a:r>
              <a:rPr lang="en-US" altLang="zh-CN" sz="5400" b="1" u="sng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5400" b="1">
                <a:solidFill>
                  <a:srgbClr val="009999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67595" grpId="0" animBg="1"/>
      <p:bldP spid="2" grpId="0"/>
      <p:bldP spid="3" grpId="0"/>
      <p:bldP spid="29702" grpId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29e36dba2b8fbc7b3a6967d2f2c176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200400"/>
            <a:ext cx="4572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95800" y="381000"/>
            <a:ext cx="335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99CC00"/>
                </a:solidFill>
                <a:latin typeface="Times New Roman" panose="02020603050405020304" pitchFamily="18" charset="0"/>
              </a:rPr>
              <a:t>o-g     og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562600" y="91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876800" y="1295400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9999"/>
                </a:solidFill>
                <a:latin typeface="Times New Roman" panose="02020603050405020304" pitchFamily="18" charset="0"/>
              </a:rPr>
              <a:t>d-og</a:t>
            </a:r>
          </a:p>
        </p:txBody>
      </p:sp>
      <p:sp>
        <p:nvSpPr>
          <p:cNvPr id="12296" name="直角上箭头 8"/>
          <p:cNvSpPr>
            <a:spLocks noChangeArrowheads="1"/>
          </p:cNvSpPr>
          <p:nvPr/>
        </p:nvSpPr>
        <p:spPr bwMode="auto">
          <a:xfrm rot="5400000">
            <a:off x="5283200" y="2108200"/>
            <a:ext cx="1336675" cy="1387475"/>
          </a:xfrm>
          <a:custGeom>
            <a:avLst/>
            <a:gdLst>
              <a:gd name="T0" fmla="*/ 0 w 1336675"/>
              <a:gd name="T1" fmla="*/ 1053306 h 1387475"/>
              <a:gd name="T2" fmla="*/ 835422 w 1336675"/>
              <a:gd name="T3" fmla="*/ 1053306 h 1387475"/>
              <a:gd name="T4" fmla="*/ 835422 w 1336675"/>
              <a:gd name="T5" fmla="*/ 334169 h 1387475"/>
              <a:gd name="T6" fmla="*/ 668338 w 1336675"/>
              <a:gd name="T7" fmla="*/ 334169 h 1387475"/>
              <a:gd name="T8" fmla="*/ 1002506 w 1336675"/>
              <a:gd name="T9" fmla="*/ 0 h 1387475"/>
              <a:gd name="T10" fmla="*/ 1336675 w 1336675"/>
              <a:gd name="T11" fmla="*/ 334169 h 1387475"/>
              <a:gd name="T12" fmla="*/ 1169591 w 1336675"/>
              <a:gd name="T13" fmla="*/ 334169 h 1387475"/>
              <a:gd name="T14" fmla="*/ 1169591 w 1336675"/>
              <a:gd name="T15" fmla="*/ 1387475 h 1387475"/>
              <a:gd name="T16" fmla="*/ 0 w 1336675"/>
              <a:gd name="T17" fmla="*/ 1387475 h 1387475"/>
              <a:gd name="T18" fmla="*/ 0 w 1336675"/>
              <a:gd name="T19" fmla="*/ 1053306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lnTo>
                  <a:pt x="0" y="105330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781800" y="2438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9999"/>
                </a:solidFill>
                <a:latin typeface="Times New Roman" panose="02020603050405020304" pitchFamily="18" charset="0"/>
              </a:rPr>
              <a:t>dog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 animBg="1"/>
      <p:bldP spid="15363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962400" y="8382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181600" y="7620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9999"/>
                </a:solidFill>
                <a:latin typeface="Times New Roman" panose="02020603050405020304" pitchFamily="18" charset="0"/>
              </a:rPr>
              <a:t>- og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705600" y="3048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CC00"/>
                </a:solidFill>
                <a:latin typeface="Adobe Caslon Pro Bold" pitchFamily="18" charset="0"/>
              </a:rPr>
              <a:t>log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657600" y="3048000"/>
            <a:ext cx="243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CC00"/>
                </a:solidFill>
                <a:latin typeface="Adobe Caslon Pro Bold" pitchFamily="18" charset="0"/>
              </a:rPr>
              <a:t>hog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914400" y="2971800"/>
            <a:ext cx="2133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CC00"/>
                </a:solidFill>
                <a:latin typeface="Adobe Caslon Pro Bold" pitchFamily="18" charset="0"/>
                <a:ea typeface="Kozuka Gothic Pro B" pitchFamily="34" charset="-128"/>
              </a:rPr>
              <a:t>jog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114800" y="914400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038600" y="914400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8000" b="1">
                <a:solidFill>
                  <a:srgbClr val="0099FF"/>
                </a:solidFill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15371" name="Picture 11" descr="Redocn_2012062610194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6153150"/>
            <a:ext cx="1714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38200" y="4572000"/>
            <a:ext cx="5257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A d</a:t>
            </a:r>
            <a:r>
              <a:rPr lang="en-US" altLang="zh-CN" sz="4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og</a:t>
            </a: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on a l</a:t>
            </a:r>
            <a:r>
              <a:rPr lang="en-US" altLang="zh-CN" sz="4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og.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It can j</a:t>
            </a:r>
            <a:r>
              <a:rPr lang="en-US" altLang="zh-CN" sz="4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og</a:t>
            </a: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j</a:t>
            </a:r>
            <a:r>
              <a:rPr lang="en-US" altLang="zh-CN" sz="4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og</a:t>
            </a: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j</a:t>
            </a:r>
            <a:r>
              <a:rPr lang="en-US" altLang="zh-CN" sz="4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og</a:t>
            </a:r>
            <a:r>
              <a:rPr lang="en-US" altLang="zh-CN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9644" name="Picture 12" descr="3b5e33f3ed881f13eaa133156b105c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710113"/>
            <a:ext cx="3200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7" grpId="1"/>
      <p:bldP spid="69639" grpId="0"/>
      <p:bldP spid="69640" grpId="0"/>
      <p:bldP spid="69641" grpId="0"/>
      <p:bldP spid="69642" grpId="0"/>
      <p:bldP spid="69643" grpId="0"/>
      <p:bldP spid="69643" grpId="1"/>
      <p:bldP spid="153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0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6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全屏显示(4:3)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Adobe Caslon Pro Bold</vt:lpstr>
      <vt:lpstr>Arial Unicode MS</vt:lpstr>
      <vt:lpstr>Kozuka Gothic Pro B</vt:lpstr>
      <vt:lpstr>华文新魏</vt:lpstr>
      <vt:lpstr>宋体</vt:lpstr>
      <vt:lpstr>微软雅黑</vt:lpstr>
      <vt:lpstr>Arial</vt:lpstr>
      <vt:lpstr>Berlin Sans FB Demi</vt:lpstr>
      <vt:lpstr>Broadway</vt:lpstr>
      <vt:lpstr>Calibri</vt:lpstr>
      <vt:lpstr>Comic Sans MS</vt:lpstr>
      <vt:lpstr>Georgia</vt:lpstr>
      <vt:lpstr>Times New Roman</vt:lpstr>
      <vt:lpstr>WWW.2PPT.COM
</vt:lpstr>
      <vt:lpstr>Small Animals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2018-07-30T08:02:00Z</dcterms:created>
  <dcterms:modified xsi:type="dcterms:W3CDTF">2023-01-16T22:28:35Z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B1C572D0FB7A4522BEC755BB13BBA641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