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7403C-502A-40C8-B327-0FD71BD17A1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B7BA1-1E92-4088-9097-711249B47C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B7BA1-1E92-4088-9097-711249B47CB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5C139-705A-45CD-88FD-B0A189C8D9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61CDA-7CCC-4AF5-B17E-2919C1EDBB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035C9-0C14-4CBF-863B-D52D810D5A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2CE48-B892-4423-9747-B8023286FD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B8CAF-B48B-489A-8EA9-93DFE4E2DAE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78471-D05B-4D21-A22C-74F7852A29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66B71-324E-41A4-89BC-3402D84179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230E1-4FC6-4783-BF26-38CFEBCDC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07DB8-1A67-44A5-B231-EEC9883ED1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01170-0B0D-41DB-BD14-B48A70F018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E80B-253C-4505-93EA-614E5E15EB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EFB76DD9-873A-4132-9CDB-E8BE898A876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664619" y="3581400"/>
            <a:ext cx="3814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</a:rPr>
              <a:t>Revision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Unit </a:t>
            </a:r>
            <a:r>
              <a:rPr lang="en-US" altLang="zh-CN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4" name="矩形 3"/>
          <p:cNvSpPr/>
          <p:nvPr/>
        </p:nvSpPr>
        <p:spPr>
          <a:xfrm>
            <a:off x="2934279" y="555307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216158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200" b="1" dirty="0">
                <a:solidFill>
                  <a:srgbClr val="FF0000"/>
                </a:solidFill>
              </a:rPr>
              <a:t>Online tours</a:t>
            </a:r>
          </a:p>
        </p:txBody>
      </p:sp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235825" y="120650"/>
            <a:ext cx="936625" cy="314801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54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句</a:t>
            </a:r>
          </a:p>
          <a:p>
            <a:pPr>
              <a:buFontTx/>
              <a:buNone/>
            </a:pPr>
            <a:r>
              <a:rPr lang="zh-CN" altLang="en-US" sz="54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型</a:t>
            </a:r>
          </a:p>
          <a:p>
            <a:pPr>
              <a:buFontTx/>
              <a:buNone/>
            </a:pPr>
            <a:r>
              <a:rPr lang="zh-CN" altLang="en-US" sz="54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篇</a:t>
            </a:r>
          </a:p>
        </p:txBody>
      </p:sp>
      <p:graphicFrame>
        <p:nvGraphicFramePr>
          <p:cNvPr id="81938" name="Group 18"/>
          <p:cNvGraphicFramePr>
            <a:graphicFrameLocks noGrp="1"/>
          </p:cNvGraphicFramePr>
          <p:nvPr>
            <p:ph sz="half" idx="4294967295"/>
          </p:nvPr>
        </p:nvGraphicFramePr>
        <p:xfrm>
          <a:off x="0" y="457200"/>
          <a:ext cx="7308850" cy="5329238"/>
        </p:xfrm>
        <a:graphic>
          <a:graphicData uri="http://schemas.openxmlformats.org/drawingml/2006/table">
            <a:tbl>
              <a:tblPr/>
              <a:tblGrid>
                <a:gridCol w="717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重点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你注意到这页上端的“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Tour”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图标吗？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______ you ________ the “Tour” icon at the top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of the page?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黑暗中巨大的玻璃球下落是很令人兴奋的。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It is _________ to see the huge glass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ball_________ the _________.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这是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一个一天辛苦工作后放松的好地方。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It is a good place _______ _______ after 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day’s work.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自二十世纪初，它就因它的剧院出名了。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It has_______ _________ ______ its theatres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since _______ _________ _________ century.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你曾经听说过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“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Memory”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这首歌吗？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Have you ever _______ _______ the song “Memory”?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它是由英格兰、苏格兰、威尔士和北爱尔兰组成。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It is _______ ________ _______ England, Scotland,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Wales and Northern Ireland.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1931" name="矩形 13"/>
          <p:cNvSpPr>
            <a:spLocks noChangeArrowheads="1"/>
          </p:cNvSpPr>
          <p:nvPr/>
        </p:nvSpPr>
        <p:spPr bwMode="auto">
          <a:xfrm>
            <a:off x="971550" y="766763"/>
            <a:ext cx="2241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000" b="1" i="1">
                <a:solidFill>
                  <a:srgbClr val="FF0000"/>
                </a:solidFill>
                <a:latin typeface="宋体" panose="02010600030101010101" pitchFamily="2" charset="-122"/>
              </a:rPr>
              <a:t>Have     noticed</a:t>
            </a:r>
          </a:p>
        </p:txBody>
      </p:sp>
      <p:sp>
        <p:nvSpPr>
          <p:cNvPr id="81932" name="矩形 13"/>
          <p:cNvSpPr>
            <a:spLocks noChangeArrowheads="1"/>
          </p:cNvSpPr>
          <p:nvPr/>
        </p:nvSpPr>
        <p:spPr bwMode="auto">
          <a:xfrm>
            <a:off x="1692275" y="1814513"/>
            <a:ext cx="5545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FF0000"/>
                </a:solidFill>
              </a:rPr>
              <a:t>exciting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b="1" i="1">
                <a:solidFill>
                  <a:srgbClr val="FF0000"/>
                </a:solidFill>
              </a:rPr>
              <a:t>falling              darkness</a:t>
            </a:r>
          </a:p>
        </p:txBody>
      </p:sp>
      <p:sp>
        <p:nvSpPr>
          <p:cNvPr id="81933" name="矩形 13"/>
          <p:cNvSpPr>
            <a:spLocks noChangeArrowheads="1"/>
          </p:cNvSpPr>
          <p:nvPr/>
        </p:nvSpPr>
        <p:spPr bwMode="auto">
          <a:xfrm>
            <a:off x="3492500" y="2590800"/>
            <a:ext cx="1598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000" b="1" i="1">
                <a:solidFill>
                  <a:srgbClr val="FF0000"/>
                </a:solidFill>
                <a:latin typeface="宋体" panose="02010600030101010101" pitchFamily="2" charset="-122"/>
              </a:rPr>
              <a:t>to    relax</a:t>
            </a:r>
          </a:p>
        </p:txBody>
      </p:sp>
      <p:sp>
        <p:nvSpPr>
          <p:cNvPr id="81934" name="矩形 13"/>
          <p:cNvSpPr>
            <a:spLocks noChangeArrowheads="1"/>
          </p:cNvSpPr>
          <p:nvPr/>
        </p:nvSpPr>
        <p:spPr bwMode="auto">
          <a:xfrm>
            <a:off x="1835150" y="3557588"/>
            <a:ext cx="2884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000" b="1" i="1">
                <a:solidFill>
                  <a:srgbClr val="FF0000"/>
                </a:solidFill>
                <a:latin typeface="宋体" panose="02010600030101010101" pitchFamily="2" charset="-122"/>
              </a:rPr>
              <a:t>been  famous   for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2000" b="1" i="1">
                <a:solidFill>
                  <a:srgbClr val="FF0000"/>
                </a:solidFill>
                <a:latin typeface="宋体" panose="02010600030101010101" pitchFamily="2" charset="-122"/>
              </a:rPr>
              <a:t>the  early  twentieth</a:t>
            </a:r>
          </a:p>
        </p:txBody>
      </p:sp>
      <p:sp>
        <p:nvSpPr>
          <p:cNvPr id="81935" name="矩形 13"/>
          <p:cNvSpPr>
            <a:spLocks noChangeArrowheads="1"/>
          </p:cNvSpPr>
          <p:nvPr/>
        </p:nvSpPr>
        <p:spPr bwMode="auto">
          <a:xfrm>
            <a:off x="2771775" y="4343400"/>
            <a:ext cx="1341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000" b="1" i="1">
                <a:solidFill>
                  <a:srgbClr val="FF0000"/>
                </a:solidFill>
                <a:latin typeface="宋体" panose="02010600030101010101" pitchFamily="2" charset="-122"/>
              </a:rPr>
              <a:t>heard  of</a:t>
            </a:r>
          </a:p>
        </p:txBody>
      </p:sp>
      <p:sp>
        <p:nvSpPr>
          <p:cNvPr id="81936" name="矩形 13"/>
          <p:cNvSpPr>
            <a:spLocks noChangeArrowheads="1"/>
          </p:cNvSpPr>
          <p:nvPr/>
        </p:nvSpPr>
        <p:spPr bwMode="auto">
          <a:xfrm>
            <a:off x="2133600" y="5029200"/>
            <a:ext cx="2370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000" b="1" i="1">
                <a:solidFill>
                  <a:srgbClr val="FF0000"/>
                </a:solidFill>
                <a:latin typeface="宋体" panose="02010600030101010101" pitchFamily="2" charset="-122"/>
              </a:rPr>
              <a:t>made    up     of</a:t>
            </a:r>
          </a:p>
        </p:txBody>
      </p:sp>
    </p:spTree>
  </p:cSld>
  <p:clrMapOvr>
    <a:masterClrMapping/>
  </p:clrMapOvr>
  <p:transition spd="med">
    <p:newsflash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1" grpId="0" autoUpdateAnimBg="0"/>
      <p:bldP spid="81932" grpId="0" autoUpdateAnimBg="0"/>
      <p:bldP spid="81933" grpId="0" autoUpdateAnimBg="0"/>
      <p:bldP spid="81934" grpId="0" autoUpdateAnimBg="0"/>
      <p:bldP spid="81935" grpId="0" autoUpdateAnimBg="0"/>
      <p:bldP spid="8193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60" name="Group 16"/>
          <p:cNvGraphicFramePr>
            <a:graphicFrameLocks noGrp="1"/>
          </p:cNvGraphicFramePr>
          <p:nvPr/>
        </p:nvGraphicFramePr>
        <p:xfrm>
          <a:off x="34925" y="566738"/>
          <a:ext cx="9109075" cy="5376863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重点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句型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你曾经梦想没有护照周游世界吗？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Have you ______ ______ _____ around the world without a passport?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通过上网旅游你可以实现你们的梦想？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You can _______ ______ ________ ______ ________ an online tour.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悉尼在澳大利亚的东南海岸。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Sydney is _____ _____ _____________ _________ of ___________.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悉尼歌剧院看起来像一个有很多帆的船。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The Opera House looks like a ship _______ ________ 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10.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你介意向我展示如何开始网上旅行吗？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Would you ______ _______ me ____ ____ _____ this online tour?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2954" name="矩形 13"/>
          <p:cNvSpPr>
            <a:spLocks noChangeArrowheads="1"/>
          </p:cNvSpPr>
          <p:nvPr/>
        </p:nvSpPr>
        <p:spPr bwMode="auto">
          <a:xfrm>
            <a:off x="1476375" y="1250950"/>
            <a:ext cx="34178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dreamt of  travelling</a:t>
            </a:r>
          </a:p>
        </p:txBody>
      </p:sp>
      <p:sp>
        <p:nvSpPr>
          <p:cNvPr id="82955" name="矩形 13"/>
          <p:cNvSpPr>
            <a:spLocks noChangeArrowheads="1"/>
          </p:cNvSpPr>
          <p:nvPr/>
        </p:nvSpPr>
        <p:spPr bwMode="auto">
          <a:xfrm>
            <a:off x="1692275" y="2298700"/>
            <a:ext cx="44958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realize your dream by taking</a:t>
            </a:r>
          </a:p>
        </p:txBody>
      </p:sp>
      <p:sp>
        <p:nvSpPr>
          <p:cNvPr id="82956" name="矩形 13"/>
          <p:cNvSpPr>
            <a:spLocks noChangeArrowheads="1"/>
          </p:cNvSpPr>
          <p:nvPr/>
        </p:nvSpPr>
        <p:spPr bwMode="auto">
          <a:xfrm>
            <a:off x="1979613" y="3268663"/>
            <a:ext cx="66516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on the   south-east  coast       Australia</a:t>
            </a:r>
          </a:p>
        </p:txBody>
      </p:sp>
      <p:sp>
        <p:nvSpPr>
          <p:cNvPr id="82957" name="矩形 13"/>
          <p:cNvSpPr>
            <a:spLocks noChangeArrowheads="1"/>
          </p:cNvSpPr>
          <p:nvPr/>
        </p:nvSpPr>
        <p:spPr bwMode="auto">
          <a:xfrm>
            <a:off x="5076825" y="4316413"/>
            <a:ext cx="32639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with   many    sails</a:t>
            </a:r>
          </a:p>
        </p:txBody>
      </p:sp>
      <p:sp>
        <p:nvSpPr>
          <p:cNvPr id="82958" name="矩形 13"/>
          <p:cNvSpPr>
            <a:spLocks noChangeArrowheads="1"/>
          </p:cNvSpPr>
          <p:nvPr/>
        </p:nvSpPr>
        <p:spPr bwMode="auto">
          <a:xfrm>
            <a:off x="1979613" y="5284788"/>
            <a:ext cx="4649787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mind showing    how to  start</a:t>
            </a:r>
          </a:p>
        </p:txBody>
      </p:sp>
    </p:spTree>
  </p:cSld>
  <p:clrMapOvr>
    <a:masterClrMapping/>
  </p:clrMapOvr>
  <p:transition spd="med">
    <p:split/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 autoUpdateAnimBg="0"/>
      <p:bldP spid="82955" grpId="0" autoUpdateAnimBg="0"/>
      <p:bldP spid="82956" grpId="0" autoUpdateAnimBg="0"/>
      <p:bldP spid="82957" grpId="0" autoUpdateAnimBg="0"/>
      <p:bldP spid="829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06700" y="2408238"/>
            <a:ext cx="3670300" cy="1292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语法篇</a:t>
            </a:r>
          </a:p>
        </p:txBody>
      </p:sp>
    </p:spTree>
  </p:cSld>
  <p:clrMapOvr>
    <a:masterClrMapping/>
  </p:clrMapOvr>
  <p:transition spd="med">
    <p:diamond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89025"/>
            <a:ext cx="9144000" cy="4652963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solidFill>
                  <a:srgbClr val="3333CC"/>
                </a:solidFill>
              </a:rPr>
              <a:t>概念</a:t>
            </a:r>
            <a:r>
              <a:rPr lang="en-US" altLang="zh-CN" b="1" dirty="0">
                <a:solidFill>
                  <a:srgbClr val="3333CC"/>
                </a:solidFill>
              </a:rPr>
              <a:t>:</a:t>
            </a:r>
            <a:br>
              <a:rPr lang="en-US" altLang="zh-CN" b="1" dirty="0">
                <a:solidFill>
                  <a:srgbClr val="3333CC"/>
                </a:solidFill>
              </a:rPr>
            </a:br>
            <a:endParaRPr lang="en-US" altLang="zh-CN" b="1" dirty="0"/>
          </a:p>
          <a:p>
            <a:r>
              <a:rPr lang="zh-CN" altLang="en-US" dirty="0">
                <a:solidFill>
                  <a:srgbClr val="FF00FF"/>
                </a:solidFill>
              </a:rPr>
              <a:t>一般过去时</a:t>
            </a:r>
            <a:r>
              <a:rPr lang="zh-CN" altLang="en-US" dirty="0"/>
              <a:t>表示在过去某个时间发生的动词或存在的状态，也表示过去经常或反复发生的动作。</a:t>
            </a:r>
          </a:p>
          <a:p>
            <a:pPr>
              <a:buFontTx/>
              <a:buNone/>
            </a:pPr>
            <a:r>
              <a:rPr lang="en-US" altLang="zh-CN" dirty="0"/>
              <a:t>e.g.   He came here yesterday.</a:t>
            </a:r>
            <a:br>
              <a:rPr lang="en-US" altLang="zh-CN" dirty="0"/>
            </a:b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现在完成时</a:t>
            </a:r>
            <a:r>
              <a:rPr lang="zh-CN" altLang="en-US" dirty="0"/>
              <a:t>表示过去的动作（或状态）对现在产生的影响和结果</a:t>
            </a:r>
          </a:p>
          <a:p>
            <a:pPr>
              <a:buFontTx/>
              <a:buNone/>
            </a:pPr>
            <a:r>
              <a:rPr lang="en-US" altLang="zh-CN" dirty="0"/>
              <a:t>e.g.   He has broken his bottle.</a:t>
            </a:r>
            <a:br>
              <a:rPr lang="en-US" altLang="zh-CN" dirty="0"/>
            </a:br>
            <a:endParaRPr lang="en-US" altLang="zh-CN" dirty="0"/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23850" y="0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 eaLnBrk="0" hangingPunct="0"/>
            <a:r>
              <a:rPr lang="zh-CN" altLang="en-US" sz="4000" dirty="0">
                <a:solidFill>
                  <a:srgbClr val="FF00FF"/>
                </a:solidFill>
                <a:ea typeface="微软雅黑" panose="020B0503020204020204" pitchFamily="34" charset="-122"/>
              </a:rPr>
              <a:t>一般过去时</a:t>
            </a:r>
            <a:r>
              <a:rPr lang="zh-CN" altLang="en-US" sz="4000" dirty="0">
                <a:solidFill>
                  <a:schemeClr val="bg1"/>
                </a:solidFill>
                <a:ea typeface="微软雅黑" panose="020B0503020204020204" pitchFamily="34" charset="-122"/>
              </a:rPr>
              <a:t>和</a:t>
            </a:r>
            <a:r>
              <a:rPr lang="zh-CN" altLang="en-US" sz="4000" dirty="0">
                <a:solidFill>
                  <a:srgbClr val="FF0000"/>
                </a:solidFill>
                <a:ea typeface="微软雅黑" panose="020B0503020204020204" pitchFamily="34" charset="-122"/>
              </a:rPr>
              <a:t>现在完成时</a:t>
            </a:r>
            <a:r>
              <a:rPr lang="zh-CN" altLang="en-US" sz="4000" dirty="0">
                <a:solidFill>
                  <a:schemeClr val="bg1"/>
                </a:solidFill>
                <a:ea typeface="微软雅黑" panose="020B0503020204020204" pitchFamily="34" charset="-122"/>
              </a:rPr>
              <a:t>的区别：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2162175"/>
            <a:ext cx="7416800" cy="37401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1</a:t>
            </a:r>
            <a:r>
              <a:rPr lang="zh-CN" altLang="en-US" sz="3600" dirty="0">
                <a:solidFill>
                  <a:srgbClr val="FF0000"/>
                </a:solidFill>
              </a:rPr>
              <a:t>）</a:t>
            </a:r>
            <a:r>
              <a:rPr lang="zh-CN" altLang="en-US" sz="3600" dirty="0">
                <a:solidFill>
                  <a:srgbClr val="0000FF"/>
                </a:solidFill>
              </a:rPr>
              <a:t>构成不同</a:t>
            </a:r>
          </a:p>
          <a:p>
            <a:pPr>
              <a:buFontTx/>
              <a:buNone/>
            </a:pPr>
            <a:r>
              <a:rPr lang="en-US" altLang="zh-CN" sz="3600" dirty="0">
                <a:solidFill>
                  <a:srgbClr val="080808"/>
                </a:solidFill>
              </a:rPr>
              <a:t>Tom went to London last year.</a:t>
            </a:r>
          </a:p>
          <a:p>
            <a:pPr>
              <a:buFontTx/>
              <a:buNone/>
            </a:pPr>
            <a:r>
              <a:rPr lang="en-US" altLang="zh-CN" sz="3600" dirty="0">
                <a:solidFill>
                  <a:srgbClr val="080808"/>
                </a:solidFill>
              </a:rPr>
              <a:t>Lily has been to London twice.</a:t>
            </a:r>
            <a:endParaRPr lang="en-US" altLang="zh-CN" sz="3600" dirty="0"/>
          </a:p>
          <a:p>
            <a:pPr>
              <a:buFontTx/>
              <a:buNone/>
            </a:pPr>
            <a:r>
              <a:rPr lang="zh-CN" altLang="en-US" sz="3600" dirty="0"/>
              <a:t>一般过去时的谓语动词用</a:t>
            </a:r>
            <a:r>
              <a:rPr lang="zh-CN" altLang="en-US" sz="3600" b="1" i="1" dirty="0">
                <a:solidFill>
                  <a:srgbClr val="FF0000"/>
                </a:solidFill>
              </a:rPr>
              <a:t>过去式</a:t>
            </a:r>
            <a:r>
              <a:rPr lang="zh-CN" altLang="en-US" sz="3600" dirty="0"/>
              <a:t>，</a:t>
            </a:r>
          </a:p>
          <a:p>
            <a:pPr>
              <a:buFontTx/>
              <a:buNone/>
            </a:pPr>
            <a:r>
              <a:rPr lang="zh-CN" altLang="en-US" sz="3600" dirty="0"/>
              <a:t>现在完成时的谓语用</a:t>
            </a:r>
            <a:r>
              <a:rPr lang="zh-CN" altLang="en-US" sz="3600" dirty="0">
                <a:latin typeface="微软雅黑" panose="020B0503020204020204" pitchFamily="34" charset="-122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</a:rPr>
              <a:t>助动词</a:t>
            </a:r>
            <a:r>
              <a:rPr lang="en-US" altLang="zh-CN" sz="3600" dirty="0">
                <a:solidFill>
                  <a:srgbClr val="FF0000"/>
                </a:solidFill>
              </a:rPr>
              <a:t>have /has +</a:t>
            </a:r>
            <a:r>
              <a:rPr lang="zh-CN" altLang="en-US" sz="3600" dirty="0">
                <a:solidFill>
                  <a:srgbClr val="FF0000"/>
                </a:solidFill>
              </a:rPr>
              <a:t>过去分词</a:t>
            </a:r>
            <a:r>
              <a:rPr lang="zh-CN" altLang="en-US" sz="3600" dirty="0">
                <a:latin typeface="微软雅黑" panose="020B0503020204020204" pitchFamily="34" charset="-122"/>
              </a:rPr>
              <a:t>”</a:t>
            </a:r>
            <a:r>
              <a:rPr lang="zh-CN" altLang="en-US" sz="3600" dirty="0"/>
              <a:t>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7950" y="120650"/>
            <a:ext cx="8229600" cy="1144588"/>
          </a:xfrm>
          <a:noFill/>
        </p:spPr>
        <p:txBody>
          <a:bodyPr/>
          <a:lstStyle/>
          <a:p>
            <a:r>
              <a:rPr lang="zh-CN" altLang="en-US" dirty="0">
                <a:solidFill>
                  <a:srgbClr val="FF00FF"/>
                </a:solidFill>
              </a:rPr>
              <a:t>一般过去时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现在完成时</a:t>
            </a:r>
            <a:r>
              <a:rPr lang="zh-CN" altLang="en-US" dirty="0"/>
              <a:t>的区别：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07950" y="1412875"/>
            <a:ext cx="87122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）</a:t>
            </a:r>
            <a:r>
              <a:rPr lang="zh-CN" altLang="en-US" sz="2800" dirty="0">
                <a:solidFill>
                  <a:srgbClr val="0000FF"/>
                </a:solidFill>
                <a:ea typeface="黑体" panose="02010609060101010101" pitchFamily="49" charset="-122"/>
              </a:rPr>
              <a:t>用法不同</a:t>
            </a:r>
            <a:r>
              <a:rPr lang="en-US" altLang="zh-CN" sz="2800" dirty="0">
                <a:solidFill>
                  <a:srgbClr val="0000FF"/>
                </a:solidFill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FF0000"/>
                </a:solidFill>
                <a:ea typeface="黑体" panose="02010609060101010101" pitchFamily="49" charset="-122"/>
              </a:rPr>
              <a:t>现在完成时是表示过去的动作与现在的联系，主要说明的是现在的情况和状态；而一般过去时则强调动作发生在过去某一时间，与现在不发生联系</a:t>
            </a:r>
            <a:r>
              <a:rPr lang="en-US" altLang="zh-CN" sz="2800" dirty="0">
                <a:solidFill>
                  <a:srgbClr val="FF0000"/>
                </a:solidFill>
                <a:ea typeface="微软雅黑" panose="020B0503020204020204" pitchFamily="34" charset="-122"/>
              </a:rPr>
              <a:t>.</a:t>
            </a:r>
            <a:r>
              <a:rPr lang="en-US" altLang="zh-CN" sz="2800" dirty="0">
                <a:ea typeface="微软雅黑" panose="020B0503020204020204" pitchFamily="34" charset="-122"/>
              </a:rPr>
              <a:t>e.g. </a:t>
            </a:r>
          </a:p>
          <a:p>
            <a:pPr marL="609600" indent="-609600" algn="l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3200" dirty="0">
                <a:ea typeface="微软雅黑" panose="020B0503020204020204" pitchFamily="34" charset="-122"/>
              </a:rPr>
              <a:t>1.We haven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‘</a:t>
            </a:r>
            <a:r>
              <a:rPr lang="en-US" altLang="zh-CN" sz="3200" dirty="0">
                <a:ea typeface="微软雅黑" panose="020B0503020204020204" pitchFamily="34" charset="-122"/>
              </a:rPr>
              <a:t>t seen him since last year.    </a:t>
            </a:r>
          </a:p>
          <a:p>
            <a:pPr marL="609600" indent="-609600" algn="l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ea typeface="微软雅黑" panose="020B0503020204020204" pitchFamily="34" charset="-122"/>
              </a:rPr>
              <a:t>我们自从去年以来一直未见到他。</a:t>
            </a:r>
          </a:p>
          <a:p>
            <a:pPr marL="609600" indent="-609600" algn="l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zh-CN" altLang="en-US" sz="3200" dirty="0">
                <a:ea typeface="微软雅黑" panose="020B0503020204020204" pitchFamily="34" charset="-122"/>
              </a:rPr>
              <a:t>       （现在还未见到）</a:t>
            </a:r>
          </a:p>
          <a:p>
            <a:pPr marL="609600" indent="-609600" algn="l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3200" dirty="0">
                <a:ea typeface="微软雅黑" panose="020B0503020204020204" pitchFamily="34" charset="-122"/>
              </a:rPr>
              <a:t>2.We didn</a:t>
            </a:r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‘</a:t>
            </a:r>
            <a:r>
              <a:rPr lang="en-US" altLang="zh-CN" sz="3200" dirty="0">
                <a:ea typeface="微软雅黑" panose="020B0503020204020204" pitchFamily="34" charset="-122"/>
              </a:rPr>
              <a:t>t see him last year.                  </a:t>
            </a:r>
          </a:p>
          <a:p>
            <a:pPr marL="609600" indent="-609600" algn="l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zh-CN" sz="3200" dirty="0">
                <a:ea typeface="微软雅黑" panose="020B0503020204020204" pitchFamily="34" charset="-122"/>
              </a:rPr>
              <a:t>  </a:t>
            </a:r>
            <a:r>
              <a:rPr lang="zh-CN" altLang="en-US" sz="3200" dirty="0">
                <a:ea typeface="微软雅黑" panose="020B0503020204020204" pitchFamily="34" charset="-122"/>
              </a:rPr>
              <a:t>我们去年没见到他。（现在不一定未见到）</a:t>
            </a:r>
          </a:p>
          <a:p>
            <a:pPr marL="609600" indent="-609600" algn="l" eaLnBrk="0" hangingPunct="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zh-CN" sz="3200" dirty="0">
              <a:latin typeface="Arial Unicode MS" pitchFamily="34" charset="-122"/>
              <a:ea typeface="Arial Unicode MS" pitchFamily="34" charset="-122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/>
        </p:nvSpPr>
        <p:spPr bwMode="auto">
          <a:xfrm>
            <a:off x="107950" y="120650"/>
            <a:ext cx="82296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l" eaLnBrk="0" hangingPunct="0"/>
            <a:r>
              <a:rPr lang="zh-CN" altLang="en-US" sz="4000">
                <a:solidFill>
                  <a:srgbClr val="FF00FF"/>
                </a:solidFill>
                <a:ea typeface="微软雅黑" panose="020B0503020204020204" pitchFamily="34" charset="-122"/>
              </a:rPr>
              <a:t>一般过去时</a:t>
            </a:r>
            <a:r>
              <a:rPr lang="zh-CN" altLang="en-US" sz="4000">
                <a:solidFill>
                  <a:schemeClr val="bg1"/>
                </a:solidFill>
                <a:ea typeface="微软雅黑" panose="020B0503020204020204" pitchFamily="34" charset="-122"/>
              </a:rPr>
              <a:t>和</a:t>
            </a:r>
            <a:r>
              <a:rPr lang="zh-CN" altLang="en-US" sz="4000">
                <a:solidFill>
                  <a:srgbClr val="FF0000"/>
                </a:solidFill>
                <a:ea typeface="微软雅黑" panose="020B0503020204020204" pitchFamily="34" charset="-122"/>
              </a:rPr>
              <a:t>现在</a:t>
            </a:r>
            <a:r>
              <a:rPr lang="zh-CN" altLang="en-US" sz="5400">
                <a:solidFill>
                  <a:srgbClr val="FF0000"/>
                </a:solidFill>
                <a:ea typeface="微软雅黑" panose="020B0503020204020204" pitchFamily="34" charset="-122"/>
              </a:rPr>
              <a:t>完成</a:t>
            </a:r>
            <a:r>
              <a:rPr lang="zh-CN" altLang="en-US" sz="4000">
                <a:solidFill>
                  <a:srgbClr val="FF0000"/>
                </a:solidFill>
                <a:ea typeface="微软雅黑" panose="020B0503020204020204" pitchFamily="34" charset="-122"/>
              </a:rPr>
              <a:t>时</a:t>
            </a:r>
            <a:r>
              <a:rPr lang="zh-CN" altLang="en-US" sz="4000">
                <a:solidFill>
                  <a:schemeClr val="bg1"/>
                </a:solidFill>
                <a:ea typeface="微软雅黑" panose="020B0503020204020204" pitchFamily="34" charset="-122"/>
              </a:rPr>
              <a:t>的区别：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1089025"/>
            <a:ext cx="91440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</a:rPr>
              <a:t>3</a:t>
            </a:r>
            <a:r>
              <a:rPr lang="zh-CN" altLang="en-US" sz="3200" dirty="0">
                <a:solidFill>
                  <a:srgbClr val="FF0000"/>
                </a:solidFill>
              </a:rPr>
              <a:t>）</a:t>
            </a:r>
            <a:r>
              <a:rPr lang="zh-CN" altLang="en-US" sz="3200" dirty="0">
                <a:solidFill>
                  <a:srgbClr val="0000FF"/>
                </a:solidFill>
              </a:rPr>
              <a:t>所用时间状语不同 </a:t>
            </a:r>
            <a:r>
              <a:rPr lang="en-US" altLang="zh-CN" sz="3200" dirty="0">
                <a:solidFill>
                  <a:srgbClr val="FF0000"/>
                </a:solidFill>
              </a:rPr>
              <a:t>:</a:t>
            </a:r>
            <a:r>
              <a:rPr lang="zh-CN" altLang="en-US" sz="3200" dirty="0">
                <a:solidFill>
                  <a:srgbClr val="FF0000"/>
                </a:solidFill>
              </a:rPr>
              <a:t>一般过去时常与具体的时间状语连用，现在完成时常与模糊的时间状语连用，或无时间状语。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-106363" y="2703513"/>
            <a:ext cx="9142413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1600" dirty="0">
                <a:ea typeface="微软雅黑" panose="020B0503020204020204" pitchFamily="34" charset="-122"/>
              </a:rPr>
              <a:t/>
            </a:r>
            <a:br>
              <a:rPr lang="en-US" altLang="zh-CN" sz="1600" dirty="0">
                <a:ea typeface="微软雅黑" panose="020B0503020204020204" pitchFamily="34" charset="-122"/>
              </a:rPr>
            </a:br>
            <a:r>
              <a:rPr lang="zh-CN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一般过去时的时间状语</a:t>
            </a:r>
            <a:r>
              <a:rPr lang="zh-CN" altLang="en-US" sz="3200" dirty="0">
                <a:solidFill>
                  <a:srgbClr val="FF00FF"/>
                </a:solidFill>
                <a:ea typeface="微软雅黑" panose="020B0503020204020204" pitchFamily="34" charset="-122"/>
              </a:rPr>
              <a:t> </a:t>
            </a:r>
            <a:br>
              <a:rPr lang="zh-CN" altLang="en-US" sz="3200" dirty="0">
                <a:solidFill>
                  <a:srgbClr val="FF00FF"/>
                </a:solidFill>
                <a:ea typeface="微软雅黑" panose="020B0503020204020204" pitchFamily="34" charset="-122"/>
              </a:rPr>
            </a:br>
            <a:r>
              <a:rPr lang="en-US" altLang="zh-CN" sz="3200" dirty="0">
                <a:ea typeface="微软雅黑" panose="020B0503020204020204" pitchFamily="34" charset="-122"/>
              </a:rPr>
              <a:t>yesterday, once, last week, ... ago, in 1980, in October, just now</a:t>
            </a:r>
            <a:r>
              <a:rPr lang="zh-CN" altLang="en-US" sz="3200" dirty="0">
                <a:ea typeface="微软雅黑" panose="020B0503020204020204" pitchFamily="34" charset="-122"/>
              </a:rPr>
              <a:t>等</a:t>
            </a:r>
            <a:r>
              <a:rPr lang="zh-CN" altLang="en-US" sz="3200" b="1" u="sng" dirty="0">
                <a:ea typeface="微软雅黑" panose="020B0503020204020204" pitchFamily="34" charset="-122"/>
              </a:rPr>
              <a:t>具体的时间状语</a:t>
            </a:r>
            <a:r>
              <a:rPr lang="zh-CN" altLang="en-US" sz="3200" dirty="0">
                <a:ea typeface="微软雅黑" panose="020B0503020204020204" pitchFamily="34" charset="-122"/>
              </a:rPr>
              <a:t>。 </a:t>
            </a:r>
            <a:br>
              <a:rPr lang="zh-CN" altLang="en-US" sz="3200" dirty="0">
                <a:ea typeface="微软雅黑" panose="020B0503020204020204" pitchFamily="34" charset="-122"/>
              </a:rPr>
            </a:br>
            <a:r>
              <a:rPr lang="zh-CN" altLang="en-US" sz="3200" dirty="0">
                <a:solidFill>
                  <a:srgbClr val="0000FF"/>
                </a:solidFill>
                <a:ea typeface="微软雅黑" panose="020B0503020204020204" pitchFamily="34" charset="-122"/>
              </a:rPr>
              <a:t/>
            </a:r>
            <a:br>
              <a:rPr lang="zh-CN" altLang="en-US" sz="3200" dirty="0">
                <a:solidFill>
                  <a:srgbClr val="0000FF"/>
                </a:solidFill>
                <a:ea typeface="微软雅黑" panose="020B0503020204020204" pitchFamily="34" charset="-122"/>
              </a:rPr>
            </a:br>
            <a:r>
              <a:rPr lang="zh-CN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现在完成时的时间状语</a:t>
            </a:r>
            <a:r>
              <a:rPr lang="zh-CN" altLang="en-US" sz="3200" dirty="0">
                <a:ea typeface="微软雅黑" panose="020B0503020204020204" pitchFamily="34" charset="-122"/>
              </a:rPr>
              <a:t> </a:t>
            </a:r>
            <a:br>
              <a:rPr lang="zh-CN" altLang="en-US" sz="3200" dirty="0">
                <a:ea typeface="微软雅黑" panose="020B0503020204020204" pitchFamily="34" charset="-122"/>
              </a:rPr>
            </a:br>
            <a:r>
              <a:rPr lang="en-US" altLang="zh-CN" sz="3200" dirty="0">
                <a:ea typeface="微软雅黑" panose="020B0503020204020204" pitchFamily="34" charset="-122"/>
              </a:rPr>
              <a:t>for, since, so far, ever, never, just, yet, till, up to now, always</a:t>
            </a:r>
            <a:r>
              <a:rPr lang="zh-CN" altLang="en-US" sz="3200" dirty="0">
                <a:ea typeface="微软雅黑" panose="020B0503020204020204" pitchFamily="34" charset="-122"/>
              </a:rPr>
              <a:t>等</a:t>
            </a:r>
            <a:r>
              <a:rPr lang="zh-CN" altLang="en-US" sz="3200" b="1" u="sng" dirty="0">
                <a:ea typeface="微软雅黑" panose="020B0503020204020204" pitchFamily="34" charset="-122"/>
              </a:rPr>
              <a:t>不确定的时间状语</a:t>
            </a:r>
            <a:r>
              <a:rPr lang="zh-CN" altLang="en-US" sz="3200" dirty="0">
                <a:ea typeface="微软雅黑" panose="020B0503020204020204" pitchFamily="34" charset="-122"/>
              </a:rPr>
              <a:t>。 </a:t>
            </a:r>
            <a:br>
              <a:rPr lang="zh-CN" altLang="en-US" sz="3200" dirty="0">
                <a:ea typeface="微软雅黑" panose="020B0503020204020204" pitchFamily="34" charset="-122"/>
              </a:rPr>
            </a:br>
            <a:r>
              <a:rPr lang="zh-CN" altLang="en-US" sz="3200" dirty="0">
                <a:ea typeface="微软雅黑" panose="020B0503020204020204" pitchFamily="34" charset="-122"/>
              </a:rPr>
              <a:t/>
            </a:r>
            <a:br>
              <a:rPr lang="zh-CN" altLang="en-US" sz="3200" dirty="0">
                <a:ea typeface="微软雅黑" panose="020B0503020204020204" pitchFamily="34" charset="-122"/>
              </a:rPr>
            </a:br>
            <a:r>
              <a:rPr lang="zh-CN" altLang="en-US" sz="1600" dirty="0">
                <a:ea typeface="微软雅黑" panose="020B0503020204020204" pitchFamily="34" charset="-122"/>
              </a:rPr>
              <a:t/>
            </a:r>
            <a:br>
              <a:rPr lang="zh-CN" altLang="en-US" sz="1600" dirty="0">
                <a:ea typeface="微软雅黑" panose="020B0503020204020204" pitchFamily="34" charset="-122"/>
              </a:rPr>
            </a:br>
            <a:endParaRPr lang="zh-CN" altLang="en-US" sz="1600" dirty="0">
              <a:ea typeface="微软雅黑" panose="020B0503020204020204" pitchFamily="34" charset="-122"/>
            </a:endParaRPr>
          </a:p>
        </p:txBody>
      </p:sp>
      <p:sp>
        <p:nvSpPr>
          <p:cNvPr id="88068" name="Rectangle 4"/>
          <p:cNvSpPr>
            <a:spLocks noGrp="1" noChangeArrowheads="1"/>
          </p:cNvSpPr>
          <p:nvPr/>
        </p:nvSpPr>
        <p:spPr bwMode="auto">
          <a:xfrm>
            <a:off x="252413" y="41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pPr algn="l" eaLnBrk="0" hangingPunct="0"/>
            <a:r>
              <a:rPr lang="zh-CN" altLang="en-US" sz="4000">
                <a:solidFill>
                  <a:srgbClr val="FF00FF"/>
                </a:solidFill>
                <a:ea typeface="微软雅黑" panose="020B0503020204020204" pitchFamily="34" charset="-122"/>
              </a:rPr>
              <a:t>一般过去时</a:t>
            </a:r>
            <a:r>
              <a:rPr lang="zh-CN" altLang="en-US" sz="4000">
                <a:solidFill>
                  <a:schemeClr val="bg1"/>
                </a:solidFill>
                <a:ea typeface="微软雅黑" panose="020B0503020204020204" pitchFamily="34" charset="-122"/>
              </a:rPr>
              <a:t>和</a:t>
            </a:r>
            <a:r>
              <a:rPr lang="zh-CN" altLang="en-US" sz="4000">
                <a:solidFill>
                  <a:srgbClr val="FF0000"/>
                </a:solidFill>
                <a:ea typeface="微软雅黑" panose="020B0503020204020204" pitchFamily="34" charset="-122"/>
              </a:rPr>
              <a:t>现在完成时</a:t>
            </a:r>
            <a:r>
              <a:rPr lang="zh-CN" altLang="en-US" sz="4000">
                <a:solidFill>
                  <a:schemeClr val="bg1"/>
                </a:solidFill>
                <a:ea typeface="微软雅黑" panose="020B0503020204020204" pitchFamily="34" charset="-122"/>
              </a:rPr>
              <a:t>的区别：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948488" y="5284788"/>
            <a:ext cx="576262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5581650" y="4237038"/>
            <a:ext cx="1368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300788" y="3187700"/>
            <a:ext cx="1439862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-87313" y="2522538"/>
            <a:ext cx="9231313" cy="433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1. Is Tom doing his homework?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    No, he ___________his homework already.(finish)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2. Do you know Miss King?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    No, but I ______________ her before .(hear of)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3. What about the film?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    Sorry, I don</a:t>
            </a:r>
            <a:r>
              <a:rPr lang="en-US" altLang="zh-CN" sz="3200" b="1" dirty="0">
                <a:solidFill>
                  <a:srgbClr val="080808"/>
                </a:solidFill>
              </a:rPr>
              <a:t>’</a:t>
            </a:r>
            <a:r>
              <a:rPr lang="en-US" altLang="zh-CN" sz="3200" b="1" dirty="0">
                <a:solidFill>
                  <a:srgbClr val="080808"/>
                </a:solidFill>
                <a:latin typeface="Times New Roman" panose="02020603050405020304" pitchFamily="18" charset="0"/>
              </a:rPr>
              <a:t>t know. I ___________ it yet. (see)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547813" y="3025775"/>
            <a:ext cx="251936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has finished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2124075" y="4073525"/>
            <a:ext cx="295116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have heard of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140200" y="5122863"/>
            <a:ext cx="2808288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haven</a:t>
            </a:r>
            <a:r>
              <a:rPr lang="en-US" altLang="zh-CN" sz="3200" b="1">
                <a:solidFill>
                  <a:srgbClr val="FF0000"/>
                </a:solidFill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 seen</a:t>
            </a:r>
          </a:p>
        </p:txBody>
      </p:sp>
      <p:sp>
        <p:nvSpPr>
          <p:cNvPr id="89097" name="WordArt 9"/>
          <p:cNvSpPr>
            <a:spLocks noChangeArrowheads="1" noChangeShapeType="1"/>
          </p:cNvSpPr>
          <p:nvPr/>
        </p:nvSpPr>
        <p:spPr bwMode="auto">
          <a:xfrm>
            <a:off x="2411413" y="457200"/>
            <a:ext cx="4319587" cy="1449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FF00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78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Exercises</a:t>
            </a:r>
            <a:endParaRPr lang="zh-CN" altLang="en-US" sz="3600" b="1" kern="10" dirty="0">
              <a:ln w="12700">
                <a:solidFill>
                  <a:srgbClr val="FF00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78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/>
      <p:bldP spid="89092" grpId="0"/>
      <p:bldP spid="89094" grpId="0" autoUpdateAnimBg="0"/>
      <p:bldP spid="89095" grpId="0" autoUpdateAnimBg="0"/>
      <p:bldP spid="890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6732588" y="5205413"/>
            <a:ext cx="13684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6084888" y="3430588"/>
            <a:ext cx="244792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844800" y="1089025"/>
            <a:ext cx="115252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-107950" y="849313"/>
            <a:ext cx="91440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80808"/>
                </a:solidFill>
              </a:rPr>
              <a:t>4. _____ you ever _____ to the Great Wall?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80808"/>
                </a:solidFill>
              </a:rPr>
              <a:t>   No, never.  ( go)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80808"/>
                </a:solidFill>
              </a:rPr>
              <a:t>5.  How does he get on with his classmate?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80808"/>
                </a:solidFill>
              </a:rPr>
              <a:t>    Oh, he ___________ a lot these days. (change)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80808"/>
                </a:solidFill>
              </a:rPr>
              <a:t>6. Help yourself , please.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80808"/>
                </a:solidFill>
              </a:rPr>
              <a:t>     No, thanks.  I’m full.  I _____ just _____ three eggs.(eat)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5475288" y="46482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-6350" y="5257800"/>
            <a:ext cx="1441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eaten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124075" y="2971800"/>
            <a:ext cx="2808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has changed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714375" y="1008063"/>
            <a:ext cx="11430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4048125" y="952500"/>
            <a:ext cx="15128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been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/>
      <p:bldP spid="90116" grpId="0"/>
      <p:bldP spid="90118" grpId="0" autoUpdateAnimBg="0"/>
      <p:bldP spid="90119" grpId="0" autoUpdateAnimBg="0"/>
      <p:bldP spid="90120" grpId="0" autoUpdateAnimBg="0"/>
      <p:bldP spid="90121" grpId="0" autoUpdateAnimBg="0"/>
      <p:bldP spid="9012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0" y="2286000"/>
            <a:ext cx="3209925" cy="12541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72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写作篇</a:t>
            </a:r>
          </a:p>
        </p:txBody>
      </p:sp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23850" y="849313"/>
            <a:ext cx="1766888" cy="590550"/>
            <a:chOff x="0" y="0"/>
            <a:chExt cx="1767607" cy="441561"/>
          </a:xfrm>
        </p:grpSpPr>
        <p:sp>
          <p:nvSpPr>
            <p:cNvPr id="73731" name="TextBox 6"/>
            <p:cNvSpPr txBox="1">
              <a:spLocks noChangeArrowheads="1"/>
            </p:cNvSpPr>
            <p:nvPr/>
          </p:nvSpPr>
          <p:spPr bwMode="auto">
            <a:xfrm>
              <a:off x="133404" y="17805"/>
              <a:ext cx="1634203" cy="423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4000" tIns="180000" rIns="54000" bIns="180000"/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ts val="1600"/>
                </a:lnSpc>
                <a:spcBef>
                  <a:spcPts val="400"/>
                </a:spcBef>
                <a:buFont typeface="Arial" panose="020B0604020202020204" pitchFamily="34" charset="0"/>
                <a:buNone/>
              </a:pPr>
              <a:r>
                <a:rPr lang="zh-CN" altLang="en-US" sz="2800" i="1">
                  <a:solidFill>
                    <a:srgbClr val="CC0099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基础过关</a:t>
              </a:r>
            </a:p>
          </p:txBody>
        </p:sp>
        <p:cxnSp>
          <p:nvCxnSpPr>
            <p:cNvPr id="73732" name="直接连接符 10"/>
            <p:cNvCxnSpPr>
              <a:cxnSpLocks noChangeShapeType="1"/>
            </p:cNvCxnSpPr>
            <p:nvPr/>
          </p:nvCxnSpPr>
          <p:spPr bwMode="auto">
            <a:xfrm rot="5400000">
              <a:off x="-177848" y="177848"/>
              <a:ext cx="357285" cy="1589"/>
            </a:xfrm>
            <a:prstGeom prst="line">
              <a:avLst/>
            </a:prstGeom>
            <a:noFill/>
            <a:ln w="22225">
              <a:solidFill>
                <a:srgbClr val="CC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733" name="直接连接符 11"/>
            <p:cNvCxnSpPr>
              <a:cxnSpLocks noChangeShapeType="1"/>
            </p:cNvCxnSpPr>
            <p:nvPr/>
          </p:nvCxnSpPr>
          <p:spPr bwMode="auto">
            <a:xfrm rot="5400000">
              <a:off x="1588155" y="177848"/>
              <a:ext cx="357285" cy="1589"/>
            </a:xfrm>
            <a:prstGeom prst="line">
              <a:avLst/>
            </a:prstGeom>
            <a:noFill/>
            <a:ln w="22225">
              <a:solidFill>
                <a:srgbClr val="CC009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73758" name="Group 30"/>
          <p:cNvGraphicFramePr>
            <a:graphicFrameLocks noGrp="1"/>
          </p:cNvGraphicFramePr>
          <p:nvPr/>
        </p:nvGraphicFramePr>
        <p:xfrm>
          <a:off x="323850" y="1644650"/>
          <a:ext cx="8715375" cy="4605020"/>
        </p:xfrm>
        <a:graphic>
          <a:graphicData uri="http://schemas.openxmlformats.org/drawingml/2006/table">
            <a:tbl>
              <a:tblPr/>
              <a:tblGrid>
                <a:gridCol w="671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类别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课标考点要求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词汇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拓展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 south (adj.) __________  2. Europe (adj.)__________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internation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(adj.) 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 dark (n.) __________       5. music (adj.)___________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 mouse (pl.) _________7. Australian (n.)___________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8. please (adj.) ________ ________ (n.)__________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11. rule (n.) __________ 14.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centre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(adj.)____________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45" name="矩形 15"/>
          <p:cNvSpPr>
            <a:spLocks noChangeArrowheads="1"/>
          </p:cNvSpPr>
          <p:nvPr/>
        </p:nvSpPr>
        <p:spPr bwMode="auto">
          <a:xfrm>
            <a:off x="3276600" y="2703513"/>
            <a:ext cx="141605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southern</a:t>
            </a:r>
          </a:p>
        </p:txBody>
      </p:sp>
      <p:sp>
        <p:nvSpPr>
          <p:cNvPr id="73746" name="矩形 16"/>
          <p:cNvSpPr>
            <a:spLocks noChangeArrowheads="1"/>
          </p:cNvSpPr>
          <p:nvPr/>
        </p:nvSpPr>
        <p:spPr bwMode="auto">
          <a:xfrm>
            <a:off x="7164388" y="2703513"/>
            <a:ext cx="141605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European</a:t>
            </a:r>
          </a:p>
        </p:txBody>
      </p:sp>
      <p:sp>
        <p:nvSpPr>
          <p:cNvPr id="73747" name="矩形 17"/>
          <p:cNvSpPr>
            <a:spLocks noChangeArrowheads="1"/>
          </p:cNvSpPr>
          <p:nvPr/>
        </p:nvSpPr>
        <p:spPr bwMode="auto">
          <a:xfrm>
            <a:off x="3852863" y="3187700"/>
            <a:ext cx="21859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international</a:t>
            </a:r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1258888" y="200819"/>
            <a:ext cx="6553200" cy="8874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latinLnBrk="1">
              <a:lnSpc>
                <a:spcPct val="90000"/>
              </a:lnSpc>
              <a:spcBef>
                <a:spcPct val="20000"/>
              </a:spcBef>
            </a:pPr>
            <a:r>
              <a:rPr lang="zh-CN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黑体" panose="02010609060101010101" pitchFamily="49" charset="-122"/>
              </a:rPr>
              <a:t>词汇篇</a:t>
            </a:r>
          </a:p>
        </p:txBody>
      </p:sp>
      <p:sp>
        <p:nvSpPr>
          <p:cNvPr id="73749" name="矩形 24"/>
          <p:cNvSpPr>
            <a:spLocks noChangeArrowheads="1"/>
          </p:cNvSpPr>
          <p:nvPr/>
        </p:nvSpPr>
        <p:spPr bwMode="auto">
          <a:xfrm>
            <a:off x="7092950" y="3751263"/>
            <a:ext cx="12620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musical</a:t>
            </a:r>
          </a:p>
        </p:txBody>
      </p:sp>
      <p:sp>
        <p:nvSpPr>
          <p:cNvPr id="73750" name="矩形 24"/>
          <p:cNvSpPr>
            <a:spLocks noChangeArrowheads="1"/>
          </p:cNvSpPr>
          <p:nvPr/>
        </p:nvSpPr>
        <p:spPr bwMode="auto">
          <a:xfrm>
            <a:off x="2844800" y="3751263"/>
            <a:ext cx="141605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darkness</a:t>
            </a:r>
          </a:p>
        </p:txBody>
      </p:sp>
      <p:sp>
        <p:nvSpPr>
          <p:cNvPr id="73751" name="矩形 24"/>
          <p:cNvSpPr>
            <a:spLocks noChangeArrowheads="1"/>
          </p:cNvSpPr>
          <p:nvPr/>
        </p:nvSpPr>
        <p:spPr bwMode="auto">
          <a:xfrm>
            <a:off x="3348038" y="4156075"/>
            <a:ext cx="8286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i="1">
                <a:solidFill>
                  <a:srgbClr val="FF0000"/>
                </a:solidFill>
              </a:rPr>
              <a:t>mice</a:t>
            </a:r>
            <a:endParaRPr lang="en-US" altLang="zh-CN" sz="2400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3752" name="矩形 24"/>
          <p:cNvSpPr>
            <a:spLocks noChangeArrowheads="1"/>
          </p:cNvSpPr>
          <p:nvPr/>
        </p:nvSpPr>
        <p:spPr bwMode="auto">
          <a:xfrm>
            <a:off x="3276600" y="4721225"/>
            <a:ext cx="49577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pleased  pleasant      pleasure</a:t>
            </a:r>
          </a:p>
        </p:txBody>
      </p:sp>
      <p:sp>
        <p:nvSpPr>
          <p:cNvPr id="73753" name="矩形 24"/>
          <p:cNvSpPr>
            <a:spLocks noChangeArrowheads="1"/>
          </p:cNvSpPr>
          <p:nvPr/>
        </p:nvSpPr>
        <p:spPr bwMode="auto">
          <a:xfrm>
            <a:off x="7092950" y="4237038"/>
            <a:ext cx="172402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Australian</a:t>
            </a:r>
          </a:p>
        </p:txBody>
      </p:sp>
      <p:sp>
        <p:nvSpPr>
          <p:cNvPr id="73754" name="矩形 24"/>
          <p:cNvSpPr>
            <a:spLocks noChangeArrowheads="1"/>
          </p:cNvSpPr>
          <p:nvPr/>
        </p:nvSpPr>
        <p:spPr bwMode="auto">
          <a:xfrm>
            <a:off x="3203575" y="5205413"/>
            <a:ext cx="9556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ruler</a:t>
            </a:r>
          </a:p>
        </p:txBody>
      </p:sp>
      <p:sp>
        <p:nvSpPr>
          <p:cNvPr id="73755" name="矩形 24"/>
          <p:cNvSpPr>
            <a:spLocks noChangeArrowheads="1"/>
          </p:cNvSpPr>
          <p:nvPr/>
        </p:nvSpPr>
        <p:spPr bwMode="auto">
          <a:xfrm>
            <a:off x="7021513" y="5205413"/>
            <a:ext cx="126206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central</a:t>
            </a:r>
          </a:p>
        </p:txBody>
      </p:sp>
    </p:spTree>
  </p:cSld>
  <p:clrMapOvr>
    <a:masterClrMapping/>
  </p:clrMapOvr>
  <p:transition spd="med">
    <p:split dir="in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5" grpId="0" autoUpdateAnimBg="0"/>
      <p:bldP spid="73746" grpId="0" autoUpdateAnimBg="0"/>
      <p:bldP spid="73747" grpId="0" autoUpdateAnimBg="0"/>
      <p:bldP spid="73749" grpId="0" autoUpdateAnimBg="0"/>
      <p:bldP spid="73750" grpId="0" autoUpdateAnimBg="0"/>
      <p:bldP spid="73751" grpId="0" autoUpdateAnimBg="0"/>
      <p:bldP spid="73752" grpId="0" autoUpdateAnimBg="0"/>
      <p:bldP spid="73753" grpId="0" autoUpdateAnimBg="0"/>
      <p:bldP spid="73754" grpId="0" autoUpdateAnimBg="0"/>
      <p:bldP spid="73755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771775" y="442913"/>
            <a:ext cx="2582863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</a:rPr>
              <a:t>Online shopping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9845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dirty="0"/>
              <a:t>近几年来，网购已经变得很流行了。它比外出购物更容易。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/>
              <a:t>请根据以下提示，以“</a:t>
            </a:r>
            <a:r>
              <a:rPr lang="en-US" altLang="zh-CN" sz="2400" dirty="0"/>
              <a:t>Online shopping”</a:t>
            </a:r>
            <a:r>
              <a:rPr lang="zh-CN" altLang="en-US" sz="2400" dirty="0"/>
              <a:t>为题写一篇</a:t>
            </a:r>
            <a:r>
              <a:rPr lang="en-US" altLang="zh-CN" sz="2400" dirty="0"/>
              <a:t>80</a:t>
            </a:r>
            <a:r>
              <a:rPr lang="zh-CN" altLang="en-US" sz="2400" dirty="0"/>
              <a:t>词左右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/>
              <a:t>的英语短文。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/>
              <a:t>1</a:t>
            </a:r>
            <a:r>
              <a:rPr lang="zh-CN" altLang="en-US" sz="2400" dirty="0"/>
              <a:t>）更容易、更快    </a:t>
            </a:r>
            <a:r>
              <a:rPr lang="en-US" altLang="zh-CN" sz="2400" dirty="0" smtClean="0"/>
              <a:t>2</a:t>
            </a:r>
            <a:r>
              <a:rPr lang="zh-CN" altLang="en-US" sz="2400" dirty="0"/>
              <a:t>）越来越多的人喜欢网购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/>
              <a:t>3</a:t>
            </a:r>
            <a:r>
              <a:rPr lang="zh-CN" altLang="en-US" sz="2400" dirty="0"/>
              <a:t>）省时间，不必出家   </a:t>
            </a:r>
            <a:r>
              <a:rPr lang="en-US" altLang="zh-CN" sz="2400" dirty="0"/>
              <a:t>4</a:t>
            </a:r>
            <a:r>
              <a:rPr lang="zh-CN" altLang="en-US" sz="2400" dirty="0"/>
              <a:t>）有各种各样的东西供选择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/>
              <a:t>5</a:t>
            </a:r>
            <a:r>
              <a:rPr lang="zh-CN" altLang="en-US" sz="2400" dirty="0"/>
              <a:t>）但长时间在电脑旁边对眼睛不好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/>
              <a:t>6</a:t>
            </a:r>
            <a:r>
              <a:rPr lang="zh-CN" altLang="en-US" sz="2400" dirty="0"/>
              <a:t>）有些东西不想看上去那么好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/>
              <a:t>7</a:t>
            </a:r>
            <a:r>
              <a:rPr lang="zh-CN" altLang="en-US" sz="2400" dirty="0"/>
              <a:t>）网上一些商店不诚实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dirty="0"/>
              <a:t>8</a:t>
            </a:r>
            <a:r>
              <a:rPr lang="zh-CN" altLang="en-US" sz="2400" dirty="0"/>
              <a:t>）网上购物要更加小心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dirty="0"/>
              <a:t> 可适当发</a:t>
            </a:r>
            <a:r>
              <a:rPr lang="zh-CN" altLang="en-US" sz="2400" dirty="0" smtClean="0"/>
              <a:t>挥 </a:t>
            </a:r>
            <a:endParaRPr lang="zh-CN" altLang="en-US" sz="2400" dirty="0"/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76438"/>
            <a:ext cx="7391400" cy="255428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sz="11000" b="1" dirty="0"/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6513" y="1322388"/>
            <a:ext cx="9036050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2800" b="1" dirty="0"/>
              <a:t>Thousands of _______(tour) come to the Great Wall every year.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2800" b="1" dirty="0"/>
              <a:t>At the________ (north) end of the road is a big factory.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2800" b="1" dirty="0"/>
              <a:t>The old man ________(die) the other day.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2800" b="1" dirty="0"/>
              <a:t>Don’t dream of__________ (get) good grades without hard work.</a:t>
            </a:r>
          </a:p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2800" b="1" dirty="0"/>
              <a:t>You can receive the information by ________(surf) the Internet.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2771775" y="1169988"/>
            <a:ext cx="1728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tourists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47813" y="2058988"/>
            <a:ext cx="165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sym typeface="Arial" panose="020B0604020202020204" pitchFamily="34" charset="0"/>
              </a:rPr>
              <a:t>northern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916238" y="3025775"/>
            <a:ext cx="1144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died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348038" y="3592513"/>
            <a:ext cx="1512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getting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6588125" y="4479925"/>
            <a:ext cx="1431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surfing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ldLvl="0" autoUpdateAnimBg="0"/>
      <p:bldP spid="74756" grpId="0" bldLvl="0" autoUpdateAnimBg="0"/>
      <p:bldP spid="74757" grpId="0" bldLvl="0" autoUpdateAnimBg="0"/>
      <p:bldP spid="74758" grpId="0" bldLvl="0" autoUpdateAnimBg="0"/>
      <p:bldP spid="74759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6513" y="1419225"/>
            <a:ext cx="91662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 sz="32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6. _________(Australia) seasons are the opposite of ______(we).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7. Do you mind my ________(smoke) here?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8. It’s my________ (please) to help others.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9. Britain is a __________(Europe) country?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/>
              <a:t>10. When is the best time_________ (visit) the USA?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39750" y="1735138"/>
            <a:ext cx="2160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Australian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771775" y="2300288"/>
            <a:ext cx="14843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ours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924300" y="2863850"/>
            <a:ext cx="19431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smoking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2052638" y="3430588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pleasure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132138" y="3995738"/>
            <a:ext cx="1944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European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5148263" y="4479925"/>
            <a:ext cx="1528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sym typeface="Arial" panose="020B0604020202020204" pitchFamily="34" charset="0"/>
              </a:rPr>
              <a:t>to visit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ldLvl="0" autoUpdateAnimBg="0"/>
      <p:bldP spid="75780" grpId="0" bldLvl="0" autoUpdateAnimBg="0"/>
      <p:bldP spid="75781" grpId="0" bldLvl="0" autoUpdateAnimBg="0"/>
      <p:bldP spid="75782" grpId="0" bldLvl="0" autoUpdateAnimBg="0"/>
      <p:bldP spid="75783" grpId="0" bldLvl="0" autoUpdateAnimBg="0"/>
      <p:bldP spid="75784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Group 2"/>
          <p:cNvGraphicFramePr>
            <a:graphicFrameLocks noGrp="1"/>
          </p:cNvGraphicFramePr>
          <p:nvPr/>
        </p:nvGraphicFramePr>
        <p:xfrm>
          <a:off x="22225" y="1330325"/>
          <a:ext cx="8893175" cy="5276850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重点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换台　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收发电子邮件 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 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搜索信息 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使用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  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在八小时内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6.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世界著名的贸易中心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7.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数千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8.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中心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9.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因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出名 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     10.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听说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11.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二十世纪初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6810" name="矩形 13"/>
          <p:cNvSpPr>
            <a:spLocks noChangeArrowheads="1"/>
          </p:cNvSpPr>
          <p:nvPr/>
        </p:nvSpPr>
        <p:spPr bwMode="auto">
          <a:xfrm>
            <a:off x="2411413" y="1412875"/>
            <a:ext cx="302736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</a:rPr>
              <a:t>change the channel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6811" name="矩形 14"/>
          <p:cNvSpPr>
            <a:spLocks noChangeArrowheads="1"/>
          </p:cNvSpPr>
          <p:nvPr/>
        </p:nvSpPr>
        <p:spPr bwMode="auto">
          <a:xfrm>
            <a:off x="3203575" y="1976438"/>
            <a:ext cx="369093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</a:rPr>
              <a:t>send and receive emails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6812" name="Rectangle 1"/>
          <p:cNvSpPr>
            <a:spLocks noChangeArrowheads="1"/>
          </p:cNvSpPr>
          <p:nvPr/>
        </p:nvSpPr>
        <p:spPr bwMode="auto">
          <a:xfrm>
            <a:off x="2627313" y="2460625"/>
            <a:ext cx="576103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cs typeface="Times New Roman" panose="02020603050405020304" pitchFamily="18" charset="0"/>
              </a:rPr>
              <a:t>search for the information</a:t>
            </a:r>
            <a:endParaRPr lang="en-US" altLang="zh-CN" sz="2400" b="1" i="1">
              <a:solidFill>
                <a:srgbClr val="FF0000"/>
              </a:solidFill>
            </a:endParaRPr>
          </a:p>
        </p:txBody>
      </p:sp>
      <p:sp>
        <p:nvSpPr>
          <p:cNvPr id="76813" name="矩形 17"/>
          <p:cNvSpPr>
            <a:spLocks noChangeArrowheads="1"/>
          </p:cNvSpPr>
          <p:nvPr/>
        </p:nvSpPr>
        <p:spPr bwMode="auto">
          <a:xfrm>
            <a:off x="3203575" y="3025775"/>
            <a:ext cx="495141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use… to do…/use… for doing…</a:t>
            </a:r>
          </a:p>
        </p:txBody>
      </p:sp>
      <p:sp>
        <p:nvSpPr>
          <p:cNvPr id="76814" name="矩形 18"/>
          <p:cNvSpPr>
            <a:spLocks noChangeArrowheads="1"/>
          </p:cNvSpPr>
          <p:nvPr/>
        </p:nvSpPr>
        <p:spPr bwMode="auto">
          <a:xfrm>
            <a:off x="2843213" y="3430588"/>
            <a:ext cx="219551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</a:rPr>
              <a:t>in eight hours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6815" name="矩形 19"/>
          <p:cNvSpPr>
            <a:spLocks noChangeArrowheads="1"/>
          </p:cNvSpPr>
          <p:nvPr/>
        </p:nvSpPr>
        <p:spPr bwMode="auto">
          <a:xfrm>
            <a:off x="3924300" y="3913188"/>
            <a:ext cx="35718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the world-famous trade</a:t>
            </a:r>
          </a:p>
        </p:txBody>
      </p:sp>
      <p:sp>
        <p:nvSpPr>
          <p:cNvPr id="76816" name="矩形 20"/>
          <p:cNvSpPr>
            <a:spLocks noChangeArrowheads="1"/>
          </p:cNvSpPr>
          <p:nvPr/>
        </p:nvSpPr>
        <p:spPr bwMode="auto">
          <a:xfrm>
            <a:off x="2268538" y="4397375"/>
            <a:ext cx="2032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thousands of</a:t>
            </a: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3433762" y="304800"/>
            <a:ext cx="23050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75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短语篇</a:t>
            </a:r>
          </a:p>
        </p:txBody>
      </p:sp>
      <p:sp>
        <p:nvSpPr>
          <p:cNvPr id="76818" name="矩形 20"/>
          <p:cNvSpPr>
            <a:spLocks noChangeArrowheads="1"/>
          </p:cNvSpPr>
          <p:nvPr/>
        </p:nvSpPr>
        <p:spPr bwMode="auto">
          <a:xfrm>
            <a:off x="2627313" y="4960938"/>
            <a:ext cx="264795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in the centre of</a:t>
            </a:r>
          </a:p>
        </p:txBody>
      </p:sp>
      <p:sp>
        <p:nvSpPr>
          <p:cNvPr id="76819" name="矩形 20"/>
          <p:cNvSpPr>
            <a:spLocks noChangeArrowheads="1"/>
          </p:cNvSpPr>
          <p:nvPr/>
        </p:nvSpPr>
        <p:spPr bwMode="auto">
          <a:xfrm>
            <a:off x="5940425" y="5445125"/>
            <a:ext cx="2185988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hear of/about</a:t>
            </a:r>
          </a:p>
        </p:txBody>
      </p:sp>
      <p:sp>
        <p:nvSpPr>
          <p:cNvPr id="76820" name="矩形 20"/>
          <p:cNvSpPr>
            <a:spLocks noChangeArrowheads="1"/>
          </p:cNvSpPr>
          <p:nvPr/>
        </p:nvSpPr>
        <p:spPr bwMode="auto">
          <a:xfrm>
            <a:off x="3059113" y="5930900"/>
            <a:ext cx="49403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</a:rPr>
              <a:t>in the early the twentieth century</a:t>
            </a:r>
            <a:endParaRPr lang="en-US" altLang="zh-CN" sz="2400" b="1" i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76821" name="矩形 20"/>
          <p:cNvSpPr>
            <a:spLocks noChangeArrowheads="1"/>
          </p:cNvSpPr>
          <p:nvPr/>
        </p:nvSpPr>
        <p:spPr bwMode="auto">
          <a:xfrm>
            <a:off x="2484438" y="5445125"/>
            <a:ext cx="218598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be famous for</a:t>
            </a:r>
          </a:p>
        </p:txBody>
      </p:sp>
    </p:spTree>
  </p:cSld>
  <p:clrMapOvr>
    <a:masterClrMapping/>
  </p:clrMapOvr>
  <p:transition spd="med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0" grpId="0" autoUpdateAnimBg="0"/>
      <p:bldP spid="76811" grpId="0" autoUpdateAnimBg="0"/>
      <p:bldP spid="76812" grpId="0" autoUpdateAnimBg="0"/>
      <p:bldP spid="76813" grpId="0" autoUpdateAnimBg="0"/>
      <p:bldP spid="76814" grpId="0" autoUpdateAnimBg="0"/>
      <p:bldP spid="76815" grpId="0" autoUpdateAnimBg="0"/>
      <p:bldP spid="76816" grpId="0" autoUpdateAnimBg="0"/>
      <p:bldP spid="76818" grpId="0" autoUpdateAnimBg="0"/>
      <p:bldP spid="76819" grpId="0" autoUpdateAnimBg="0"/>
      <p:bldP spid="76820" grpId="0" autoUpdateAnimBg="0"/>
      <p:bldP spid="768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46" name="Group 22"/>
          <p:cNvGraphicFramePr>
            <a:graphicFrameLocks noGrp="1"/>
          </p:cNvGraphicFramePr>
          <p:nvPr/>
        </p:nvGraphicFramePr>
        <p:xfrm>
          <a:off x="0" y="1733550"/>
          <a:ext cx="8893175" cy="4667250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重点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短语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在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底部　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13.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几天前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 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14.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梦想出名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15.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实现梦想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16.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通过发送邮件与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保持联系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     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17.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继续往下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18.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与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相反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19.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不客气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   20.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由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…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组成 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21…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到此为止</a:t>
                      </a:r>
                      <a:r>
                        <a:rPr kumimoji="0" lang="zh-CN" alt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_______________________  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7834" name="矩形 13"/>
          <p:cNvSpPr>
            <a:spLocks noChangeArrowheads="1"/>
          </p:cNvSpPr>
          <p:nvPr/>
        </p:nvSpPr>
        <p:spPr bwMode="auto">
          <a:xfrm>
            <a:off x="2843213" y="1412875"/>
            <a:ext cx="2954337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at the bottom of…</a:t>
            </a:r>
          </a:p>
        </p:txBody>
      </p:sp>
      <p:sp>
        <p:nvSpPr>
          <p:cNvPr id="77835" name="矩形 14"/>
          <p:cNvSpPr>
            <a:spLocks noChangeArrowheads="1"/>
          </p:cNvSpPr>
          <p:nvPr/>
        </p:nvSpPr>
        <p:spPr bwMode="auto">
          <a:xfrm>
            <a:off x="2555875" y="1976438"/>
            <a:ext cx="2185988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the other day</a:t>
            </a:r>
          </a:p>
        </p:txBody>
      </p:sp>
      <p:sp>
        <p:nvSpPr>
          <p:cNvPr id="77836" name="Rectangle 1"/>
          <p:cNvSpPr>
            <a:spLocks noChangeArrowheads="1"/>
          </p:cNvSpPr>
          <p:nvPr/>
        </p:nvSpPr>
        <p:spPr bwMode="auto">
          <a:xfrm>
            <a:off x="2555875" y="2460625"/>
            <a:ext cx="489585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</a:rPr>
              <a:t>dream of/about doing sth.</a:t>
            </a:r>
          </a:p>
        </p:txBody>
      </p:sp>
      <p:sp>
        <p:nvSpPr>
          <p:cNvPr id="77837" name="矩形 17"/>
          <p:cNvSpPr>
            <a:spLocks noChangeArrowheads="1"/>
          </p:cNvSpPr>
          <p:nvPr/>
        </p:nvSpPr>
        <p:spPr bwMode="auto">
          <a:xfrm>
            <a:off x="2843213" y="2944813"/>
            <a:ext cx="326231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realize one’s dream</a:t>
            </a:r>
          </a:p>
        </p:txBody>
      </p:sp>
      <p:sp>
        <p:nvSpPr>
          <p:cNvPr id="77838" name="矩形 18"/>
          <p:cNvSpPr>
            <a:spLocks noChangeArrowheads="1"/>
          </p:cNvSpPr>
          <p:nvPr/>
        </p:nvSpPr>
        <p:spPr bwMode="auto">
          <a:xfrm>
            <a:off x="1763713" y="3913188"/>
            <a:ext cx="63373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keep in touch with…by sending emails</a:t>
            </a:r>
          </a:p>
        </p:txBody>
      </p:sp>
      <p:sp>
        <p:nvSpPr>
          <p:cNvPr id="77839" name="矩形 19"/>
          <p:cNvSpPr>
            <a:spLocks noChangeArrowheads="1"/>
          </p:cNvSpPr>
          <p:nvPr/>
        </p:nvSpPr>
        <p:spPr bwMode="auto">
          <a:xfrm>
            <a:off x="2700338" y="4397375"/>
            <a:ext cx="2032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further down</a:t>
            </a:r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3490913" y="252413"/>
            <a:ext cx="2305050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eaLnBrk="0" hangingPunct="0">
              <a:lnSpc>
                <a:spcPct val="90000"/>
              </a:lnSpc>
              <a:spcBef>
                <a:spcPct val="75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800" b="1" dirty="0">
                <a:effectLst>
                  <a:outerShdw blurRad="38100" dist="38100" dir="2700000" algn="tl">
                    <a:srgbClr val="C0C0C0"/>
                  </a:outerShdw>
                </a:effectLst>
                <a:ea typeface="微软雅黑" panose="020B0503020204020204" pitchFamily="34" charset="-122"/>
              </a:rPr>
              <a:t>短语篇</a:t>
            </a:r>
          </a:p>
        </p:txBody>
      </p:sp>
      <p:sp>
        <p:nvSpPr>
          <p:cNvPr id="77841" name="矩形 20"/>
          <p:cNvSpPr>
            <a:spLocks noChangeArrowheads="1"/>
          </p:cNvSpPr>
          <p:nvPr/>
        </p:nvSpPr>
        <p:spPr bwMode="auto">
          <a:xfrm>
            <a:off x="2628900" y="4964113"/>
            <a:ext cx="26479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the opposite of </a:t>
            </a:r>
          </a:p>
        </p:txBody>
      </p:sp>
      <p:sp>
        <p:nvSpPr>
          <p:cNvPr id="77842" name="矩形 20"/>
          <p:cNvSpPr>
            <a:spLocks noChangeArrowheads="1"/>
          </p:cNvSpPr>
          <p:nvPr/>
        </p:nvSpPr>
        <p:spPr bwMode="auto">
          <a:xfrm>
            <a:off x="2484438" y="5446713"/>
            <a:ext cx="1878012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my pleasure</a:t>
            </a:r>
          </a:p>
        </p:txBody>
      </p:sp>
      <p:sp>
        <p:nvSpPr>
          <p:cNvPr id="77843" name="矩形 20"/>
          <p:cNvSpPr>
            <a:spLocks noChangeArrowheads="1"/>
          </p:cNvSpPr>
          <p:nvPr/>
        </p:nvSpPr>
        <p:spPr bwMode="auto">
          <a:xfrm>
            <a:off x="5797550" y="5446713"/>
            <a:ext cx="24923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be made up of…</a:t>
            </a:r>
          </a:p>
        </p:txBody>
      </p:sp>
      <p:sp>
        <p:nvSpPr>
          <p:cNvPr id="77844" name="矩形 20"/>
          <p:cNvSpPr>
            <a:spLocks noChangeArrowheads="1"/>
          </p:cNvSpPr>
          <p:nvPr/>
        </p:nvSpPr>
        <p:spPr bwMode="auto">
          <a:xfrm>
            <a:off x="2771775" y="5930900"/>
            <a:ext cx="2184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宋体" panose="02010600030101010101" pitchFamily="2" charset="-122"/>
              </a:rPr>
              <a:t>so much for…</a:t>
            </a:r>
          </a:p>
        </p:txBody>
      </p:sp>
    </p:spTree>
  </p:cSld>
  <p:clrMapOvr>
    <a:masterClrMapping/>
  </p:clrMapOvr>
  <p:transition spd="med">
    <p:wheel spokes="2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4" grpId="0" autoUpdateAnimBg="0"/>
      <p:bldP spid="77835" grpId="0" autoUpdateAnimBg="0"/>
      <p:bldP spid="77836" grpId="0" autoUpdateAnimBg="0"/>
      <p:bldP spid="77837" grpId="0" autoUpdateAnimBg="0"/>
      <p:bldP spid="77838" grpId="0" autoUpdateAnimBg="0"/>
      <p:bldP spid="77839" grpId="0" autoUpdateAnimBg="0"/>
      <p:bldP spid="77841" grpId="0" autoUpdateAnimBg="0"/>
      <p:bldP spid="77842" grpId="0" autoUpdateAnimBg="0"/>
      <p:bldP spid="77843" grpId="0" autoUpdateAnimBg="0"/>
      <p:bldP spid="7784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52400" y="275431"/>
            <a:ext cx="8077200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6600"/>
                </a:solidFill>
                <a:latin typeface="Arial Narrow" panose="020B0606020202030204" pitchFamily="34" charset="0"/>
              </a:rPr>
              <a:t>IV</a:t>
            </a:r>
            <a:r>
              <a:rPr lang="zh-CN" altLang="zh-CN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. </a:t>
            </a:r>
            <a:r>
              <a:rPr lang="zh-CN" altLang="en-US" sz="36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翻译句子。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6675" y="619125"/>
            <a:ext cx="88392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latin typeface="Times New Roman" panose="02020603050405020304" pitchFamily="18" charset="0"/>
              </a:rPr>
              <a:t>这座房子坐落在小山顶上。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    The house stands ____________ the hill.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2.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在另一个国家里住上一段</a:t>
            </a:r>
            <a:r>
              <a:rPr lang="zh-CN" altLang="en-US" sz="2400" b="1" dirty="0">
                <a:latin typeface="Times New Roman" panose="02020603050405020304" pitchFamily="18" charset="0"/>
              </a:rPr>
              <a:t>时间</a:t>
            </a:r>
            <a:r>
              <a:rPr lang="zh-CN" altLang="en-US" sz="3200" b="1" dirty="0">
                <a:latin typeface="Times New Roman" panose="02020603050405020304" pitchFamily="18" charset="0"/>
              </a:rPr>
              <a:t>是令人兴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奋的事情。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zh-CN" altLang="zh-CN" sz="3200" b="1" dirty="0">
                <a:latin typeface="Times New Roman" panose="02020603050405020304" pitchFamily="18" charset="0"/>
              </a:rPr>
              <a:t>________________ in another country for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    a while.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3.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在这个镇的中心有个大公园。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    There is a big park ______________ the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    town.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4. </a:t>
            </a:r>
            <a:r>
              <a:rPr lang="zh-CN" altLang="en-US" sz="3200" b="1" dirty="0">
                <a:latin typeface="Times New Roman" panose="02020603050405020304" pitchFamily="18" charset="0"/>
              </a:rPr>
              <a:t>你听说过这本书吗？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zh-CN" sz="3200" b="1" dirty="0">
                <a:latin typeface="Times New Roman" panose="02020603050405020304" pitchFamily="18" charset="0"/>
              </a:rPr>
              <a:t>    Did you ever _______ this book?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781425" y="1169988"/>
            <a:ext cx="253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at the top of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52413" y="2784475"/>
            <a:ext cx="37528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It's exciting to live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3852863" y="4397375"/>
            <a:ext cx="31178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in the center of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2844800" y="6013450"/>
            <a:ext cx="15684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hear of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3" grpId="0" autoUpdateAnimBg="0"/>
      <p:bldP spid="78854" grpId="0" autoUpdateAnimBg="0"/>
      <p:bldP spid="788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76200" y="314325"/>
            <a:ext cx="89916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5.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一天劳累的工作之后，放松一下很有好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处。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_____________________, it’s good to relax.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6. </a:t>
            </a:r>
            <a:r>
              <a:rPr lang="zh-CN" altLang="en-US" sz="3200" b="1" dirty="0">
                <a:latin typeface="Times New Roman" panose="02020603050405020304" pitchFamily="18" charset="0"/>
              </a:rPr>
              <a:t>这个国家以其美丽的湖泊而闻名于世。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This country ____________ its beautiful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lakes.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7. </a:t>
            </a:r>
            <a:r>
              <a:rPr lang="zh-CN" altLang="en-US" sz="3200" b="1" dirty="0">
                <a:latin typeface="Times New Roman" panose="02020603050405020304" pitchFamily="18" charset="0"/>
              </a:rPr>
              <a:t>他刚从乡下来。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He's just __________ the countryside.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8. </a:t>
            </a:r>
            <a:r>
              <a:rPr lang="zh-CN" altLang="en-US" sz="3200" b="1" dirty="0">
                <a:latin typeface="Times New Roman" panose="02020603050405020304" pitchFamily="18" charset="0"/>
              </a:rPr>
              <a:t>我在山脚下发现了电话随即报了警。  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_______________ the hill, I found a 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</a:rPr>
              <a:t>    telephone and called the police.  </a:t>
            </a: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80975" y="1250950"/>
            <a:ext cx="49085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After a hard day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’</a:t>
            </a: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s work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2844800" y="2462213"/>
            <a:ext cx="27241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is famous for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124075" y="4075113"/>
            <a:ext cx="2279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come from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96875" y="5122863"/>
            <a:ext cx="3397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At the bottom of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6" grpId="0" autoUpdateAnimBg="0"/>
      <p:bldP spid="79877" grpId="0" autoUpdateAnimBg="0"/>
      <p:bldP spid="798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50825" y="714375"/>
            <a:ext cx="8569325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她住在这个城市的南端。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She lives _</a:t>
            </a:r>
            <a:r>
              <a:rPr lang="en-US" altLang="zh-CN" sz="3200" b="1" i="1">
                <a:latin typeface="Times New Roman" panose="02020603050405020304" pitchFamily="18" charset="0"/>
                <a:sym typeface="Arial" panose="020B0604020202020204" pitchFamily="34" charset="0"/>
              </a:rPr>
              <a:t>_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     the city.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对汤姆来说早起是不可能的。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It’s __________ 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for Tom ________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early.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今天的课到此结束。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  today’s lesson.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1970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年开始我爷爷就住在这里了。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My grandfather _________  here _____  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1970.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2197100" y="1008063"/>
            <a:ext cx="44513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at the southern end of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403350" y="2138363"/>
            <a:ext cx="22415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impossible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292725" y="2220913"/>
            <a:ext cx="20002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to get up 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971550" y="3995738"/>
            <a:ext cx="25717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So much for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636963" y="5035550"/>
            <a:ext cx="20129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has lived 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6516688" y="4953000"/>
            <a:ext cx="11493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since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ldLvl="0" autoUpdateAnimBg="0"/>
      <p:bldP spid="80900" grpId="0" bldLvl="0" autoUpdateAnimBg="0"/>
      <p:bldP spid="80901" grpId="0" bldLvl="0" autoUpdateAnimBg="0"/>
      <p:bldP spid="80902" grpId="0" bldLvl="0" autoUpdateAnimBg="0"/>
      <p:bldP spid="80903" grpId="0" bldLvl="0" autoUpdateAnimBg="0"/>
      <p:bldP spid="80904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1408</Words>
  <Application>Microsoft Office PowerPoint</Application>
  <PresentationFormat>全屏显示(4:3)</PresentationFormat>
  <Paragraphs>247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Arial Unicode MS</vt:lpstr>
      <vt:lpstr>黑体</vt:lpstr>
      <vt:lpstr>宋体</vt:lpstr>
      <vt:lpstr>微软雅黑</vt:lpstr>
      <vt:lpstr>Arial</vt:lpstr>
      <vt:lpstr>Arial Black</vt:lpstr>
      <vt:lpstr>Arial Narrow</vt:lpstr>
      <vt:lpstr>Calibri</vt:lpstr>
      <vt:lpstr>Courier New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一般过去时和现在完成时的区别：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02A5D140D94C42DE9BA2E44B71E366E0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