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87" r:id="rId2"/>
    <p:sldId id="256" r:id="rId3"/>
    <p:sldId id="477" r:id="rId4"/>
    <p:sldId id="495" r:id="rId5"/>
    <p:sldId id="470" r:id="rId6"/>
    <p:sldId id="486" r:id="rId7"/>
    <p:sldId id="485" r:id="rId8"/>
    <p:sldId id="484" r:id="rId9"/>
    <p:sldId id="471" r:id="rId10"/>
    <p:sldId id="497" r:id="rId11"/>
    <p:sldId id="500" r:id="rId12"/>
    <p:sldId id="494" r:id="rId13"/>
    <p:sldId id="498" r:id="rId14"/>
    <p:sldId id="502" r:id="rId15"/>
    <p:sldId id="503" r:id="rId16"/>
    <p:sldId id="504" r:id="rId17"/>
    <p:sldId id="505" r:id="rId18"/>
    <p:sldId id="506" r:id="rId19"/>
    <p:sldId id="288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9F99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6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187487D2-B637-49D2-ADAC-E6E3755DBC9D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1020BB28-357B-4A60-B167-28FC61DD6FF9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20BB28-357B-4A60-B167-28FC61DD6FF9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20BB28-357B-4A60-B167-28FC61DD6FF9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20BB28-357B-4A60-B167-28FC61DD6FF9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20BB28-357B-4A60-B167-28FC61DD6FF9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20BB28-357B-4A60-B167-28FC61DD6FF9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20BB28-357B-4A60-B167-28FC61DD6FF9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20BB28-357B-4A60-B167-28FC61DD6FF9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20BB28-357B-4A60-B167-28FC61DD6FF9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20BB28-357B-4A60-B167-28FC61DD6FF9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20BB28-357B-4A60-B167-28FC61DD6FF9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20BB28-357B-4A60-B167-28FC61DD6FF9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20BB28-357B-4A60-B167-28FC61DD6FF9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20BB28-357B-4A60-B167-28FC61DD6FF9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20BB28-357B-4A60-B167-28FC61DD6FF9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20BB28-357B-4A60-B167-28FC61DD6FF9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20BB28-357B-4A60-B167-28FC61DD6FF9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20BB28-357B-4A60-B167-28FC61DD6FF9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20BB28-357B-4A60-B167-28FC61DD6FF9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20BB28-357B-4A60-B167-28FC61DD6FF9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占位符 6"/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9" b="8739"/>
          <a:stretch>
            <a:fillRect/>
          </a:stretch>
        </p:blipFill>
        <p:spPr>
          <a:xfrm>
            <a:off x="5054018" y="1"/>
            <a:ext cx="7137982" cy="3791641"/>
          </a:xfrm>
        </p:spPr>
      </p:pic>
      <p:sp>
        <p:nvSpPr>
          <p:cNvPr id="18" name="Right Triangle 2"/>
          <p:cNvSpPr/>
          <p:nvPr/>
        </p:nvSpPr>
        <p:spPr>
          <a:xfrm>
            <a:off x="0" y="4038530"/>
            <a:ext cx="2819470" cy="2819470"/>
          </a:xfrm>
          <a:prstGeom prst="rtTriangle">
            <a:avLst/>
          </a:prstGeom>
          <a:gradFill flip="none" rotWithShape="1">
            <a:gsLst>
              <a:gs pos="0">
                <a:schemeClr val="accent1"/>
              </a:gs>
              <a:gs pos="90000">
                <a:schemeClr val="accent1">
                  <a:lumMod val="7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" name="Rectangle: Rounded Corners 40"/>
          <p:cNvSpPr/>
          <p:nvPr/>
        </p:nvSpPr>
        <p:spPr bwMode="auto">
          <a:xfrm rot="16200000">
            <a:off x="2346551" y="4554220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accent1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Rectangle: Rounded Corners 43"/>
          <p:cNvSpPr/>
          <p:nvPr/>
        </p:nvSpPr>
        <p:spPr bwMode="auto">
          <a:xfrm rot="16200000">
            <a:off x="4037416" y="4554220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1668455" y="2959351"/>
            <a:ext cx="6536088" cy="1365391"/>
            <a:chOff x="1571361" y="3064688"/>
            <a:chExt cx="5209798" cy="1088329"/>
          </a:xfrm>
        </p:grpSpPr>
        <p:sp>
          <p:nvSpPr>
            <p:cNvPr id="22" name="矩形 21"/>
            <p:cNvSpPr/>
            <p:nvPr/>
          </p:nvSpPr>
          <p:spPr bwMode="auto">
            <a:xfrm>
              <a:off x="1571361" y="3064688"/>
              <a:ext cx="5209798" cy="4170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>
                <a:defRPr/>
              </a:pPr>
              <a:r>
                <a:rPr lang="en-US" altLang="zh-CN" sz="2800" b="1" kern="100" dirty="0">
                  <a:cs typeface="+mn-ea"/>
                  <a:sym typeface="+mn-lt"/>
                </a:rPr>
                <a:t>12.2.3 </a:t>
              </a:r>
              <a:r>
                <a:rPr lang="zh-CN" altLang="en-US" sz="2800" b="1" kern="100" dirty="0">
                  <a:cs typeface="+mn-ea"/>
                  <a:sym typeface="+mn-lt"/>
                </a:rPr>
                <a:t>三角形全等的判定 </a:t>
              </a:r>
              <a:r>
                <a:rPr lang="en-US" altLang="zh-CN" sz="2800" b="1" kern="100" dirty="0">
                  <a:cs typeface="+mn-ea"/>
                  <a:sym typeface="+mn-lt"/>
                </a:rPr>
                <a:t>(AAS ASA) </a:t>
              </a:r>
            </a:p>
          </p:txBody>
        </p:sp>
        <p:sp>
          <p:nvSpPr>
            <p:cNvPr id="23" name="矩形 22"/>
            <p:cNvSpPr/>
            <p:nvPr/>
          </p:nvSpPr>
          <p:spPr>
            <a:xfrm>
              <a:off x="1571361" y="3637838"/>
              <a:ext cx="3472716" cy="5151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/>
              <a:endParaRPr lang="zh-CN" altLang="en-US" sz="3600" dirty="0">
                <a:cs typeface="+mn-ea"/>
                <a:sym typeface="+mn-lt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1634862" y="3563329"/>
              <a:ext cx="5085286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5" name="矩形 24"/>
          <p:cNvSpPr/>
          <p:nvPr/>
        </p:nvSpPr>
        <p:spPr bwMode="auto">
          <a:xfrm>
            <a:off x="1668455" y="2220659"/>
            <a:ext cx="45833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3600" b="1" kern="100" dirty="0">
                <a:cs typeface="+mn-ea"/>
                <a:sym typeface="+mn-lt"/>
              </a:rPr>
              <a:t>第十二章 全等三角形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1668455" y="4255774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668455" y="3714960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1812909" y="5132656"/>
            <a:ext cx="1210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50" smtClean="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 smtClean="0">
                <a:solidFill>
                  <a:schemeClr val="bg1"/>
                </a:solidFill>
                <a:cs typeface="+mn-ea"/>
                <a:sym typeface="+mn-lt"/>
              </a:rPr>
              <a:t>PPT818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3503774" y="5132656"/>
            <a:ext cx="134632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20XX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640971" y="378048"/>
            <a:ext cx="1121978" cy="369332"/>
          </a:xfrm>
          <a:prstGeom prst="rect">
            <a:avLst/>
          </a:prstGeom>
          <a:solidFill>
            <a:srgbClr val="0F9F99"/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8" name="Right Triangle 2"/>
          <p:cNvSpPr/>
          <p:nvPr/>
        </p:nvSpPr>
        <p:spPr>
          <a:xfrm rot="16200000">
            <a:off x="11639988" y="6305987"/>
            <a:ext cx="552012" cy="552012"/>
          </a:xfrm>
          <a:prstGeom prst="rtTriangle">
            <a:avLst/>
          </a:prstGeom>
          <a:gradFill flip="none" rotWithShape="1">
            <a:gsLst>
              <a:gs pos="0">
                <a:schemeClr val="accent1"/>
              </a:gs>
              <a:gs pos="90000">
                <a:schemeClr val="accent1">
                  <a:lumMod val="7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5" grpId="0"/>
      <p:bldP spid="26" grpId="0"/>
      <p:bldP spid="27" grpId="0"/>
      <p:bldP spid="28" grpId="0"/>
      <p:bldP spid="36" grpId="0"/>
      <p:bldP spid="3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 descr="底色1"/>
          <p:cNvSpPr txBox="1">
            <a:spLocks noChangeArrowheads="1"/>
          </p:cNvSpPr>
          <p:nvPr/>
        </p:nvSpPr>
        <p:spPr bwMode="auto">
          <a:xfrm>
            <a:off x="1313029" y="1981609"/>
            <a:ext cx="5384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zh-CN" altLang="en-US" sz="2800" b="1" dirty="0">
                <a:solidFill>
                  <a:srgbClr val="000000"/>
                </a:solidFill>
                <a:cs typeface="+mn-ea"/>
                <a:sym typeface="+mn-lt"/>
              </a:rPr>
              <a:t>在△</a:t>
            </a:r>
            <a:r>
              <a:rPr lang="en-US" altLang="zh-CN" sz="2800" b="1" dirty="0">
                <a:solidFill>
                  <a:srgbClr val="000000"/>
                </a:solidFill>
                <a:cs typeface="+mn-ea"/>
                <a:sym typeface="+mn-lt"/>
              </a:rPr>
              <a:t>ABC</a:t>
            </a:r>
            <a:r>
              <a:rPr lang="zh-CN" altLang="en-US" sz="2800" b="1" dirty="0">
                <a:solidFill>
                  <a:srgbClr val="000000"/>
                </a:solidFill>
                <a:cs typeface="+mn-ea"/>
                <a:sym typeface="+mn-lt"/>
              </a:rPr>
              <a:t>与△</a:t>
            </a:r>
            <a:r>
              <a:rPr lang="en-US" altLang="zh-CN" sz="2800" b="1" dirty="0">
                <a:solidFill>
                  <a:srgbClr val="000000"/>
                </a:solidFill>
                <a:cs typeface="+mn-ea"/>
                <a:sym typeface="+mn-lt"/>
              </a:rPr>
              <a:t>DEF</a:t>
            </a:r>
            <a:r>
              <a:rPr lang="zh-CN" altLang="en-US" sz="2800" b="1" dirty="0">
                <a:solidFill>
                  <a:srgbClr val="000000"/>
                </a:solidFill>
                <a:cs typeface="+mn-ea"/>
                <a:sym typeface="+mn-lt"/>
              </a:rPr>
              <a:t>中</a:t>
            </a:r>
          </a:p>
        </p:txBody>
      </p:sp>
      <p:sp>
        <p:nvSpPr>
          <p:cNvPr id="8" name="Text Box 5" descr="底色1"/>
          <p:cNvSpPr txBox="1">
            <a:spLocks noChangeArrowheads="1"/>
          </p:cNvSpPr>
          <p:nvPr/>
        </p:nvSpPr>
        <p:spPr bwMode="auto">
          <a:xfrm>
            <a:off x="1922629" y="2883152"/>
            <a:ext cx="4064000" cy="4105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914400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srgbClr val="000000"/>
                </a:solidFill>
                <a:cs typeface="+mn-ea"/>
                <a:sym typeface="+mn-lt"/>
              </a:rPr>
              <a:t>∠B=∠E</a:t>
            </a:r>
          </a:p>
          <a:p>
            <a:pPr algn="ctr" defTabSz="914400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srgbClr val="000000"/>
                </a:solidFill>
                <a:cs typeface="+mn-ea"/>
                <a:sym typeface="+mn-lt"/>
              </a:rPr>
              <a:t>∠A=∠D</a:t>
            </a:r>
          </a:p>
          <a:p>
            <a:pPr algn="ctr" defTabSz="914400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srgbClr val="000000"/>
                </a:solidFill>
                <a:cs typeface="+mn-ea"/>
                <a:sym typeface="+mn-lt"/>
              </a:rPr>
              <a:t>BC=EF</a:t>
            </a:r>
          </a:p>
          <a:p>
            <a:pPr algn="ctr" defTabSz="914400" eaLnBrk="0" hangingPunct="0">
              <a:lnSpc>
                <a:spcPct val="150000"/>
              </a:lnSpc>
              <a:spcBef>
                <a:spcPct val="50000"/>
              </a:spcBef>
            </a:pPr>
            <a:endParaRPr lang="en-US" altLang="zh-CN" sz="2800" b="1" dirty="0">
              <a:solidFill>
                <a:srgbClr val="000000"/>
              </a:solidFill>
              <a:cs typeface="+mn-ea"/>
              <a:sym typeface="+mn-lt"/>
            </a:endParaRPr>
          </a:p>
          <a:p>
            <a:pPr algn="ctr" defTabSz="914400" eaLnBrk="0" hangingPunct="0">
              <a:lnSpc>
                <a:spcPct val="150000"/>
              </a:lnSpc>
              <a:spcBef>
                <a:spcPct val="50000"/>
              </a:spcBef>
            </a:pPr>
            <a:endParaRPr lang="en-US" altLang="zh-CN" sz="2800" b="1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9" name="Text Box 6" descr="底色1"/>
          <p:cNvSpPr txBox="1">
            <a:spLocks noChangeArrowheads="1"/>
          </p:cNvSpPr>
          <p:nvPr/>
        </p:nvSpPr>
        <p:spPr bwMode="auto">
          <a:xfrm>
            <a:off x="1313029" y="5639209"/>
            <a:ext cx="52782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altLang="zh-CN" sz="3200" b="1" dirty="0">
                <a:solidFill>
                  <a:srgbClr val="000000"/>
                </a:solidFill>
                <a:cs typeface="+mn-ea"/>
                <a:sym typeface="+mn-lt"/>
              </a:rPr>
              <a:t>∴△ABC≌△DEF</a:t>
            </a:r>
            <a:r>
              <a:rPr lang="zh-CN" altLang="en-US" sz="3200" b="1" dirty="0">
                <a:solidFill>
                  <a:srgbClr val="000000"/>
                </a:solidFill>
                <a:cs typeface="+mn-ea"/>
                <a:sym typeface="+mn-lt"/>
              </a:rPr>
              <a:t>（</a:t>
            </a:r>
            <a:r>
              <a:rPr lang="en-US" altLang="zh-CN" sz="3200" b="1" dirty="0">
                <a:solidFill>
                  <a:srgbClr val="000000"/>
                </a:solidFill>
                <a:cs typeface="+mn-ea"/>
                <a:sym typeface="+mn-lt"/>
              </a:rPr>
              <a:t>AAS</a:t>
            </a:r>
            <a:r>
              <a:rPr lang="zh-CN" altLang="en-US" sz="3200" b="1" dirty="0">
                <a:solidFill>
                  <a:srgbClr val="000000"/>
                </a:solidFill>
                <a:cs typeface="+mn-ea"/>
                <a:sym typeface="+mn-lt"/>
              </a:rPr>
              <a:t>）</a:t>
            </a:r>
          </a:p>
        </p:txBody>
      </p:sp>
      <p:grpSp>
        <p:nvGrpSpPr>
          <p:cNvPr id="10" name="Group 7"/>
          <p:cNvGrpSpPr/>
          <p:nvPr/>
        </p:nvGrpSpPr>
        <p:grpSpPr bwMode="auto">
          <a:xfrm>
            <a:off x="7729371" y="1176545"/>
            <a:ext cx="2540000" cy="2446867"/>
            <a:chOff x="4176" y="1136"/>
            <a:chExt cx="1200" cy="1156"/>
          </a:xfrm>
        </p:grpSpPr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H="1">
              <a:off x="4416" y="1488"/>
              <a:ext cx="720" cy="62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4416" y="2112"/>
              <a:ext cx="52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V="1">
              <a:off x="4944" y="1488"/>
              <a:ext cx="192" cy="62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" name="Text Box 11" descr="底色1"/>
            <p:cNvSpPr txBox="1">
              <a:spLocks noChangeArrowheads="1"/>
            </p:cNvSpPr>
            <p:nvPr/>
          </p:nvSpPr>
          <p:spPr bwMode="auto">
            <a:xfrm>
              <a:off x="4992" y="1136"/>
              <a:ext cx="384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4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400" eaLnBrk="0" hangingPunct="0">
                <a:spcBef>
                  <a:spcPct val="50000"/>
                </a:spcBef>
              </a:pPr>
              <a:r>
                <a:rPr lang="en-US" altLang="zh-CN" sz="3200" b="1" dirty="0">
                  <a:solidFill>
                    <a:srgbClr val="000000"/>
                  </a:solidFill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15" name="Text Box 12" descr="底色1"/>
            <p:cNvSpPr txBox="1">
              <a:spLocks noChangeArrowheads="1"/>
            </p:cNvSpPr>
            <p:nvPr/>
          </p:nvSpPr>
          <p:spPr bwMode="auto">
            <a:xfrm>
              <a:off x="4176" y="2016"/>
              <a:ext cx="384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4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400" eaLnBrk="0" hangingPunct="0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000000"/>
                  </a:solidFill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16" name="Text Box 13" descr="底色1"/>
            <p:cNvSpPr txBox="1">
              <a:spLocks noChangeArrowheads="1"/>
            </p:cNvSpPr>
            <p:nvPr/>
          </p:nvSpPr>
          <p:spPr bwMode="auto">
            <a:xfrm>
              <a:off x="4896" y="2016"/>
              <a:ext cx="384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4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400" eaLnBrk="0" hangingPunct="0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000000"/>
                  </a:solidFill>
                  <a:cs typeface="+mn-ea"/>
                  <a:sym typeface="+mn-lt"/>
                </a:rPr>
                <a:t>C</a:t>
              </a:r>
            </a:p>
          </p:txBody>
        </p:sp>
      </p:grpSp>
      <p:grpSp>
        <p:nvGrpSpPr>
          <p:cNvPr id="17" name="Group 14"/>
          <p:cNvGrpSpPr/>
          <p:nvPr/>
        </p:nvGrpSpPr>
        <p:grpSpPr bwMode="auto">
          <a:xfrm>
            <a:off x="7627771" y="4055213"/>
            <a:ext cx="2540000" cy="2108200"/>
            <a:chOff x="4128" y="2496"/>
            <a:chExt cx="1200" cy="996"/>
          </a:xfrm>
        </p:grpSpPr>
        <p:sp>
          <p:nvSpPr>
            <p:cNvPr id="18" name="Line 15"/>
            <p:cNvSpPr>
              <a:spLocks noChangeShapeType="1"/>
            </p:cNvSpPr>
            <p:nvPr/>
          </p:nvSpPr>
          <p:spPr bwMode="auto">
            <a:xfrm flipH="1">
              <a:off x="4368" y="2688"/>
              <a:ext cx="720" cy="62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>
              <a:off x="4368" y="3312"/>
              <a:ext cx="52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 flipV="1">
              <a:off x="4896" y="2688"/>
              <a:ext cx="192" cy="62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1" name="Text Box 18" descr="底色1"/>
            <p:cNvSpPr txBox="1">
              <a:spLocks noChangeArrowheads="1"/>
            </p:cNvSpPr>
            <p:nvPr/>
          </p:nvSpPr>
          <p:spPr bwMode="auto">
            <a:xfrm>
              <a:off x="4848" y="2496"/>
              <a:ext cx="384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4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400" eaLnBrk="0" hangingPunct="0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000000"/>
                  </a:solidFill>
                  <a:cs typeface="+mn-ea"/>
                  <a:sym typeface="+mn-lt"/>
                </a:rPr>
                <a:t>D</a:t>
              </a:r>
            </a:p>
          </p:txBody>
        </p:sp>
        <p:sp>
          <p:nvSpPr>
            <p:cNvPr id="22" name="Text Box 19" descr="底色1"/>
            <p:cNvSpPr txBox="1">
              <a:spLocks noChangeArrowheads="1"/>
            </p:cNvSpPr>
            <p:nvPr/>
          </p:nvSpPr>
          <p:spPr bwMode="auto">
            <a:xfrm>
              <a:off x="4128" y="3216"/>
              <a:ext cx="384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4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400" eaLnBrk="0" hangingPunct="0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000000"/>
                  </a:solidFill>
                  <a:cs typeface="+mn-ea"/>
                  <a:sym typeface="+mn-lt"/>
                </a:rPr>
                <a:t>E</a:t>
              </a:r>
            </a:p>
          </p:txBody>
        </p:sp>
        <p:sp>
          <p:nvSpPr>
            <p:cNvPr id="23" name="Text Box 20" descr="底色1"/>
            <p:cNvSpPr txBox="1">
              <a:spLocks noChangeArrowheads="1"/>
            </p:cNvSpPr>
            <p:nvPr/>
          </p:nvSpPr>
          <p:spPr bwMode="auto">
            <a:xfrm>
              <a:off x="4944" y="3216"/>
              <a:ext cx="384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4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400" eaLnBrk="0" hangingPunct="0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000000"/>
                  </a:solidFill>
                  <a:cs typeface="+mn-ea"/>
                  <a:sym typeface="+mn-lt"/>
                </a:rPr>
                <a:t>F</a:t>
              </a:r>
            </a:p>
          </p:txBody>
        </p:sp>
      </p:grpSp>
      <p:graphicFrame>
        <p:nvGraphicFramePr>
          <p:cNvPr id="24" name="Object 21" descr="底色1"/>
          <p:cNvGraphicFramePr>
            <a:graphicFrameLocks noChangeAspect="1"/>
          </p:cNvGraphicFramePr>
          <p:nvPr/>
        </p:nvGraphicFramePr>
        <p:xfrm>
          <a:off x="2422344" y="2692244"/>
          <a:ext cx="2101851" cy="284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4" name="Equation" r:id="rId5" imgW="190500" imgH="457200" progId="Equation.DSMT4">
                  <p:embed/>
                </p:oleObj>
              </mc:Choice>
              <mc:Fallback>
                <p:oleObj name="Equation" r:id="rId5" imgW="190500" imgH="457200" progId="Equation.DSMT4">
                  <p:embed/>
                  <p:pic>
                    <p:nvPicPr>
                      <p:cNvPr id="0" name="Object 21" descr="底色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2344" y="2692244"/>
                        <a:ext cx="2101851" cy="284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 r:embed="rId4"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文本框 24"/>
          <p:cNvSpPr txBox="1"/>
          <p:nvPr/>
        </p:nvSpPr>
        <p:spPr>
          <a:xfrm>
            <a:off x="1199457" y="1254083"/>
            <a:ext cx="4833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800" b="1" dirty="0">
                <a:solidFill>
                  <a:srgbClr val="FF0000"/>
                </a:solidFill>
                <a:cs typeface="+mn-ea"/>
                <a:sym typeface="+mn-lt"/>
              </a:rPr>
              <a:t>用语言表达如下：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600" b="1" dirty="0">
                <a:solidFill>
                  <a:srgbClr val="0F9F99"/>
                </a:solidFill>
                <a:cs typeface="+mn-ea"/>
                <a:sym typeface="+mn-lt"/>
              </a:rPr>
              <a:t>小结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F9F99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5057"/>
          <p:cNvSpPr txBox="1">
            <a:spLocks noChangeArrowheads="1"/>
          </p:cNvSpPr>
          <p:nvPr/>
        </p:nvSpPr>
        <p:spPr bwMode="auto">
          <a:xfrm>
            <a:off x="1076892" y="1186713"/>
            <a:ext cx="10058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en-US" altLang="zh-CN" sz="20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lang="zh-CN" altLang="en-US" sz="20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如图</a:t>
            </a:r>
            <a:r>
              <a:rPr lang="en-US" altLang="zh-CN" sz="20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,O</a:t>
            </a:r>
            <a:r>
              <a:rPr lang="zh-CN" altLang="en-US" sz="20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是</a:t>
            </a:r>
            <a:r>
              <a:rPr lang="en-US" altLang="zh-CN" sz="20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AB</a:t>
            </a:r>
            <a:r>
              <a:rPr lang="zh-CN" altLang="en-US" sz="20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的中点，∠</a:t>
            </a:r>
            <a:r>
              <a:rPr lang="en-US" altLang="zh-CN" sz="20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C= ∠D</a:t>
            </a:r>
            <a:r>
              <a:rPr lang="zh-CN" altLang="en-US" sz="20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，△</a:t>
            </a:r>
            <a:r>
              <a:rPr lang="en-US" altLang="zh-CN" sz="20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AOC</a:t>
            </a:r>
            <a:r>
              <a:rPr lang="zh-CN" altLang="en-US" sz="20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与△</a:t>
            </a:r>
            <a:r>
              <a:rPr lang="en-US" altLang="zh-CN" sz="20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BOD</a:t>
            </a:r>
            <a:r>
              <a:rPr lang="zh-CN" altLang="en-US" sz="20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全等吗</a:t>
            </a:r>
            <a:r>
              <a:rPr lang="en-US" altLang="zh-CN" sz="20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?</a:t>
            </a:r>
            <a:r>
              <a:rPr lang="zh-CN" altLang="en-US" sz="20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为什么？</a:t>
            </a:r>
          </a:p>
        </p:txBody>
      </p:sp>
      <p:grpSp>
        <p:nvGrpSpPr>
          <p:cNvPr id="6" name="组合 45058"/>
          <p:cNvGrpSpPr/>
          <p:nvPr/>
        </p:nvGrpSpPr>
        <p:grpSpPr bwMode="auto">
          <a:xfrm>
            <a:off x="6953916" y="2529373"/>
            <a:ext cx="4181376" cy="2604956"/>
            <a:chOff x="0" y="0"/>
            <a:chExt cx="2348" cy="1496"/>
          </a:xfrm>
        </p:grpSpPr>
        <p:sp>
          <p:nvSpPr>
            <p:cNvPr id="7" name="直接连接符 45059"/>
            <p:cNvSpPr>
              <a:spLocks noChangeShapeType="1"/>
            </p:cNvSpPr>
            <p:nvPr/>
          </p:nvSpPr>
          <p:spPr bwMode="auto">
            <a:xfrm>
              <a:off x="157" y="770"/>
              <a:ext cx="2033" cy="1"/>
            </a:xfrm>
            <a:prstGeom prst="line">
              <a:avLst/>
            </a:prstGeom>
            <a:noFill/>
            <a:ln w="39688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 sz="2665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" name="直接连接符 45060"/>
            <p:cNvSpPr>
              <a:spLocks noChangeShapeType="1"/>
            </p:cNvSpPr>
            <p:nvPr/>
          </p:nvSpPr>
          <p:spPr bwMode="auto">
            <a:xfrm flipH="1">
              <a:off x="157" y="244"/>
              <a:ext cx="847" cy="526"/>
            </a:xfrm>
            <a:prstGeom prst="line">
              <a:avLst/>
            </a:prstGeom>
            <a:noFill/>
            <a:ln w="39688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 sz="2665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" name="直接连接符 45061"/>
            <p:cNvSpPr>
              <a:spLocks noChangeShapeType="1"/>
            </p:cNvSpPr>
            <p:nvPr/>
          </p:nvSpPr>
          <p:spPr bwMode="auto">
            <a:xfrm>
              <a:off x="1004" y="244"/>
              <a:ext cx="445" cy="1014"/>
            </a:xfrm>
            <a:prstGeom prst="line">
              <a:avLst/>
            </a:prstGeom>
            <a:noFill/>
            <a:ln w="39688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 sz="2665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" name="直接连接符 45062"/>
            <p:cNvSpPr>
              <a:spLocks noChangeShapeType="1"/>
            </p:cNvSpPr>
            <p:nvPr/>
          </p:nvSpPr>
          <p:spPr bwMode="auto">
            <a:xfrm flipH="1">
              <a:off x="1449" y="770"/>
              <a:ext cx="741" cy="488"/>
            </a:xfrm>
            <a:prstGeom prst="line">
              <a:avLst/>
            </a:prstGeom>
            <a:noFill/>
            <a:ln w="39688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 sz="2665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" name="椭圆 45063"/>
            <p:cNvSpPr>
              <a:spLocks noChangeArrowheads="1"/>
            </p:cNvSpPr>
            <p:nvPr/>
          </p:nvSpPr>
          <p:spPr bwMode="auto">
            <a:xfrm>
              <a:off x="1218" y="751"/>
              <a:ext cx="42" cy="4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0" hangingPunct="0"/>
              <a:endParaRPr lang="zh-CN" altLang="en-US" sz="2665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2" name="矩形 45064"/>
            <p:cNvSpPr>
              <a:spLocks noChangeArrowheads="1"/>
            </p:cNvSpPr>
            <p:nvPr/>
          </p:nvSpPr>
          <p:spPr bwMode="auto">
            <a:xfrm>
              <a:off x="1229" y="533"/>
              <a:ext cx="148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en-US" altLang="zh-CN" sz="2665" b="1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O</a:t>
              </a:r>
              <a:endParaRPr lang="en-US" altLang="zh-CN" sz="2665" b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3" name="椭圆 45065"/>
            <p:cNvSpPr>
              <a:spLocks noChangeArrowheads="1"/>
            </p:cNvSpPr>
            <p:nvPr/>
          </p:nvSpPr>
          <p:spPr bwMode="auto">
            <a:xfrm>
              <a:off x="140" y="751"/>
              <a:ext cx="41" cy="4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0" hangingPunct="0"/>
              <a:endParaRPr lang="zh-CN" altLang="en-US" sz="2665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4" name="矩形 45066"/>
            <p:cNvSpPr>
              <a:spLocks noChangeArrowheads="1"/>
            </p:cNvSpPr>
            <p:nvPr/>
          </p:nvSpPr>
          <p:spPr bwMode="auto">
            <a:xfrm>
              <a:off x="0" y="663"/>
              <a:ext cx="139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en-US" altLang="zh-CN" sz="2665" b="1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A</a:t>
              </a:r>
              <a:endParaRPr lang="en-US" altLang="zh-CN" sz="2665" b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5" name="椭圆 45067"/>
            <p:cNvSpPr>
              <a:spLocks noChangeArrowheads="1"/>
            </p:cNvSpPr>
            <p:nvPr/>
          </p:nvSpPr>
          <p:spPr bwMode="auto">
            <a:xfrm>
              <a:off x="2173" y="751"/>
              <a:ext cx="41" cy="4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0" hangingPunct="0"/>
              <a:endParaRPr lang="zh-CN" altLang="en-US" sz="2665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6" name="矩形 45068"/>
            <p:cNvSpPr>
              <a:spLocks noChangeArrowheads="1"/>
            </p:cNvSpPr>
            <p:nvPr/>
          </p:nvSpPr>
          <p:spPr bwMode="auto">
            <a:xfrm>
              <a:off x="2209" y="645"/>
              <a:ext cx="139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en-US" altLang="zh-CN" sz="2665" b="1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B</a:t>
              </a:r>
              <a:endParaRPr lang="en-US" altLang="zh-CN" sz="2665" b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7" name="椭圆 45069"/>
            <p:cNvSpPr>
              <a:spLocks noChangeArrowheads="1"/>
            </p:cNvSpPr>
            <p:nvPr/>
          </p:nvSpPr>
          <p:spPr bwMode="auto">
            <a:xfrm>
              <a:off x="988" y="225"/>
              <a:ext cx="41" cy="4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0" hangingPunct="0"/>
              <a:endParaRPr lang="zh-CN" altLang="en-US" sz="2665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8" name="矩形 45070"/>
            <p:cNvSpPr>
              <a:spLocks noChangeArrowheads="1"/>
            </p:cNvSpPr>
            <p:nvPr/>
          </p:nvSpPr>
          <p:spPr bwMode="auto">
            <a:xfrm>
              <a:off x="939" y="0"/>
              <a:ext cx="139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en-US" altLang="zh-CN" sz="2665" b="1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C</a:t>
              </a:r>
              <a:endParaRPr lang="en-US" altLang="zh-CN" sz="2665" b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9" name="椭圆 45071"/>
            <p:cNvSpPr>
              <a:spLocks noChangeArrowheads="1"/>
            </p:cNvSpPr>
            <p:nvPr/>
          </p:nvSpPr>
          <p:spPr bwMode="auto">
            <a:xfrm>
              <a:off x="1432" y="1239"/>
              <a:ext cx="42" cy="4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0" hangingPunct="0"/>
              <a:endParaRPr lang="zh-CN" altLang="en-US" sz="2665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0" name="矩形 45072"/>
            <p:cNvSpPr>
              <a:spLocks noChangeArrowheads="1"/>
            </p:cNvSpPr>
            <p:nvPr/>
          </p:nvSpPr>
          <p:spPr bwMode="auto">
            <a:xfrm>
              <a:off x="1386" y="1260"/>
              <a:ext cx="139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en-US" altLang="zh-CN" sz="2665" b="1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D</a:t>
              </a:r>
              <a:endParaRPr lang="en-US" altLang="zh-CN" sz="2665" b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36" name="矩形 35"/>
          <p:cNvSpPr>
            <a:spLocks noGrp="1" noChangeArrowheads="1"/>
          </p:cNvSpPr>
          <p:nvPr/>
        </p:nvSpPr>
        <p:spPr bwMode="auto">
          <a:xfrm>
            <a:off x="1076892" y="1803866"/>
            <a:ext cx="6430433" cy="473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7200" indent="-457200" defTabSz="914400" eaLnBrk="0" hangingPunct="0">
              <a:spcBef>
                <a:spcPct val="20000"/>
              </a:spcBef>
            </a:pPr>
            <a:r>
              <a:rPr lang="zh-CN" altLang="en-US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证明：在△A</a:t>
            </a:r>
            <a:r>
              <a:rPr lang="en-US" altLang="zh-CN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OC</a:t>
            </a:r>
            <a:r>
              <a:rPr lang="zh-CN" altLang="en-US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和△</a:t>
            </a:r>
            <a:r>
              <a:rPr lang="en-US" altLang="zh-CN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BOD</a:t>
            </a:r>
            <a:r>
              <a:rPr lang="zh-CN" altLang="en-US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中</a:t>
            </a:r>
            <a:r>
              <a:rPr lang="en-US" altLang="zh-CN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,</a:t>
            </a:r>
            <a:endParaRPr lang="zh-CN" altLang="en-US" sz="2000" b="1" dirty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40" name="组合 39"/>
          <p:cNvGrpSpPr/>
          <p:nvPr/>
        </p:nvGrpSpPr>
        <p:grpSpPr>
          <a:xfrm>
            <a:off x="1521711" y="2649046"/>
            <a:ext cx="6742312" cy="1742366"/>
            <a:chOff x="1141283" y="1986783"/>
            <a:chExt cx="5056734" cy="1306773"/>
          </a:xfrm>
        </p:grpSpPr>
        <p:sp>
          <p:nvSpPr>
            <p:cNvPr id="21" name="左大括号 20"/>
            <p:cNvSpPr/>
            <p:nvPr/>
          </p:nvSpPr>
          <p:spPr bwMode="auto">
            <a:xfrm>
              <a:off x="1141283" y="2101412"/>
              <a:ext cx="128240" cy="1192144"/>
            </a:xfrm>
            <a:prstGeom prst="leftBrace">
              <a:avLst>
                <a:gd name="adj1" fmla="val 36585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0" hangingPunct="0"/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1395248" y="1986783"/>
              <a:ext cx="4769265" cy="30008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defTabSz="914400"/>
              <a:r>
                <a:rPr lang="en-US" altLang="zh-CN" sz="2000" dirty="0">
                  <a:cs typeface="+mn-ea"/>
                  <a:sym typeface="+mn-lt"/>
                </a:rPr>
                <a:t>_____________ (                         )</a:t>
              </a:r>
              <a:endParaRPr lang="zh-CN" altLang="en-US" sz="2000" dirty="0">
                <a:cs typeface="+mn-ea"/>
                <a:sym typeface="+mn-lt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1419462" y="2473787"/>
              <a:ext cx="4769265" cy="30008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defTabSz="914400"/>
              <a:r>
                <a:rPr lang="en-US" altLang="zh-CN" sz="2000" dirty="0">
                  <a:cs typeface="+mn-ea"/>
                  <a:sym typeface="+mn-lt"/>
                </a:rPr>
                <a:t>_____________ (                         )</a:t>
              </a:r>
              <a:endParaRPr lang="zh-CN" altLang="en-US" sz="2000" dirty="0">
                <a:cs typeface="+mn-ea"/>
                <a:sym typeface="+mn-lt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1428752" y="2951391"/>
              <a:ext cx="4769265" cy="30008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defTabSz="914400"/>
              <a:r>
                <a:rPr lang="en-US" altLang="zh-CN" sz="2000" dirty="0">
                  <a:cs typeface="+mn-ea"/>
                  <a:sym typeface="+mn-lt"/>
                </a:rPr>
                <a:t>_____________ (                         )</a:t>
              </a:r>
              <a:endParaRPr lang="zh-CN" altLang="en-US" sz="2000" dirty="0">
                <a:cs typeface="+mn-ea"/>
                <a:sym typeface="+mn-lt"/>
              </a:endParaRPr>
            </a:p>
          </p:txBody>
        </p:sp>
      </p:grpSp>
      <p:sp>
        <p:nvSpPr>
          <p:cNvPr id="41" name="文本框 40"/>
          <p:cNvSpPr txBox="1">
            <a:spLocks noChangeArrowheads="1"/>
          </p:cNvSpPr>
          <p:nvPr/>
        </p:nvSpPr>
        <p:spPr bwMode="auto">
          <a:xfrm>
            <a:off x="1642524" y="4882946"/>
            <a:ext cx="4225837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400"/>
            <a:r>
              <a:rPr lang="zh-CN" altLang="en-US" sz="2665" b="1" dirty="0">
                <a:latin typeface="+mn-lt"/>
                <a:ea typeface="+mn-ea"/>
                <a:cs typeface="+mn-ea"/>
                <a:sym typeface="+mn-lt"/>
              </a:rPr>
              <a:t>∴△A</a:t>
            </a:r>
            <a:r>
              <a:rPr lang="en-US" altLang="zh-CN" sz="2665" b="1" dirty="0">
                <a:latin typeface="+mn-lt"/>
                <a:ea typeface="+mn-ea"/>
                <a:cs typeface="+mn-ea"/>
                <a:sym typeface="+mn-lt"/>
              </a:rPr>
              <a:t>OC</a:t>
            </a:r>
            <a:r>
              <a:rPr lang="zh-CN" altLang="en-US" sz="2665" b="1" dirty="0">
                <a:latin typeface="+mn-lt"/>
                <a:ea typeface="+mn-ea"/>
                <a:cs typeface="+mn-ea"/>
                <a:sym typeface="+mn-lt"/>
              </a:rPr>
              <a:t>≌△</a:t>
            </a:r>
            <a:r>
              <a:rPr lang="en-US" altLang="zh-CN" sz="2665" b="1" dirty="0">
                <a:latin typeface="+mn-lt"/>
                <a:ea typeface="+mn-ea"/>
                <a:cs typeface="+mn-ea"/>
                <a:sym typeface="+mn-lt"/>
              </a:rPr>
              <a:t>BOD</a:t>
            </a:r>
            <a:r>
              <a:rPr lang="zh-CN" altLang="en-US" sz="2665" b="1" dirty="0"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665" b="1" dirty="0">
                <a:latin typeface="+mn-lt"/>
                <a:ea typeface="+mn-ea"/>
                <a:cs typeface="+mn-ea"/>
                <a:sym typeface="+mn-lt"/>
              </a:rPr>
              <a:t>AAS</a:t>
            </a:r>
            <a:r>
              <a:rPr lang="zh-CN" altLang="en-US" sz="2665" b="1" dirty="0">
                <a:latin typeface="+mn-lt"/>
                <a:ea typeface="+mn-ea"/>
                <a:cs typeface="+mn-ea"/>
                <a:sym typeface="+mn-lt"/>
              </a:rPr>
              <a:t>）</a:t>
            </a:r>
          </a:p>
        </p:txBody>
      </p:sp>
      <p:sp>
        <p:nvSpPr>
          <p:cNvPr id="42" name="矩形 41"/>
          <p:cNvSpPr/>
          <p:nvPr/>
        </p:nvSpPr>
        <p:spPr>
          <a:xfrm>
            <a:off x="2206642" y="2489145"/>
            <a:ext cx="1576072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defTabSz="914400"/>
            <a:r>
              <a:rPr lang="zh-CN" altLang="en-US" sz="2800" b="1" dirty="0">
                <a:cs typeface="+mn-ea"/>
                <a:sym typeface="+mn-lt"/>
              </a:rPr>
              <a:t>∠</a:t>
            </a:r>
            <a:r>
              <a:rPr lang="en-US" altLang="zh-CN" sz="2800" b="1" dirty="0">
                <a:cs typeface="+mn-ea"/>
                <a:sym typeface="+mn-lt"/>
              </a:rPr>
              <a:t>C</a:t>
            </a:r>
            <a:r>
              <a:rPr lang="zh-CN" altLang="en-US" sz="2800" b="1" dirty="0">
                <a:cs typeface="+mn-ea"/>
                <a:sym typeface="+mn-lt"/>
              </a:rPr>
              <a:t>＝∠</a:t>
            </a:r>
            <a:r>
              <a:rPr lang="en-US" altLang="zh-CN" sz="2800" b="1" dirty="0">
                <a:cs typeface="+mn-ea"/>
                <a:sym typeface="+mn-lt"/>
              </a:rPr>
              <a:t>D</a:t>
            </a:r>
            <a:endParaRPr lang="zh-CN" altLang="en-US" sz="2800" b="1" dirty="0">
              <a:cs typeface="+mn-ea"/>
              <a:sym typeface="+mn-lt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4397720" y="2617952"/>
            <a:ext cx="1133644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defTabSz="914400"/>
            <a:r>
              <a:rPr lang="zh-CN" altLang="en-US" b="1" dirty="0">
                <a:cs typeface="+mn-ea"/>
                <a:sym typeface="+mn-lt"/>
              </a:rPr>
              <a:t>已知条件</a:t>
            </a:r>
          </a:p>
        </p:txBody>
      </p:sp>
      <p:sp>
        <p:nvSpPr>
          <p:cNvPr id="44" name="矩形 43"/>
          <p:cNvSpPr/>
          <p:nvPr/>
        </p:nvSpPr>
        <p:spPr>
          <a:xfrm>
            <a:off x="1607205" y="3165065"/>
            <a:ext cx="2653290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defTabSz="914400"/>
            <a:r>
              <a:rPr lang="zh-CN" altLang="en-US" sz="2800" b="1" dirty="0">
                <a:cs typeface="+mn-ea"/>
                <a:sym typeface="+mn-lt"/>
              </a:rPr>
              <a:t>∠</a:t>
            </a:r>
            <a:r>
              <a:rPr lang="en-US" altLang="zh-CN" sz="2800" b="1" dirty="0">
                <a:cs typeface="+mn-ea"/>
                <a:sym typeface="+mn-lt"/>
              </a:rPr>
              <a:t>AOC</a:t>
            </a:r>
            <a:r>
              <a:rPr lang="zh-CN" altLang="en-US" sz="2800" b="1" dirty="0">
                <a:cs typeface="+mn-ea"/>
                <a:sym typeface="+mn-lt"/>
              </a:rPr>
              <a:t>＝∠</a:t>
            </a:r>
            <a:r>
              <a:rPr lang="en-US" altLang="zh-CN" sz="2800" b="1" dirty="0">
                <a:cs typeface="+mn-ea"/>
                <a:sym typeface="+mn-lt"/>
              </a:rPr>
              <a:t>BOD</a:t>
            </a:r>
            <a:endParaRPr lang="zh-CN" altLang="en-US" sz="2800" b="1" dirty="0"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4334760" y="3303043"/>
            <a:ext cx="1370888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defTabSz="914400"/>
            <a:r>
              <a:rPr lang="zh-CN" altLang="en-US" b="1" dirty="0">
                <a:cs typeface="+mn-ea"/>
                <a:sym typeface="+mn-lt"/>
              </a:rPr>
              <a:t>对顶角相等</a:t>
            </a:r>
          </a:p>
        </p:txBody>
      </p:sp>
      <p:sp>
        <p:nvSpPr>
          <p:cNvPr id="46" name="矩形 45"/>
          <p:cNvSpPr/>
          <p:nvPr/>
        </p:nvSpPr>
        <p:spPr>
          <a:xfrm>
            <a:off x="2301525" y="3816042"/>
            <a:ext cx="1630575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defTabSz="914400"/>
            <a:r>
              <a:rPr lang="en-US" altLang="zh-CN" sz="2800" b="1" dirty="0">
                <a:cs typeface="+mn-ea"/>
                <a:sym typeface="+mn-lt"/>
              </a:rPr>
              <a:t>AO</a:t>
            </a:r>
            <a:r>
              <a:rPr lang="zh-CN" altLang="en-US" sz="2800" b="1" dirty="0">
                <a:cs typeface="+mn-ea"/>
                <a:sym typeface="+mn-lt"/>
              </a:rPr>
              <a:t>＝</a:t>
            </a:r>
            <a:r>
              <a:rPr lang="en-US" altLang="zh-CN" sz="2800" b="1" dirty="0">
                <a:cs typeface="+mn-ea"/>
                <a:sym typeface="+mn-lt"/>
              </a:rPr>
              <a:t>BO</a:t>
            </a:r>
            <a:endParaRPr lang="zh-CN" altLang="en-US" sz="2800" b="1" dirty="0"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4470739" y="3978963"/>
            <a:ext cx="1133644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defTabSz="914400"/>
            <a:r>
              <a:rPr lang="zh-CN" altLang="en-US" b="1" dirty="0">
                <a:cs typeface="+mn-ea"/>
                <a:sym typeface="+mn-lt"/>
              </a:rPr>
              <a:t>中点定义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600" b="1" dirty="0">
                <a:solidFill>
                  <a:srgbClr val="0F9F99"/>
                </a:solidFill>
                <a:cs typeface="+mn-ea"/>
                <a:sym typeface="+mn-lt"/>
              </a:rPr>
              <a:t>课堂测试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F9F99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标题 53249"/>
          <p:cNvSpPr txBox="1">
            <a:spLocks noChangeArrowheads="1"/>
          </p:cNvSpPr>
          <p:nvPr/>
        </p:nvSpPr>
        <p:spPr>
          <a:xfrm>
            <a:off x="1031876" y="1214734"/>
            <a:ext cx="11089217" cy="47270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l" defTabSz="1219200"/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已知∠1＝∠2，∠C＝∠D，求证：AD＝AC.</a:t>
            </a:r>
            <a:endParaRPr lang="zh-CN" altLang="en-US" sz="2400" b="1" dirty="0">
              <a:solidFill>
                <a:srgbClr val="0000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" name="矩形 15"/>
          <p:cNvSpPr>
            <a:spLocks noGrp="1" noChangeArrowheads="1"/>
          </p:cNvSpPr>
          <p:nvPr/>
        </p:nvSpPr>
        <p:spPr bwMode="auto">
          <a:xfrm>
            <a:off x="1031876" y="1922123"/>
            <a:ext cx="6430433" cy="408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7200" indent="-457200" defTabSz="914400" eaLnBrk="0" hangingPunct="0">
              <a:spcBef>
                <a:spcPct val="2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证明：在△ABD和△ABC中</a:t>
            </a:r>
          </a:p>
        </p:txBody>
      </p:sp>
      <p:grpSp>
        <p:nvGrpSpPr>
          <p:cNvPr id="17" name="组合 16"/>
          <p:cNvGrpSpPr/>
          <p:nvPr/>
        </p:nvGrpSpPr>
        <p:grpSpPr bwMode="auto">
          <a:xfrm>
            <a:off x="1745023" y="2471421"/>
            <a:ext cx="1689379" cy="1728892"/>
            <a:chOff x="-149" y="-1121"/>
            <a:chExt cx="1996" cy="2042"/>
          </a:xfrm>
        </p:grpSpPr>
        <p:sp>
          <p:nvSpPr>
            <p:cNvPr id="18" name="文本框 53266"/>
            <p:cNvSpPr txBox="1">
              <a:spLocks noChangeArrowheads="1"/>
            </p:cNvSpPr>
            <p:nvPr/>
          </p:nvSpPr>
          <p:spPr bwMode="auto">
            <a:xfrm>
              <a:off x="203" y="-1121"/>
              <a:ext cx="1644" cy="2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lnSpc>
                  <a:spcPct val="150000"/>
                </a:lnSpc>
              </a:pPr>
              <a:r>
                <a:rPr lang="zh-CN" altLang="en-US" sz="2400" b="1" dirty="0">
                  <a:latin typeface="+mn-lt"/>
                  <a:ea typeface="+mn-ea"/>
                  <a:cs typeface="+mn-ea"/>
                  <a:sym typeface="+mn-lt"/>
                </a:rPr>
                <a:t>∠1＝∠2</a:t>
              </a:r>
            </a:p>
            <a:p>
              <a:pPr defTabSz="914400">
                <a:lnSpc>
                  <a:spcPct val="150000"/>
                </a:lnSpc>
              </a:pPr>
              <a:r>
                <a:rPr lang="zh-CN" altLang="en-US" sz="2400" b="1" dirty="0">
                  <a:latin typeface="+mn-lt"/>
                  <a:ea typeface="+mn-ea"/>
                  <a:cs typeface="+mn-ea"/>
                  <a:sym typeface="+mn-lt"/>
                </a:rPr>
                <a:t>∠D＝∠C</a:t>
              </a:r>
            </a:p>
            <a:p>
              <a:pPr defTabSz="914400">
                <a:lnSpc>
                  <a:spcPct val="150000"/>
                </a:lnSpc>
              </a:pPr>
              <a:r>
                <a:rPr lang="zh-CN" altLang="en-US" sz="2400" b="1" dirty="0">
                  <a:latin typeface="+mn-lt"/>
                  <a:ea typeface="+mn-ea"/>
                  <a:cs typeface="+mn-ea"/>
                  <a:sym typeface="+mn-lt"/>
                </a:rPr>
                <a:t>AB＝AB</a:t>
              </a:r>
            </a:p>
          </p:txBody>
        </p:sp>
        <p:sp>
          <p:nvSpPr>
            <p:cNvPr id="19" name="左大括号 53267"/>
            <p:cNvSpPr/>
            <p:nvPr/>
          </p:nvSpPr>
          <p:spPr bwMode="auto">
            <a:xfrm>
              <a:off x="-149" y="-1007"/>
              <a:ext cx="340" cy="1928"/>
            </a:xfrm>
            <a:prstGeom prst="leftBrace">
              <a:avLst>
                <a:gd name="adj1" fmla="val 47150"/>
                <a:gd name="adj2" fmla="val 50000"/>
              </a:avLst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0" hangingPunct="0"/>
              <a:endParaRPr lang="zh-CN" altLang="en-US" sz="320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20" name="文本框 19"/>
          <p:cNvSpPr txBox="1">
            <a:spLocks noChangeArrowheads="1"/>
          </p:cNvSpPr>
          <p:nvPr/>
        </p:nvSpPr>
        <p:spPr bwMode="auto">
          <a:xfrm>
            <a:off x="983091" y="4437297"/>
            <a:ext cx="513345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400"/>
            <a:r>
              <a:rPr lang="zh-CN" altLang="en-US" sz="3200" b="1" dirty="0">
                <a:latin typeface="+mn-lt"/>
                <a:ea typeface="+mn-ea"/>
                <a:cs typeface="+mn-ea"/>
                <a:sym typeface="+mn-lt"/>
              </a:rPr>
              <a:t>∴△ABD≌△ABC（AAS）</a:t>
            </a: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988654" y="5133092"/>
            <a:ext cx="210859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400"/>
            <a:r>
              <a:rPr lang="zh-CN" altLang="en-US" sz="3200" b="1" dirty="0">
                <a:latin typeface="+mn-lt"/>
                <a:ea typeface="+mn-ea"/>
                <a:cs typeface="+mn-ea"/>
                <a:sym typeface="+mn-lt"/>
              </a:rPr>
              <a:t>∴AD＝AC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6659673" y="1841441"/>
            <a:ext cx="4084792" cy="3606562"/>
            <a:chOff x="4884396" y="1345569"/>
            <a:chExt cx="3063594" cy="2704921"/>
          </a:xfrm>
        </p:grpSpPr>
        <p:sp>
          <p:nvSpPr>
            <p:cNvPr id="25" name="任意多边形: 形状 24"/>
            <p:cNvSpPr/>
            <p:nvPr/>
          </p:nvSpPr>
          <p:spPr>
            <a:xfrm flipH="1">
              <a:off x="5493996" y="1620870"/>
              <a:ext cx="1615966" cy="1075992"/>
            </a:xfrm>
            <a:custGeom>
              <a:avLst/>
              <a:gdLst>
                <a:gd name="connsiteX0" fmla="*/ 0 w 1615966"/>
                <a:gd name="connsiteY0" fmla="*/ 0 h 1075992"/>
                <a:gd name="connsiteX1" fmla="*/ 1615966 w 1615966"/>
                <a:gd name="connsiteY1" fmla="*/ 1075992 h 1075992"/>
                <a:gd name="connsiteX2" fmla="*/ 831887 w 1615966"/>
                <a:gd name="connsiteY2" fmla="*/ 1075992 h 1075992"/>
                <a:gd name="connsiteX3" fmla="*/ 0 w 1615966"/>
                <a:gd name="connsiteY3" fmla="*/ 19423 h 107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5966" h="1075992">
                  <a:moveTo>
                    <a:pt x="0" y="0"/>
                  </a:moveTo>
                  <a:lnTo>
                    <a:pt x="1615966" y="1075992"/>
                  </a:lnTo>
                  <a:lnTo>
                    <a:pt x="831887" y="1075992"/>
                  </a:lnTo>
                  <a:lnTo>
                    <a:pt x="0" y="19423"/>
                  </a:lnTo>
                  <a:close/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6" name="任意多边形: 形状 25"/>
            <p:cNvSpPr/>
            <p:nvPr/>
          </p:nvSpPr>
          <p:spPr>
            <a:xfrm flipH="1" flipV="1">
              <a:off x="5493996" y="2696862"/>
              <a:ext cx="1615966" cy="1075992"/>
            </a:xfrm>
            <a:custGeom>
              <a:avLst/>
              <a:gdLst>
                <a:gd name="connsiteX0" fmla="*/ 0 w 1615966"/>
                <a:gd name="connsiteY0" fmla="*/ 0 h 1075992"/>
                <a:gd name="connsiteX1" fmla="*/ 1615966 w 1615966"/>
                <a:gd name="connsiteY1" fmla="*/ 1075992 h 1075992"/>
                <a:gd name="connsiteX2" fmla="*/ 831887 w 1615966"/>
                <a:gd name="connsiteY2" fmla="*/ 1075992 h 1075992"/>
                <a:gd name="connsiteX3" fmla="*/ 0 w 1615966"/>
                <a:gd name="connsiteY3" fmla="*/ 19423 h 107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5966" h="1075992">
                  <a:moveTo>
                    <a:pt x="0" y="0"/>
                  </a:moveTo>
                  <a:lnTo>
                    <a:pt x="1615966" y="1075992"/>
                  </a:lnTo>
                  <a:lnTo>
                    <a:pt x="831887" y="1075992"/>
                  </a:lnTo>
                  <a:lnTo>
                    <a:pt x="0" y="19423"/>
                  </a:lnTo>
                  <a:close/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7" name="Text Box 11" descr="底色1"/>
            <p:cNvSpPr txBox="1">
              <a:spLocks noChangeArrowheads="1"/>
            </p:cNvSpPr>
            <p:nvPr/>
          </p:nvSpPr>
          <p:spPr bwMode="auto">
            <a:xfrm>
              <a:off x="5938753" y="2286416"/>
              <a:ext cx="609600" cy="438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400" eaLnBrk="0" hangingPunct="0">
                <a:spcBef>
                  <a:spcPct val="50000"/>
                </a:spcBef>
              </a:pPr>
              <a:r>
                <a:rPr lang="en-US" altLang="zh-CN" sz="3200" b="1" dirty="0">
                  <a:solidFill>
                    <a:srgbClr val="FF0000"/>
                  </a:solidFill>
                  <a:cs typeface="+mn-ea"/>
                  <a:sym typeface="+mn-lt"/>
                </a:rPr>
                <a:t>1</a:t>
              </a:r>
            </a:p>
          </p:txBody>
        </p:sp>
        <p:sp>
          <p:nvSpPr>
            <p:cNvPr id="28" name="Text Box 11" descr="底色1"/>
            <p:cNvSpPr txBox="1">
              <a:spLocks noChangeArrowheads="1"/>
            </p:cNvSpPr>
            <p:nvPr/>
          </p:nvSpPr>
          <p:spPr bwMode="auto">
            <a:xfrm>
              <a:off x="4884396" y="2439276"/>
              <a:ext cx="609600" cy="438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400" eaLnBrk="0" hangingPunct="0">
                <a:spcBef>
                  <a:spcPct val="50000"/>
                </a:spcBef>
              </a:pPr>
              <a:r>
                <a:rPr lang="en-US" altLang="zh-CN" sz="3200" b="1" dirty="0">
                  <a:solidFill>
                    <a:srgbClr val="000000"/>
                  </a:solidFill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29" name="Text Box 11" descr="底色1"/>
            <p:cNvSpPr txBox="1">
              <a:spLocks noChangeArrowheads="1"/>
            </p:cNvSpPr>
            <p:nvPr/>
          </p:nvSpPr>
          <p:spPr bwMode="auto">
            <a:xfrm>
              <a:off x="6599691" y="2439276"/>
              <a:ext cx="609600" cy="438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400" eaLnBrk="0" hangingPunct="0">
                <a:spcBef>
                  <a:spcPct val="50000"/>
                </a:spcBef>
              </a:pPr>
              <a:r>
                <a:rPr lang="en-US" altLang="zh-CN" sz="3200" b="1" dirty="0">
                  <a:solidFill>
                    <a:srgbClr val="000000"/>
                  </a:solidFill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30" name="Text Box 11" descr="底色1"/>
            <p:cNvSpPr txBox="1">
              <a:spLocks noChangeArrowheads="1"/>
            </p:cNvSpPr>
            <p:nvPr/>
          </p:nvSpPr>
          <p:spPr bwMode="auto">
            <a:xfrm>
              <a:off x="7209291" y="3611909"/>
              <a:ext cx="609600" cy="438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400" eaLnBrk="0" hangingPunct="0">
                <a:spcBef>
                  <a:spcPct val="50000"/>
                </a:spcBef>
              </a:pPr>
              <a:r>
                <a:rPr lang="en-US" altLang="zh-CN" sz="3200" b="1" dirty="0">
                  <a:solidFill>
                    <a:srgbClr val="000000"/>
                  </a:solidFill>
                  <a:cs typeface="+mn-ea"/>
                  <a:sym typeface="+mn-lt"/>
                </a:rPr>
                <a:t>C</a:t>
              </a:r>
            </a:p>
          </p:txBody>
        </p:sp>
        <p:sp>
          <p:nvSpPr>
            <p:cNvPr id="8" name="弧形 7"/>
            <p:cNvSpPr/>
            <p:nvPr/>
          </p:nvSpPr>
          <p:spPr>
            <a:xfrm>
              <a:off x="5493996" y="2510221"/>
              <a:ext cx="496901" cy="612140"/>
            </a:xfrm>
            <a:prstGeom prst="arc">
              <a:avLst>
                <a:gd name="adj1" fmla="val 16200000"/>
                <a:gd name="adj2" fmla="val 19891183"/>
              </a:avLst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2" name="弧形 31"/>
            <p:cNvSpPr/>
            <p:nvPr/>
          </p:nvSpPr>
          <p:spPr>
            <a:xfrm rot="5400000">
              <a:off x="5434300" y="2397826"/>
              <a:ext cx="496901" cy="612140"/>
            </a:xfrm>
            <a:prstGeom prst="arc">
              <a:avLst>
                <a:gd name="adj1" fmla="val 16200000"/>
                <a:gd name="adj2" fmla="val 19891183"/>
              </a:avLst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3" name="Text Box 11" descr="底色1"/>
            <p:cNvSpPr txBox="1">
              <a:spLocks noChangeArrowheads="1"/>
            </p:cNvSpPr>
            <p:nvPr/>
          </p:nvSpPr>
          <p:spPr bwMode="auto">
            <a:xfrm>
              <a:off x="7338390" y="1345569"/>
              <a:ext cx="609600" cy="438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400" eaLnBrk="0" hangingPunct="0">
                <a:spcBef>
                  <a:spcPct val="50000"/>
                </a:spcBef>
              </a:pPr>
              <a:r>
                <a:rPr lang="en-US" altLang="zh-CN" sz="3200" b="1" dirty="0">
                  <a:solidFill>
                    <a:srgbClr val="000000"/>
                  </a:solidFill>
                  <a:cs typeface="+mn-ea"/>
                  <a:sym typeface="+mn-lt"/>
                </a:rPr>
                <a:t>D</a:t>
              </a:r>
            </a:p>
          </p:txBody>
        </p:sp>
        <p:sp>
          <p:nvSpPr>
            <p:cNvPr id="34" name="Text Box 11" descr="底色1"/>
            <p:cNvSpPr txBox="1">
              <a:spLocks noChangeArrowheads="1"/>
            </p:cNvSpPr>
            <p:nvPr/>
          </p:nvSpPr>
          <p:spPr bwMode="auto">
            <a:xfrm>
              <a:off x="5962749" y="2649941"/>
              <a:ext cx="609600" cy="438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400" eaLnBrk="0" hangingPunct="0">
                <a:spcBef>
                  <a:spcPct val="50000"/>
                </a:spcBef>
              </a:pPr>
              <a:r>
                <a:rPr lang="en-US" altLang="zh-CN" sz="3200" b="1" dirty="0">
                  <a:solidFill>
                    <a:srgbClr val="FF0000"/>
                  </a:solidFill>
                  <a:cs typeface="+mn-ea"/>
                  <a:sym typeface="+mn-lt"/>
                </a:rPr>
                <a:t>2</a:t>
              </a:r>
            </a:p>
          </p:txBody>
        </p:sp>
      </p:grpSp>
      <p:sp>
        <p:nvSpPr>
          <p:cNvPr id="23" name="文本框 22"/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600" b="1" dirty="0">
                <a:solidFill>
                  <a:srgbClr val="0F9F99"/>
                </a:solidFill>
                <a:cs typeface="+mn-ea"/>
                <a:sym typeface="+mn-lt"/>
              </a:rPr>
              <a:t>课堂测试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F9F99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ldLvl="0"/>
      <p:bldP spid="20" grpId="0" bldLvl="0"/>
      <p:bldP spid="21" grpId="0" bldLvl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 bwMode="auto">
          <a:xfrm>
            <a:off x="1488018" y="2677158"/>
            <a:ext cx="2557766" cy="1694180"/>
            <a:chOff x="0" y="79"/>
            <a:chExt cx="3022" cy="2001"/>
          </a:xfrm>
        </p:grpSpPr>
        <p:sp>
          <p:nvSpPr>
            <p:cNvPr id="6" name="文本框 54289"/>
            <p:cNvSpPr txBox="1">
              <a:spLocks noChangeArrowheads="1"/>
            </p:cNvSpPr>
            <p:nvPr/>
          </p:nvSpPr>
          <p:spPr bwMode="auto">
            <a:xfrm>
              <a:off x="340" y="79"/>
              <a:ext cx="2682" cy="2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lnSpc>
                  <a:spcPct val="150000"/>
                </a:lnSpc>
              </a:pPr>
              <a:r>
                <a:rPr lang="zh-CN" altLang="en-US" sz="2400" b="1" dirty="0">
                  <a:latin typeface="+mn-lt"/>
                  <a:ea typeface="+mn-ea"/>
                  <a:cs typeface="+mn-ea"/>
                  <a:sym typeface="+mn-lt"/>
                </a:rPr>
                <a:t>∠1＝∠2</a:t>
              </a:r>
            </a:p>
            <a:p>
              <a:pPr defTabSz="914400">
                <a:lnSpc>
                  <a:spcPct val="150000"/>
                </a:lnSpc>
              </a:pPr>
              <a:r>
                <a:rPr lang="zh-CN" altLang="en-US" sz="2400" b="1" dirty="0">
                  <a:latin typeface="+mn-lt"/>
                  <a:ea typeface="+mn-ea"/>
                  <a:cs typeface="+mn-ea"/>
                  <a:sym typeface="+mn-lt"/>
                </a:rPr>
                <a:t>AB＝AB</a:t>
              </a:r>
            </a:p>
            <a:p>
              <a:pPr defTabSz="914400">
                <a:lnSpc>
                  <a:spcPct val="150000"/>
                </a:lnSpc>
              </a:pPr>
              <a:r>
                <a:rPr lang="zh-CN" altLang="en-US" sz="2400" b="1" dirty="0">
                  <a:latin typeface="+mn-lt"/>
                  <a:ea typeface="+mn-ea"/>
                  <a:cs typeface="+mn-ea"/>
                  <a:sym typeface="+mn-lt"/>
                </a:rPr>
                <a:t>∠ABD＝∠ABC</a:t>
              </a:r>
              <a:endParaRPr lang="zh-CN" altLang="en-US" sz="11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" name="左大括号 54290"/>
            <p:cNvSpPr/>
            <p:nvPr/>
          </p:nvSpPr>
          <p:spPr bwMode="auto">
            <a:xfrm>
              <a:off x="0" y="114"/>
              <a:ext cx="340" cy="1928"/>
            </a:xfrm>
            <a:prstGeom prst="leftBrace">
              <a:avLst>
                <a:gd name="adj1" fmla="val 47150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0" hangingPunct="0"/>
              <a:endParaRPr lang="zh-CN" altLang="en-US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1102917" y="4604511"/>
            <a:ext cx="39052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400"/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∴ △ABD≌△ABC（ASA）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1083760" y="5209986"/>
            <a:ext cx="19298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400"/>
            <a:r>
              <a:rPr lang="zh-CN" altLang="en-US" sz="2800" b="1" dirty="0">
                <a:latin typeface="+mn-lt"/>
                <a:ea typeface="+mn-ea"/>
                <a:cs typeface="+mn-ea"/>
                <a:sym typeface="+mn-lt"/>
              </a:rPr>
              <a:t>∴ AD＝AC</a:t>
            </a:r>
            <a:endParaRPr lang="zh-CN" altLang="en-US" sz="12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102917" y="1274334"/>
            <a:ext cx="8976784" cy="405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0" hangingPunct="0"/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3.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已知∠1＝∠2，∠ABD＝∠ABC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求证：AD＝AC.</a:t>
            </a:r>
            <a:endParaRPr lang="zh-CN" altLang="en-US" sz="2400" b="1" dirty="0">
              <a:solidFill>
                <a:srgbClr val="0000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矩形 10"/>
          <p:cNvSpPr>
            <a:spLocks noGrp="1" noChangeArrowheads="1"/>
          </p:cNvSpPr>
          <p:nvPr/>
        </p:nvSpPr>
        <p:spPr bwMode="auto">
          <a:xfrm>
            <a:off x="1102918" y="1960319"/>
            <a:ext cx="6430433" cy="764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7200" indent="-457200" defTabSz="914400" eaLnBrk="0" hangingPunct="0">
              <a:spcBef>
                <a:spcPct val="20000"/>
              </a:spcBef>
            </a:pP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证明：在△ABD和△ABC中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6331420" y="2126644"/>
            <a:ext cx="4084792" cy="3606562"/>
            <a:chOff x="4884396" y="1345569"/>
            <a:chExt cx="3063594" cy="2704921"/>
          </a:xfrm>
        </p:grpSpPr>
        <p:sp>
          <p:nvSpPr>
            <p:cNvPr id="13" name="任意多边形: 形状 12"/>
            <p:cNvSpPr/>
            <p:nvPr/>
          </p:nvSpPr>
          <p:spPr>
            <a:xfrm flipH="1">
              <a:off x="5493996" y="1620870"/>
              <a:ext cx="1615966" cy="1075992"/>
            </a:xfrm>
            <a:custGeom>
              <a:avLst/>
              <a:gdLst>
                <a:gd name="connsiteX0" fmla="*/ 0 w 1615966"/>
                <a:gd name="connsiteY0" fmla="*/ 0 h 1075992"/>
                <a:gd name="connsiteX1" fmla="*/ 1615966 w 1615966"/>
                <a:gd name="connsiteY1" fmla="*/ 1075992 h 1075992"/>
                <a:gd name="connsiteX2" fmla="*/ 831887 w 1615966"/>
                <a:gd name="connsiteY2" fmla="*/ 1075992 h 1075992"/>
                <a:gd name="connsiteX3" fmla="*/ 0 w 1615966"/>
                <a:gd name="connsiteY3" fmla="*/ 19423 h 107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5966" h="1075992">
                  <a:moveTo>
                    <a:pt x="0" y="0"/>
                  </a:moveTo>
                  <a:lnTo>
                    <a:pt x="1615966" y="1075992"/>
                  </a:lnTo>
                  <a:lnTo>
                    <a:pt x="831887" y="1075992"/>
                  </a:lnTo>
                  <a:lnTo>
                    <a:pt x="0" y="19423"/>
                  </a:lnTo>
                  <a:close/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4" name="任意多边形: 形状 13"/>
            <p:cNvSpPr/>
            <p:nvPr/>
          </p:nvSpPr>
          <p:spPr>
            <a:xfrm flipH="1" flipV="1">
              <a:off x="5493996" y="2696862"/>
              <a:ext cx="1615966" cy="1075992"/>
            </a:xfrm>
            <a:custGeom>
              <a:avLst/>
              <a:gdLst>
                <a:gd name="connsiteX0" fmla="*/ 0 w 1615966"/>
                <a:gd name="connsiteY0" fmla="*/ 0 h 1075992"/>
                <a:gd name="connsiteX1" fmla="*/ 1615966 w 1615966"/>
                <a:gd name="connsiteY1" fmla="*/ 1075992 h 1075992"/>
                <a:gd name="connsiteX2" fmla="*/ 831887 w 1615966"/>
                <a:gd name="connsiteY2" fmla="*/ 1075992 h 1075992"/>
                <a:gd name="connsiteX3" fmla="*/ 0 w 1615966"/>
                <a:gd name="connsiteY3" fmla="*/ 19423 h 107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5966" h="1075992">
                  <a:moveTo>
                    <a:pt x="0" y="0"/>
                  </a:moveTo>
                  <a:lnTo>
                    <a:pt x="1615966" y="1075992"/>
                  </a:lnTo>
                  <a:lnTo>
                    <a:pt x="831887" y="1075992"/>
                  </a:lnTo>
                  <a:lnTo>
                    <a:pt x="0" y="19423"/>
                  </a:lnTo>
                  <a:close/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5" name="Text Box 11" descr="底色1"/>
            <p:cNvSpPr txBox="1">
              <a:spLocks noChangeArrowheads="1"/>
            </p:cNvSpPr>
            <p:nvPr/>
          </p:nvSpPr>
          <p:spPr bwMode="auto">
            <a:xfrm>
              <a:off x="5938753" y="2286416"/>
              <a:ext cx="609600" cy="438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400" eaLnBrk="0" hangingPunct="0">
                <a:spcBef>
                  <a:spcPct val="50000"/>
                </a:spcBef>
              </a:pPr>
              <a:r>
                <a:rPr lang="en-US" altLang="zh-CN" sz="3200" b="1" dirty="0">
                  <a:solidFill>
                    <a:srgbClr val="FF0000"/>
                  </a:solidFill>
                  <a:cs typeface="+mn-ea"/>
                  <a:sym typeface="+mn-lt"/>
                </a:rPr>
                <a:t>1</a:t>
              </a:r>
            </a:p>
          </p:txBody>
        </p:sp>
        <p:sp>
          <p:nvSpPr>
            <p:cNvPr id="16" name="Text Box 11" descr="底色1"/>
            <p:cNvSpPr txBox="1">
              <a:spLocks noChangeArrowheads="1"/>
            </p:cNvSpPr>
            <p:nvPr/>
          </p:nvSpPr>
          <p:spPr bwMode="auto">
            <a:xfrm>
              <a:off x="4884396" y="2439276"/>
              <a:ext cx="609600" cy="438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400" eaLnBrk="0" hangingPunct="0">
                <a:spcBef>
                  <a:spcPct val="50000"/>
                </a:spcBef>
              </a:pPr>
              <a:r>
                <a:rPr lang="en-US" altLang="zh-CN" sz="3200" b="1" dirty="0">
                  <a:solidFill>
                    <a:srgbClr val="000000"/>
                  </a:solidFill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17" name="Text Box 11" descr="底色1"/>
            <p:cNvSpPr txBox="1">
              <a:spLocks noChangeArrowheads="1"/>
            </p:cNvSpPr>
            <p:nvPr/>
          </p:nvSpPr>
          <p:spPr bwMode="auto">
            <a:xfrm>
              <a:off x="6599691" y="2439276"/>
              <a:ext cx="609600" cy="438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400" eaLnBrk="0" hangingPunct="0">
                <a:spcBef>
                  <a:spcPct val="50000"/>
                </a:spcBef>
              </a:pPr>
              <a:r>
                <a:rPr lang="en-US" altLang="zh-CN" sz="3200" b="1" dirty="0">
                  <a:solidFill>
                    <a:srgbClr val="000000"/>
                  </a:solidFill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18" name="Text Box 11" descr="底色1"/>
            <p:cNvSpPr txBox="1">
              <a:spLocks noChangeArrowheads="1"/>
            </p:cNvSpPr>
            <p:nvPr/>
          </p:nvSpPr>
          <p:spPr bwMode="auto">
            <a:xfrm>
              <a:off x="7209291" y="3611909"/>
              <a:ext cx="609600" cy="438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400" eaLnBrk="0" hangingPunct="0">
                <a:spcBef>
                  <a:spcPct val="50000"/>
                </a:spcBef>
              </a:pPr>
              <a:r>
                <a:rPr lang="en-US" altLang="zh-CN" sz="3200" b="1" dirty="0">
                  <a:solidFill>
                    <a:srgbClr val="000000"/>
                  </a:solidFill>
                  <a:cs typeface="+mn-ea"/>
                  <a:sym typeface="+mn-lt"/>
                </a:rPr>
                <a:t>C</a:t>
              </a:r>
            </a:p>
          </p:txBody>
        </p:sp>
        <p:sp>
          <p:nvSpPr>
            <p:cNvPr id="19" name="弧形 18"/>
            <p:cNvSpPr/>
            <p:nvPr/>
          </p:nvSpPr>
          <p:spPr>
            <a:xfrm>
              <a:off x="5493996" y="2510221"/>
              <a:ext cx="496901" cy="612140"/>
            </a:xfrm>
            <a:prstGeom prst="arc">
              <a:avLst>
                <a:gd name="adj1" fmla="val 16200000"/>
                <a:gd name="adj2" fmla="val 19891183"/>
              </a:avLst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" name="弧形 19"/>
            <p:cNvSpPr/>
            <p:nvPr/>
          </p:nvSpPr>
          <p:spPr>
            <a:xfrm rot="5400000">
              <a:off x="5434300" y="2397826"/>
              <a:ext cx="496901" cy="612140"/>
            </a:xfrm>
            <a:prstGeom prst="arc">
              <a:avLst>
                <a:gd name="adj1" fmla="val 16200000"/>
                <a:gd name="adj2" fmla="val 19891183"/>
              </a:avLst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1" name="Text Box 11" descr="底色1"/>
            <p:cNvSpPr txBox="1">
              <a:spLocks noChangeArrowheads="1"/>
            </p:cNvSpPr>
            <p:nvPr/>
          </p:nvSpPr>
          <p:spPr bwMode="auto">
            <a:xfrm>
              <a:off x="7338390" y="1345569"/>
              <a:ext cx="609600" cy="438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400" eaLnBrk="0" hangingPunct="0">
                <a:spcBef>
                  <a:spcPct val="50000"/>
                </a:spcBef>
              </a:pPr>
              <a:r>
                <a:rPr lang="en-US" altLang="zh-CN" sz="3200" b="1" dirty="0">
                  <a:solidFill>
                    <a:srgbClr val="000000"/>
                  </a:solidFill>
                  <a:cs typeface="+mn-ea"/>
                  <a:sym typeface="+mn-lt"/>
                </a:rPr>
                <a:t>D</a:t>
              </a:r>
            </a:p>
          </p:txBody>
        </p:sp>
        <p:sp>
          <p:nvSpPr>
            <p:cNvPr id="22" name="Text Box 11" descr="底色1"/>
            <p:cNvSpPr txBox="1">
              <a:spLocks noChangeArrowheads="1"/>
            </p:cNvSpPr>
            <p:nvPr/>
          </p:nvSpPr>
          <p:spPr bwMode="auto">
            <a:xfrm>
              <a:off x="5962749" y="2649941"/>
              <a:ext cx="609600" cy="438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400" eaLnBrk="0" hangingPunct="0">
                <a:spcBef>
                  <a:spcPct val="50000"/>
                </a:spcBef>
              </a:pPr>
              <a:r>
                <a:rPr lang="en-US" altLang="zh-CN" sz="3200" b="1" dirty="0">
                  <a:solidFill>
                    <a:srgbClr val="FF0000"/>
                  </a:solidFill>
                  <a:cs typeface="+mn-ea"/>
                  <a:sym typeface="+mn-lt"/>
                </a:rPr>
                <a:t>2</a:t>
              </a:r>
            </a:p>
          </p:txBody>
        </p:sp>
      </p:grpSp>
      <p:sp>
        <p:nvSpPr>
          <p:cNvPr id="23" name="文本框 22"/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600" b="1" dirty="0">
                <a:solidFill>
                  <a:srgbClr val="0F9F99"/>
                </a:solidFill>
                <a:cs typeface="+mn-ea"/>
                <a:sym typeface="+mn-lt"/>
              </a:rPr>
              <a:t>课堂测试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F9F99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912065" y="1319618"/>
            <a:ext cx="12484100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20000"/>
              </a:spcBef>
            </a:pP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4.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如图，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E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F 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在线段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AC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上，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AD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∥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CB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AE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CF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．若∠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 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=∠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D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endParaRPr lang="en-US" altLang="zh-CN" sz="2400" b="1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400">
              <a:spcBef>
                <a:spcPct val="20000"/>
              </a:spcBef>
            </a:pP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求证：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DF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BE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．</a:t>
            </a:r>
          </a:p>
        </p:txBody>
      </p:sp>
      <p:grpSp>
        <p:nvGrpSpPr>
          <p:cNvPr id="6" name="组合 64521"/>
          <p:cNvGrpSpPr/>
          <p:nvPr/>
        </p:nvGrpSpPr>
        <p:grpSpPr bwMode="auto">
          <a:xfrm>
            <a:off x="6756180" y="2557384"/>
            <a:ext cx="4917017" cy="3172882"/>
            <a:chOff x="3129" y="2061"/>
            <a:chExt cx="2323" cy="1499"/>
          </a:xfrm>
        </p:grpSpPr>
        <p:pic>
          <p:nvPicPr>
            <p:cNvPr id="7" name="图片 6452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8" y="2152"/>
              <a:ext cx="1890" cy="1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矩形 64523"/>
            <p:cNvSpPr>
              <a:spLocks noChangeArrowheads="1"/>
            </p:cNvSpPr>
            <p:nvPr/>
          </p:nvSpPr>
          <p:spPr bwMode="auto">
            <a:xfrm>
              <a:off x="3450" y="2061"/>
              <a:ext cx="238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0" hangingPunct="0"/>
              <a:r>
                <a:rPr lang="en-US" altLang="zh-CN" sz="3735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</a:t>
              </a:r>
              <a:endParaRPr lang="zh-CN" altLang="en-US" sz="3735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" name="矩形 64524"/>
            <p:cNvSpPr>
              <a:spLocks noChangeArrowheads="1"/>
            </p:cNvSpPr>
            <p:nvPr/>
          </p:nvSpPr>
          <p:spPr bwMode="auto">
            <a:xfrm>
              <a:off x="3129" y="3245"/>
              <a:ext cx="238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0" hangingPunct="0"/>
              <a:r>
                <a:rPr lang="en-US" altLang="zh-CN" sz="3735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B</a:t>
              </a:r>
              <a:endParaRPr lang="zh-CN" altLang="en-US" sz="3735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0" name="矩形 64525"/>
            <p:cNvSpPr>
              <a:spLocks noChangeArrowheads="1"/>
            </p:cNvSpPr>
            <p:nvPr/>
          </p:nvSpPr>
          <p:spPr bwMode="auto">
            <a:xfrm>
              <a:off x="4857" y="3229"/>
              <a:ext cx="251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0" hangingPunct="0"/>
              <a:r>
                <a:rPr lang="en-US" altLang="zh-CN" sz="3735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</a:t>
              </a:r>
              <a:endParaRPr lang="zh-CN" altLang="en-US" sz="3735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1" name="矩形 64526"/>
            <p:cNvSpPr>
              <a:spLocks noChangeArrowheads="1"/>
            </p:cNvSpPr>
            <p:nvPr/>
          </p:nvSpPr>
          <p:spPr bwMode="auto">
            <a:xfrm>
              <a:off x="5201" y="2061"/>
              <a:ext cx="251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0" hangingPunct="0"/>
              <a:r>
                <a:rPr lang="en-US" altLang="zh-CN" sz="3735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D</a:t>
              </a:r>
              <a:endParaRPr lang="zh-CN" altLang="en-US" sz="3735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2" name="矩形 64527"/>
            <p:cNvSpPr>
              <a:spLocks noChangeArrowheads="1"/>
            </p:cNvSpPr>
            <p:nvPr/>
          </p:nvSpPr>
          <p:spPr bwMode="auto">
            <a:xfrm>
              <a:off x="4529" y="2797"/>
              <a:ext cx="238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0" hangingPunct="0"/>
              <a:r>
                <a:rPr lang="en-US" altLang="zh-CN" sz="3735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E</a:t>
              </a:r>
              <a:endParaRPr lang="zh-CN" altLang="en-US" sz="3735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3" name="矩形 64528"/>
            <p:cNvSpPr>
              <a:spLocks noChangeArrowheads="1"/>
            </p:cNvSpPr>
            <p:nvPr/>
          </p:nvSpPr>
          <p:spPr bwMode="auto">
            <a:xfrm>
              <a:off x="3817" y="2485"/>
              <a:ext cx="225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0" hangingPunct="0"/>
              <a:r>
                <a:rPr lang="en-US" altLang="zh-CN" sz="3735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F</a:t>
              </a:r>
              <a:endParaRPr lang="zh-CN" altLang="en-US" sz="3735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4" name="组合 13"/>
          <p:cNvGrpSpPr/>
          <p:nvPr/>
        </p:nvGrpSpPr>
        <p:grpSpPr bwMode="auto">
          <a:xfrm>
            <a:off x="2054206" y="2964461"/>
            <a:ext cx="6526961" cy="1833032"/>
            <a:chOff x="3288" y="3119"/>
            <a:chExt cx="2060" cy="866"/>
          </a:xfrm>
        </p:grpSpPr>
        <p:sp>
          <p:nvSpPr>
            <p:cNvPr id="15" name="Text Box 27"/>
            <p:cNvSpPr txBox="1">
              <a:spLocks noChangeArrowheads="1"/>
            </p:cNvSpPr>
            <p:nvPr/>
          </p:nvSpPr>
          <p:spPr bwMode="auto">
            <a:xfrm>
              <a:off x="3387" y="3119"/>
              <a:ext cx="1961" cy="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0" hangingPunct="0">
                <a:lnSpc>
                  <a:spcPct val="150000"/>
                </a:lnSpc>
                <a:spcBef>
                  <a:spcPct val="20000"/>
                </a:spcBef>
              </a:pPr>
              <a:r>
                <a:rPr lang="en-US" altLang="zh-CN" sz="24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∠</a:t>
              </a:r>
              <a:r>
                <a:rPr lang="en-US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 </a:t>
              </a:r>
              <a:r>
                <a:rPr lang="en-US" altLang="zh-CN" sz="24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=∠</a:t>
              </a:r>
              <a:r>
                <a:rPr lang="en-US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</a:t>
              </a:r>
              <a:r>
                <a:rPr lang="zh-CN" altLang="en-US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（</a:t>
              </a:r>
              <a:r>
                <a:rPr lang="zh-CN" altLang="en-US" sz="1400" dirty="0">
                  <a:solidFill>
                    <a:srgbClr val="FF0000"/>
                  </a:solidFill>
                  <a:latin typeface="+mn-lt"/>
                  <a:ea typeface="+mn-ea"/>
                  <a:cs typeface="+mn-ea"/>
                  <a:sym typeface="+mn-lt"/>
                </a:rPr>
                <a:t>两直线平行内错角相等</a:t>
              </a:r>
              <a:r>
                <a:rPr lang="zh-CN" altLang="en-US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）</a:t>
              </a:r>
              <a:endPara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pPr defTabSz="914400" eaLnBrk="0" hangingPunct="0">
                <a:lnSpc>
                  <a:spcPct val="150000"/>
                </a:lnSpc>
                <a:spcBef>
                  <a:spcPct val="20000"/>
                </a:spcBef>
              </a:pPr>
              <a:r>
                <a:rPr lang="en-US" altLang="zh-CN" sz="24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∠</a:t>
              </a:r>
              <a:r>
                <a:rPr lang="en-US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D </a:t>
              </a:r>
              <a:r>
                <a:rPr lang="en-US" altLang="zh-CN" sz="24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=∠</a:t>
              </a:r>
              <a:r>
                <a:rPr lang="en-US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B </a:t>
              </a:r>
            </a:p>
            <a:p>
              <a:pPr defTabSz="914400" eaLnBrk="0" hangingPunct="0">
                <a:lnSpc>
                  <a:spcPct val="150000"/>
                </a:lnSpc>
                <a:spcBef>
                  <a:spcPct val="20000"/>
                </a:spcBef>
              </a:pPr>
              <a:r>
                <a:rPr lang="en-US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AF </a:t>
              </a:r>
              <a:r>
                <a:rPr lang="en-US" altLang="zh-CN" sz="24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=</a:t>
              </a:r>
              <a:r>
                <a:rPr lang="en-US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CE</a:t>
              </a:r>
              <a:endPara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6" name="左大括号 64518"/>
            <p:cNvSpPr/>
            <p:nvPr/>
          </p:nvSpPr>
          <p:spPr bwMode="auto">
            <a:xfrm>
              <a:off x="3288" y="3160"/>
              <a:ext cx="56" cy="784"/>
            </a:xfrm>
            <a:prstGeom prst="leftBrace">
              <a:avLst>
                <a:gd name="adj1" fmla="val 116407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0" hangingPunct="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17" name="Text Box 29"/>
          <p:cNvSpPr txBox="1">
            <a:spLocks noChangeArrowheads="1"/>
          </p:cNvSpPr>
          <p:nvPr/>
        </p:nvSpPr>
        <p:spPr bwMode="auto">
          <a:xfrm>
            <a:off x="1124789" y="4983023"/>
            <a:ext cx="8089900" cy="1214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0" hangingPunct="0">
              <a:lnSpc>
                <a:spcPct val="150000"/>
              </a:lnSpc>
              <a:spcBef>
                <a:spcPct val="20000"/>
              </a:spcBef>
            </a:pP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∴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　△</a:t>
            </a: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ADF 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≌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△</a:t>
            </a: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CBE 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AAS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</a:t>
            </a:r>
          </a:p>
          <a:p>
            <a:pPr defTabSz="914400" eaLnBrk="0" hangingPunct="0">
              <a:lnSpc>
                <a:spcPct val="150000"/>
              </a:lnSpc>
              <a:spcBef>
                <a:spcPct val="20000"/>
              </a:spcBef>
            </a:pP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∴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　</a:t>
            </a: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DF 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BE</a:t>
            </a:r>
            <a:endParaRPr lang="zh-CN" altLang="en-US" sz="2400" b="1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" name="Text Box 25"/>
          <p:cNvSpPr txBox="1">
            <a:spLocks noChangeArrowheads="1"/>
          </p:cNvSpPr>
          <p:nvPr/>
        </p:nvSpPr>
        <p:spPr bwMode="auto">
          <a:xfrm>
            <a:off x="688843" y="2404049"/>
            <a:ext cx="74372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2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证明：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在△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ADF 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和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△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CBE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中，</a:t>
            </a:r>
            <a:endParaRPr lang="en-US" altLang="zh-CN" sz="2400" b="1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600" b="1" dirty="0">
                <a:solidFill>
                  <a:srgbClr val="0F9F99"/>
                </a:solidFill>
                <a:cs typeface="+mn-ea"/>
                <a:sym typeface="+mn-lt"/>
              </a:rPr>
              <a:t>课堂测试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F9F99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798561" y="1078097"/>
            <a:ext cx="10384739" cy="1235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200000"/>
              </a:lnSpc>
              <a:spcBef>
                <a:spcPct val="20000"/>
              </a:spcBef>
            </a:pP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6.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若将条件 “∠</a:t>
            </a:r>
            <a:r>
              <a:rPr lang="en-US" altLang="zh-CN" sz="20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 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=∠</a:t>
            </a:r>
            <a:r>
              <a:rPr lang="en-US" altLang="zh-CN" sz="20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D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”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变为“</a:t>
            </a:r>
            <a:r>
              <a:rPr lang="en-US" altLang="zh-CN" sz="20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DF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∥</a:t>
            </a:r>
            <a:r>
              <a:rPr lang="en-US" altLang="zh-CN" sz="20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BE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”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，那么原结论还成立吗？若成立，请证明；若不成立，请说明理由．</a:t>
            </a:r>
          </a:p>
        </p:txBody>
      </p:sp>
      <p:grpSp>
        <p:nvGrpSpPr>
          <p:cNvPr id="6" name="组合 65540"/>
          <p:cNvGrpSpPr/>
          <p:nvPr/>
        </p:nvGrpSpPr>
        <p:grpSpPr bwMode="auto">
          <a:xfrm>
            <a:off x="6994417" y="2925453"/>
            <a:ext cx="4917017" cy="3172882"/>
            <a:chOff x="3129" y="2061"/>
            <a:chExt cx="2323" cy="1499"/>
          </a:xfrm>
        </p:grpSpPr>
        <p:pic>
          <p:nvPicPr>
            <p:cNvPr id="7" name="图片 6554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8" y="2152"/>
              <a:ext cx="1890" cy="1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矩形 65542"/>
            <p:cNvSpPr>
              <a:spLocks noChangeArrowheads="1"/>
            </p:cNvSpPr>
            <p:nvPr/>
          </p:nvSpPr>
          <p:spPr bwMode="auto">
            <a:xfrm>
              <a:off x="3450" y="2061"/>
              <a:ext cx="238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0" hangingPunct="0"/>
              <a:r>
                <a:rPr lang="en-US" altLang="zh-CN" sz="3735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</a:t>
              </a:r>
              <a:endParaRPr lang="zh-CN" altLang="en-US" sz="3735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" name="矩形 65543"/>
            <p:cNvSpPr>
              <a:spLocks noChangeArrowheads="1"/>
            </p:cNvSpPr>
            <p:nvPr/>
          </p:nvSpPr>
          <p:spPr bwMode="auto">
            <a:xfrm>
              <a:off x="3129" y="3245"/>
              <a:ext cx="238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0" hangingPunct="0"/>
              <a:r>
                <a:rPr lang="en-US" altLang="zh-CN" sz="3735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B</a:t>
              </a:r>
              <a:endParaRPr lang="zh-CN" altLang="en-US" sz="3735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0" name="矩形 65544"/>
            <p:cNvSpPr>
              <a:spLocks noChangeArrowheads="1"/>
            </p:cNvSpPr>
            <p:nvPr/>
          </p:nvSpPr>
          <p:spPr bwMode="auto">
            <a:xfrm>
              <a:off x="4857" y="3229"/>
              <a:ext cx="251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0" hangingPunct="0"/>
              <a:r>
                <a:rPr lang="en-US" altLang="zh-CN" sz="3735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</a:t>
              </a:r>
              <a:endParaRPr lang="zh-CN" altLang="en-US" sz="3735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1" name="矩形 65545"/>
            <p:cNvSpPr>
              <a:spLocks noChangeArrowheads="1"/>
            </p:cNvSpPr>
            <p:nvPr/>
          </p:nvSpPr>
          <p:spPr bwMode="auto">
            <a:xfrm>
              <a:off x="5201" y="2061"/>
              <a:ext cx="251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0" hangingPunct="0"/>
              <a:r>
                <a:rPr lang="en-US" altLang="zh-CN" sz="3735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D</a:t>
              </a:r>
              <a:endParaRPr lang="zh-CN" altLang="en-US" sz="3735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2" name="矩形 65546"/>
            <p:cNvSpPr>
              <a:spLocks noChangeArrowheads="1"/>
            </p:cNvSpPr>
            <p:nvPr/>
          </p:nvSpPr>
          <p:spPr bwMode="auto">
            <a:xfrm>
              <a:off x="4529" y="2797"/>
              <a:ext cx="238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0" hangingPunct="0"/>
              <a:r>
                <a:rPr lang="en-US" altLang="zh-CN" sz="3735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E</a:t>
              </a:r>
              <a:endParaRPr lang="zh-CN" altLang="en-US" sz="3735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3" name="矩形 65547"/>
            <p:cNvSpPr>
              <a:spLocks noChangeArrowheads="1"/>
            </p:cNvSpPr>
            <p:nvPr/>
          </p:nvSpPr>
          <p:spPr bwMode="auto">
            <a:xfrm>
              <a:off x="3817" y="2485"/>
              <a:ext cx="225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0" hangingPunct="0"/>
              <a:r>
                <a:rPr lang="en-US" altLang="zh-CN" sz="3735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F</a:t>
              </a:r>
              <a:endParaRPr lang="zh-CN" altLang="en-US" sz="3735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600" b="1" dirty="0">
                <a:solidFill>
                  <a:srgbClr val="0F9F99"/>
                </a:solidFill>
                <a:cs typeface="+mn-ea"/>
                <a:sym typeface="+mn-lt"/>
              </a:rPr>
              <a:t>课堂测试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F9F99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68609"/>
          <p:cNvSpPr txBox="1">
            <a:spLocks noChangeArrowheads="1"/>
          </p:cNvSpPr>
          <p:nvPr/>
        </p:nvSpPr>
        <p:spPr bwMode="auto">
          <a:xfrm>
            <a:off x="1199456" y="1245696"/>
            <a:ext cx="11065933" cy="1140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lang="zh-CN" altLang="en-US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如图，</a:t>
            </a:r>
            <a:r>
              <a:rPr lang="en-US" altLang="zh-CN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AC</a:t>
            </a:r>
            <a:r>
              <a:rPr lang="zh-CN" altLang="en-US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、</a:t>
            </a:r>
            <a:r>
              <a:rPr lang="en-US" altLang="zh-CN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BD</a:t>
            </a:r>
            <a:r>
              <a:rPr lang="zh-CN" altLang="en-US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交于点</a:t>
            </a:r>
            <a:r>
              <a:rPr lang="en-US" altLang="zh-CN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O,AC=BD,AB=CD.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求证：</a:t>
            </a:r>
            <a:r>
              <a:rPr lang="en-US" altLang="zh-CN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）∠</a:t>
            </a:r>
            <a:r>
              <a:rPr lang="en-US" altLang="zh-CN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C=</a:t>
            </a:r>
            <a:r>
              <a:rPr lang="zh-CN" altLang="en-US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 ∠</a:t>
            </a:r>
            <a:r>
              <a:rPr lang="en-US" altLang="zh-CN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zh-CN" altLang="en-US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 2</a:t>
            </a:r>
            <a:r>
              <a:rPr lang="zh-CN" altLang="en-US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）</a:t>
            </a:r>
            <a:r>
              <a:rPr lang="en-US" altLang="zh-CN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OA=OD</a:t>
            </a:r>
            <a:endParaRPr lang="zh-CN" altLang="en-US" sz="2400" b="1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8" name="组合 68614"/>
          <p:cNvGrpSpPr/>
          <p:nvPr/>
        </p:nvGrpSpPr>
        <p:grpSpPr bwMode="auto">
          <a:xfrm>
            <a:off x="567559" y="3030116"/>
            <a:ext cx="3869215" cy="3077039"/>
            <a:chOff x="4080" y="2352"/>
            <a:chExt cx="1460" cy="1031"/>
          </a:xfrm>
        </p:grpSpPr>
        <p:sp>
          <p:nvSpPr>
            <p:cNvPr id="9" name="文本框 68615"/>
            <p:cNvSpPr txBox="1">
              <a:spLocks noChangeArrowheads="1"/>
            </p:cNvSpPr>
            <p:nvPr/>
          </p:nvSpPr>
          <p:spPr bwMode="auto">
            <a:xfrm>
              <a:off x="4128" y="3168"/>
              <a:ext cx="182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en-US" altLang="zh-CN" sz="3200" b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10" name="文本框 68616"/>
            <p:cNvSpPr txBox="1">
              <a:spLocks noChangeArrowheads="1"/>
            </p:cNvSpPr>
            <p:nvPr/>
          </p:nvSpPr>
          <p:spPr bwMode="auto">
            <a:xfrm>
              <a:off x="5358" y="3187"/>
              <a:ext cx="182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en-US" altLang="zh-CN" sz="3200" b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11" name="文本框 68617"/>
            <p:cNvSpPr txBox="1">
              <a:spLocks noChangeArrowheads="1"/>
            </p:cNvSpPr>
            <p:nvPr/>
          </p:nvSpPr>
          <p:spPr bwMode="auto">
            <a:xfrm>
              <a:off x="5280" y="2352"/>
              <a:ext cx="249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en-US" altLang="zh-CN" sz="3200" b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</a:t>
              </a:r>
            </a:p>
          </p:txBody>
        </p:sp>
        <p:sp>
          <p:nvSpPr>
            <p:cNvPr id="12" name="文本框 68618"/>
            <p:cNvSpPr txBox="1">
              <a:spLocks noChangeArrowheads="1"/>
            </p:cNvSpPr>
            <p:nvPr/>
          </p:nvSpPr>
          <p:spPr bwMode="auto">
            <a:xfrm>
              <a:off x="4080" y="2352"/>
              <a:ext cx="182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en-US" altLang="zh-CN" sz="3200" b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D</a:t>
              </a:r>
            </a:p>
          </p:txBody>
        </p:sp>
        <p:sp>
          <p:nvSpPr>
            <p:cNvPr id="13" name="直接连接符 68619"/>
            <p:cNvSpPr>
              <a:spLocks noChangeShapeType="1"/>
            </p:cNvSpPr>
            <p:nvPr/>
          </p:nvSpPr>
          <p:spPr bwMode="auto">
            <a:xfrm>
              <a:off x="4360" y="2461"/>
              <a:ext cx="953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" name="直接连接符 68620"/>
            <p:cNvSpPr>
              <a:spLocks noChangeShapeType="1"/>
            </p:cNvSpPr>
            <p:nvPr/>
          </p:nvSpPr>
          <p:spPr bwMode="auto">
            <a:xfrm flipH="1">
              <a:off x="4360" y="2461"/>
              <a:ext cx="953" cy="862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" name="直接连接符 68621"/>
            <p:cNvSpPr>
              <a:spLocks noChangeShapeType="1"/>
            </p:cNvSpPr>
            <p:nvPr/>
          </p:nvSpPr>
          <p:spPr bwMode="auto">
            <a:xfrm flipH="1" flipV="1">
              <a:off x="4360" y="2478"/>
              <a:ext cx="953" cy="845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" name="直接连接符 68622"/>
            <p:cNvSpPr>
              <a:spLocks noChangeShapeType="1"/>
            </p:cNvSpPr>
            <p:nvPr/>
          </p:nvSpPr>
          <p:spPr bwMode="auto">
            <a:xfrm>
              <a:off x="4360" y="3323"/>
              <a:ext cx="953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" name="文本框 68623"/>
            <p:cNvSpPr txBox="1">
              <a:spLocks noChangeArrowheads="1"/>
            </p:cNvSpPr>
            <p:nvPr/>
          </p:nvSpPr>
          <p:spPr bwMode="auto">
            <a:xfrm>
              <a:off x="4896" y="2736"/>
              <a:ext cx="190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en-US" altLang="zh-CN" sz="3200" b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O</a:t>
              </a:r>
            </a:p>
          </p:txBody>
        </p:sp>
      </p:grp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2354025" y="4708634"/>
            <a:ext cx="4122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2396359" y="3895834"/>
            <a:ext cx="4122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1309600" y="3406167"/>
            <a:ext cx="0" cy="2540000"/>
          </a:xfrm>
          <a:prstGeom prst="line">
            <a:avLst/>
          </a:prstGeom>
          <a:noFill/>
          <a:ln w="38100">
            <a:solidFill>
              <a:srgbClr val="FF00FF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4407623" y="2725317"/>
            <a:ext cx="8940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zh-CN" altLang="en-US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证明</a:t>
            </a:r>
            <a:r>
              <a:rPr lang="en-US" altLang="zh-CN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: </a:t>
            </a:r>
            <a:r>
              <a:rPr lang="en-US" altLang="zh-CN" sz="20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(1)</a:t>
            </a:r>
            <a:r>
              <a:rPr lang="zh-CN" altLang="en-US" sz="20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连接</a:t>
            </a:r>
            <a:r>
              <a:rPr lang="en-US" altLang="zh-CN" sz="20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AD,  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在△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ADC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和△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DAB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中</a:t>
            </a:r>
          </a:p>
        </p:txBody>
      </p:sp>
      <p:sp>
        <p:nvSpPr>
          <p:cNvPr id="22" name="左大括号 21"/>
          <p:cNvSpPr/>
          <p:nvPr/>
        </p:nvSpPr>
        <p:spPr bwMode="auto">
          <a:xfrm>
            <a:off x="5583606" y="3342677"/>
            <a:ext cx="101600" cy="1320800"/>
          </a:xfrm>
          <a:prstGeom prst="leftBrace">
            <a:avLst>
              <a:gd name="adj1" fmla="val 108093"/>
              <a:gd name="adj2" fmla="val 50000"/>
            </a:avLst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0" hangingPunct="0"/>
            <a:endParaRPr lang="zh-CN" altLang="en-US" sz="120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3" name="文本框 22"/>
          <p:cNvSpPr txBox="1">
            <a:spLocks noChangeArrowheads="1"/>
          </p:cNvSpPr>
          <p:nvPr/>
        </p:nvSpPr>
        <p:spPr bwMode="auto">
          <a:xfrm>
            <a:off x="5874262" y="3204164"/>
            <a:ext cx="4572000" cy="1550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50000"/>
              </a:lnSpc>
              <a:spcBef>
                <a:spcPct val="20000"/>
              </a:spcBef>
            </a:pP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AD=DA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zh-CN" altLang="en-US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公共边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</a:t>
            </a:r>
          </a:p>
          <a:p>
            <a:pPr defTabSz="914400">
              <a:lnSpc>
                <a:spcPct val="150000"/>
              </a:lnSpc>
              <a:spcBef>
                <a:spcPct val="20000"/>
              </a:spcBef>
            </a:pP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AC=DB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zh-CN" altLang="en-US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已知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</a:t>
            </a:r>
          </a:p>
          <a:p>
            <a:pPr defTabSz="914400">
              <a:lnSpc>
                <a:spcPct val="150000"/>
              </a:lnSpc>
              <a:spcBef>
                <a:spcPct val="20000"/>
              </a:spcBef>
            </a:pP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DC=AB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zh-CN" altLang="en-US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已知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</a:t>
            </a:r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4556031" y="4827149"/>
            <a:ext cx="7924800" cy="1027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∴△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ADC≌△DAB 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SSS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</a:t>
            </a:r>
          </a:p>
          <a:p>
            <a:pPr defTabSz="914400"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∴∠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C=∠B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zh-CN" altLang="en-US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全等三角形的对应角相等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600" b="1" dirty="0">
                <a:solidFill>
                  <a:srgbClr val="0F9F99"/>
                </a:solidFill>
                <a:cs typeface="+mn-ea"/>
                <a:sym typeface="+mn-lt"/>
              </a:rPr>
              <a:t>探索提高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F9F99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 animBg="1"/>
      <p:bldP spid="21" grpId="0"/>
      <p:bldP spid="22" grpId="0" animBg="1"/>
      <p:bldP spid="23" grpId="0"/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68609"/>
          <p:cNvSpPr txBox="1">
            <a:spLocks noChangeArrowheads="1"/>
          </p:cNvSpPr>
          <p:nvPr/>
        </p:nvSpPr>
        <p:spPr bwMode="auto">
          <a:xfrm>
            <a:off x="1011708" y="1115537"/>
            <a:ext cx="11065933" cy="1140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lang="zh-CN" altLang="en-US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如图，</a:t>
            </a:r>
            <a:r>
              <a:rPr lang="en-US" altLang="zh-CN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AC</a:t>
            </a:r>
            <a:r>
              <a:rPr lang="zh-CN" altLang="en-US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、</a:t>
            </a:r>
            <a:r>
              <a:rPr lang="en-US" altLang="zh-CN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BD</a:t>
            </a:r>
            <a:r>
              <a:rPr lang="zh-CN" altLang="en-US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交于点</a:t>
            </a:r>
            <a:r>
              <a:rPr lang="en-US" altLang="zh-CN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O,AC=BD,AB=CD.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求证：</a:t>
            </a:r>
            <a:r>
              <a:rPr lang="en-US" altLang="zh-CN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）∠</a:t>
            </a:r>
            <a:r>
              <a:rPr lang="en-US" altLang="zh-CN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C=</a:t>
            </a:r>
            <a:r>
              <a:rPr lang="zh-CN" altLang="en-US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 ∠</a:t>
            </a:r>
            <a:r>
              <a:rPr lang="en-US" altLang="zh-CN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zh-CN" altLang="en-US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 2</a:t>
            </a:r>
            <a:r>
              <a:rPr lang="zh-CN" altLang="en-US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）</a:t>
            </a:r>
            <a:r>
              <a:rPr lang="en-US" altLang="zh-CN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OA=OD</a:t>
            </a:r>
            <a:endParaRPr lang="zh-CN" altLang="en-US" sz="2400" b="1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6" name="组合 68614"/>
          <p:cNvGrpSpPr/>
          <p:nvPr/>
        </p:nvGrpSpPr>
        <p:grpSpPr bwMode="auto">
          <a:xfrm>
            <a:off x="567559" y="3030116"/>
            <a:ext cx="3869215" cy="3077039"/>
            <a:chOff x="4080" y="2352"/>
            <a:chExt cx="1460" cy="1031"/>
          </a:xfrm>
        </p:grpSpPr>
        <p:sp>
          <p:nvSpPr>
            <p:cNvPr id="7" name="文本框 68615"/>
            <p:cNvSpPr txBox="1">
              <a:spLocks noChangeArrowheads="1"/>
            </p:cNvSpPr>
            <p:nvPr/>
          </p:nvSpPr>
          <p:spPr bwMode="auto">
            <a:xfrm>
              <a:off x="4128" y="3168"/>
              <a:ext cx="182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en-US" altLang="zh-CN" sz="3200" b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8" name="文本框 68616"/>
            <p:cNvSpPr txBox="1">
              <a:spLocks noChangeArrowheads="1"/>
            </p:cNvSpPr>
            <p:nvPr/>
          </p:nvSpPr>
          <p:spPr bwMode="auto">
            <a:xfrm>
              <a:off x="5358" y="3187"/>
              <a:ext cx="182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en-US" altLang="zh-CN" sz="3200" b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9" name="文本框 68617"/>
            <p:cNvSpPr txBox="1">
              <a:spLocks noChangeArrowheads="1"/>
            </p:cNvSpPr>
            <p:nvPr/>
          </p:nvSpPr>
          <p:spPr bwMode="auto">
            <a:xfrm>
              <a:off x="5280" y="2352"/>
              <a:ext cx="249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en-US" altLang="zh-CN" sz="3200" b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</a:t>
              </a:r>
            </a:p>
          </p:txBody>
        </p:sp>
        <p:sp>
          <p:nvSpPr>
            <p:cNvPr id="10" name="文本框 68618"/>
            <p:cNvSpPr txBox="1">
              <a:spLocks noChangeArrowheads="1"/>
            </p:cNvSpPr>
            <p:nvPr/>
          </p:nvSpPr>
          <p:spPr bwMode="auto">
            <a:xfrm>
              <a:off x="4080" y="2352"/>
              <a:ext cx="182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en-US" altLang="zh-CN" sz="3200" b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D</a:t>
              </a:r>
            </a:p>
          </p:txBody>
        </p:sp>
        <p:sp>
          <p:nvSpPr>
            <p:cNvPr id="11" name="直接连接符 68619"/>
            <p:cNvSpPr>
              <a:spLocks noChangeShapeType="1"/>
            </p:cNvSpPr>
            <p:nvPr/>
          </p:nvSpPr>
          <p:spPr bwMode="auto">
            <a:xfrm>
              <a:off x="4360" y="2461"/>
              <a:ext cx="953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" name="直接连接符 68620"/>
            <p:cNvSpPr>
              <a:spLocks noChangeShapeType="1"/>
            </p:cNvSpPr>
            <p:nvPr/>
          </p:nvSpPr>
          <p:spPr bwMode="auto">
            <a:xfrm flipH="1">
              <a:off x="4360" y="2461"/>
              <a:ext cx="953" cy="862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" name="直接连接符 68621"/>
            <p:cNvSpPr>
              <a:spLocks noChangeShapeType="1"/>
            </p:cNvSpPr>
            <p:nvPr/>
          </p:nvSpPr>
          <p:spPr bwMode="auto">
            <a:xfrm flipH="1" flipV="1">
              <a:off x="4360" y="2478"/>
              <a:ext cx="953" cy="845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" name="直接连接符 68622"/>
            <p:cNvSpPr>
              <a:spLocks noChangeShapeType="1"/>
            </p:cNvSpPr>
            <p:nvPr/>
          </p:nvSpPr>
          <p:spPr bwMode="auto">
            <a:xfrm>
              <a:off x="4360" y="3323"/>
              <a:ext cx="953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" name="文本框 68623"/>
            <p:cNvSpPr txBox="1">
              <a:spLocks noChangeArrowheads="1"/>
            </p:cNvSpPr>
            <p:nvPr/>
          </p:nvSpPr>
          <p:spPr bwMode="auto">
            <a:xfrm>
              <a:off x="4896" y="2736"/>
              <a:ext cx="190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en-US" altLang="zh-CN" sz="3200" b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O</a:t>
              </a:r>
            </a:p>
          </p:txBody>
        </p:sp>
      </p:grp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2354025" y="4708634"/>
            <a:ext cx="4122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2396359" y="3895834"/>
            <a:ext cx="4122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</a:p>
        </p:txBody>
      </p:sp>
      <p:sp>
        <p:nvSpPr>
          <p:cNvPr id="18" name="文本框 17"/>
          <p:cNvSpPr txBox="1">
            <a:spLocks noChangeArrowheads="1"/>
          </p:cNvSpPr>
          <p:nvPr/>
        </p:nvSpPr>
        <p:spPr bwMode="auto">
          <a:xfrm>
            <a:off x="4200733" y="2499017"/>
            <a:ext cx="8940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zh-CN" altLang="en-US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20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(2) 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在△ 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AOB 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和△ 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DOC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中</a:t>
            </a:r>
          </a:p>
        </p:txBody>
      </p:sp>
      <p:sp>
        <p:nvSpPr>
          <p:cNvPr id="19" name="左大括号 18"/>
          <p:cNvSpPr/>
          <p:nvPr/>
        </p:nvSpPr>
        <p:spPr bwMode="auto">
          <a:xfrm>
            <a:off x="4989322" y="3083643"/>
            <a:ext cx="101600" cy="1320800"/>
          </a:xfrm>
          <a:prstGeom prst="leftBrace">
            <a:avLst>
              <a:gd name="adj1" fmla="val 108093"/>
              <a:gd name="adj2" fmla="val 50000"/>
            </a:avLst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0" hangingPunct="0"/>
            <a:endParaRPr lang="zh-CN" altLang="en-US" sz="120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0" name="文本框 19"/>
          <p:cNvSpPr txBox="1">
            <a:spLocks noChangeArrowheads="1"/>
          </p:cNvSpPr>
          <p:nvPr/>
        </p:nvSpPr>
        <p:spPr bwMode="auto">
          <a:xfrm>
            <a:off x="5180242" y="2929992"/>
            <a:ext cx="4572000" cy="1550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∠ 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 =∠ C 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zh-CN" altLang="en-US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已证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</a:t>
            </a:r>
          </a:p>
          <a:p>
            <a:pPr defTabSz="914400"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∠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1=∠2 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zh-CN" altLang="en-US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对顶角相等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</a:t>
            </a:r>
          </a:p>
          <a:p>
            <a:pPr defTabSz="914400">
              <a:lnSpc>
                <a:spcPct val="150000"/>
              </a:lnSpc>
              <a:spcBef>
                <a:spcPct val="20000"/>
              </a:spcBef>
            </a:pP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DC=AB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zh-CN" altLang="en-US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已知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</a:t>
            </a: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4989322" y="4665125"/>
            <a:ext cx="7924800" cy="1550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∴△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DOC≌△AOB 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AAS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</a:t>
            </a:r>
          </a:p>
          <a:p>
            <a:pPr defTabSz="914400"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∴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OA=OD</a:t>
            </a:r>
          </a:p>
          <a:p>
            <a:pPr defTabSz="914400"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zh-CN" altLang="en-US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全等三角形的对应边相等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600" b="1" dirty="0">
                <a:solidFill>
                  <a:srgbClr val="0F9F99"/>
                </a:solidFill>
                <a:cs typeface="+mn-ea"/>
                <a:sym typeface="+mn-lt"/>
              </a:rPr>
              <a:t>探索提高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F9F99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0" grpId="0"/>
      <p:bldP spid="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59394"/>
          <p:cNvGrpSpPr/>
          <p:nvPr/>
        </p:nvGrpSpPr>
        <p:grpSpPr bwMode="auto">
          <a:xfrm>
            <a:off x="8070491" y="3216026"/>
            <a:ext cx="2946400" cy="3271653"/>
            <a:chOff x="0" y="923"/>
            <a:chExt cx="1248" cy="1227"/>
          </a:xfrm>
        </p:grpSpPr>
        <p:sp>
          <p:nvSpPr>
            <p:cNvPr id="6" name="文本框 5"/>
            <p:cNvSpPr txBox="1"/>
            <p:nvPr/>
          </p:nvSpPr>
          <p:spPr>
            <a:xfrm>
              <a:off x="308" y="1875"/>
              <a:ext cx="287" cy="96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eaVert"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altLang="zh-CN" sz="3200" noProof="1">
                  <a:solidFill>
                    <a:srgbClr val="000000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cs typeface="+mn-ea"/>
                  <a:sym typeface="+mn-lt"/>
                </a:rPr>
                <a:t>=</a:t>
              </a:r>
            </a:p>
          </p:txBody>
        </p:sp>
        <p:sp>
          <p:nvSpPr>
            <p:cNvPr id="7" name="任意多边形 59396"/>
            <p:cNvSpPr>
              <a:spLocks noChangeArrowheads="1"/>
            </p:cNvSpPr>
            <p:nvPr/>
          </p:nvSpPr>
          <p:spPr bwMode="auto">
            <a:xfrm>
              <a:off x="240" y="1835"/>
              <a:ext cx="96" cy="96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0" y="0"/>
                  </a:moveTo>
                  <a:cubicBezTo>
                    <a:pt x="11929" y="0"/>
                    <a:pt x="21600" y="9671"/>
                    <a:pt x="21600" y="21600"/>
                  </a:cubicBezTo>
                </a:path>
                <a:path w="21600" h="21600" stroke="0">
                  <a:moveTo>
                    <a:pt x="0" y="0"/>
                  </a:moveTo>
                  <a:cubicBezTo>
                    <a:pt x="11929" y="0"/>
                    <a:pt x="21600" y="9671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endParaRPr lang="zh-CN" altLang="en-US" sz="320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" name="任意多边形 59397"/>
            <p:cNvSpPr>
              <a:spLocks noChangeArrowheads="1"/>
            </p:cNvSpPr>
            <p:nvPr/>
          </p:nvSpPr>
          <p:spPr bwMode="auto">
            <a:xfrm>
              <a:off x="528" y="1835"/>
              <a:ext cx="96" cy="96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0" y="0"/>
                  </a:moveTo>
                  <a:cubicBezTo>
                    <a:pt x="11929" y="0"/>
                    <a:pt x="21600" y="9671"/>
                    <a:pt x="21600" y="21600"/>
                  </a:cubicBezTo>
                </a:path>
                <a:path w="21600" h="21600" stroke="0">
                  <a:moveTo>
                    <a:pt x="0" y="0"/>
                  </a:moveTo>
                  <a:cubicBezTo>
                    <a:pt x="11929" y="0"/>
                    <a:pt x="21600" y="9671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endParaRPr lang="zh-CN" altLang="en-US" sz="320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762" y="1875"/>
              <a:ext cx="287" cy="96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eaVert"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altLang="zh-CN" sz="3200" noProof="1">
                  <a:solidFill>
                    <a:srgbClr val="000000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cs typeface="+mn-ea"/>
                  <a:sym typeface="+mn-lt"/>
                </a:rPr>
                <a:t>=</a:t>
              </a:r>
            </a:p>
          </p:txBody>
        </p:sp>
        <p:grpSp>
          <p:nvGrpSpPr>
            <p:cNvPr id="10" name="组合 59399"/>
            <p:cNvGrpSpPr/>
            <p:nvPr/>
          </p:nvGrpSpPr>
          <p:grpSpPr bwMode="auto">
            <a:xfrm>
              <a:off x="192" y="1163"/>
              <a:ext cx="576" cy="768"/>
              <a:chOff x="1536" y="576"/>
              <a:chExt cx="576" cy="768"/>
            </a:xfrm>
          </p:grpSpPr>
          <p:sp>
            <p:nvSpPr>
              <p:cNvPr id="21" name="直接连接符 59400"/>
              <p:cNvSpPr>
                <a:spLocks noChangeShapeType="1"/>
              </p:cNvSpPr>
              <p:nvPr/>
            </p:nvSpPr>
            <p:spPr bwMode="auto">
              <a:xfrm flipH="1">
                <a:off x="1536" y="576"/>
                <a:ext cx="384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 sz="3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2" name="直接连接符 59401"/>
              <p:cNvSpPr>
                <a:spLocks noChangeShapeType="1"/>
              </p:cNvSpPr>
              <p:nvPr/>
            </p:nvSpPr>
            <p:spPr bwMode="auto">
              <a:xfrm>
                <a:off x="1920" y="576"/>
                <a:ext cx="192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 sz="3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直接连接符 59402"/>
              <p:cNvSpPr>
                <a:spLocks noChangeShapeType="1"/>
              </p:cNvSpPr>
              <p:nvPr/>
            </p:nvSpPr>
            <p:spPr bwMode="auto">
              <a:xfrm>
                <a:off x="1536" y="1344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 sz="3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1" name="组合 59403"/>
            <p:cNvGrpSpPr/>
            <p:nvPr/>
          </p:nvGrpSpPr>
          <p:grpSpPr bwMode="auto">
            <a:xfrm>
              <a:off x="480" y="1163"/>
              <a:ext cx="576" cy="768"/>
              <a:chOff x="1536" y="576"/>
              <a:chExt cx="576" cy="768"/>
            </a:xfrm>
          </p:grpSpPr>
          <p:sp>
            <p:nvSpPr>
              <p:cNvPr id="18" name="直接连接符 59404"/>
              <p:cNvSpPr>
                <a:spLocks noChangeShapeType="1"/>
              </p:cNvSpPr>
              <p:nvPr/>
            </p:nvSpPr>
            <p:spPr bwMode="auto">
              <a:xfrm flipH="1">
                <a:off x="1536" y="576"/>
                <a:ext cx="384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 sz="3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直接连接符 59405"/>
              <p:cNvSpPr>
                <a:spLocks noChangeShapeType="1"/>
              </p:cNvSpPr>
              <p:nvPr/>
            </p:nvSpPr>
            <p:spPr bwMode="auto">
              <a:xfrm>
                <a:off x="1920" y="576"/>
                <a:ext cx="192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 sz="3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直接连接符 59406"/>
              <p:cNvSpPr>
                <a:spLocks noChangeShapeType="1"/>
              </p:cNvSpPr>
              <p:nvPr/>
            </p:nvSpPr>
            <p:spPr bwMode="auto">
              <a:xfrm>
                <a:off x="1536" y="1344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 sz="3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2" name="文本框 11"/>
            <p:cNvSpPr txBox="1"/>
            <p:nvPr/>
          </p:nvSpPr>
          <p:spPr>
            <a:xfrm>
              <a:off x="480" y="923"/>
              <a:ext cx="193" cy="21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altLang="zh-CN" sz="3200" noProof="1">
                  <a:solidFill>
                    <a:srgbClr val="000000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0" y="1883"/>
              <a:ext cx="336" cy="21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altLang="zh-CN" sz="3200" noProof="1">
                  <a:solidFill>
                    <a:srgbClr val="000000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384" y="1931"/>
              <a:ext cx="240" cy="21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altLang="zh-CN" sz="3200" noProof="1">
                  <a:solidFill>
                    <a:srgbClr val="000000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cs typeface="+mn-ea"/>
                  <a:sym typeface="+mn-lt"/>
                </a:rPr>
                <a:t>E</a:t>
              </a: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624" y="1931"/>
              <a:ext cx="240" cy="21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914400"/>
              <a:r>
                <a:rPr lang="en-US" altLang="zh-CN" sz="3200" noProof="1">
                  <a:solidFill>
                    <a:srgbClr val="000000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cs typeface="+mn-ea"/>
                  <a:sym typeface="+mn-lt"/>
                </a:rPr>
                <a:t>C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960" y="1931"/>
              <a:ext cx="288" cy="21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914400"/>
              <a:r>
                <a:rPr lang="en-US" altLang="zh-CN" sz="3200" noProof="1">
                  <a:solidFill>
                    <a:srgbClr val="000000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cs typeface="+mn-ea"/>
                  <a:sym typeface="+mn-lt"/>
                </a:rPr>
                <a:t>F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816" y="923"/>
              <a:ext cx="384" cy="21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altLang="zh-CN" sz="3200" noProof="1">
                  <a:solidFill>
                    <a:srgbClr val="000000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cs typeface="+mn-ea"/>
                  <a:sym typeface="+mn-lt"/>
                </a:rPr>
                <a:t>D</a:t>
              </a: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914400" y="1114040"/>
            <a:ext cx="11277600" cy="371717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400">
              <a:lnSpc>
                <a:spcPct val="150000"/>
              </a:lnSpc>
              <a:spcBef>
                <a:spcPct val="20000"/>
              </a:spcBef>
            </a:pPr>
            <a:r>
              <a:rPr lang="en-US" altLang="zh-CN" sz="2400" noProof="1">
                <a:solidFill>
                  <a:srgbClr val="000000"/>
                </a:solidFill>
                <a:cs typeface="+mn-ea"/>
                <a:sym typeface="+mn-lt"/>
              </a:rPr>
              <a:t>2.</a:t>
            </a:r>
            <a:r>
              <a:rPr lang="zh-CN" altLang="en-US" sz="2400" noProof="1">
                <a:solidFill>
                  <a:srgbClr val="000000"/>
                </a:solidFill>
                <a:cs typeface="+mn-ea"/>
                <a:sym typeface="+mn-lt"/>
              </a:rPr>
              <a:t>如图∠</a:t>
            </a:r>
            <a:r>
              <a:rPr lang="en-US" altLang="zh-CN" sz="2400" noProof="1">
                <a:solidFill>
                  <a:srgbClr val="000000"/>
                </a:solidFill>
                <a:cs typeface="+mn-ea"/>
                <a:sym typeface="+mn-lt"/>
              </a:rPr>
              <a:t>B=∠DEF, BC=EF,  </a:t>
            </a:r>
            <a:r>
              <a:rPr lang="zh-CN" altLang="en-US" sz="2400" noProof="1">
                <a:solidFill>
                  <a:srgbClr val="000000"/>
                </a:solidFill>
                <a:cs typeface="+mn-ea"/>
                <a:sym typeface="+mn-lt"/>
              </a:rPr>
              <a:t>求证</a:t>
            </a:r>
            <a:r>
              <a:rPr lang="en-US" altLang="zh-CN" sz="2400" noProof="1">
                <a:solidFill>
                  <a:srgbClr val="000000"/>
                </a:solidFill>
                <a:cs typeface="+mn-ea"/>
                <a:sym typeface="+mn-lt"/>
              </a:rPr>
              <a:t>:ΔABC≌ ΔDEF</a:t>
            </a:r>
          </a:p>
          <a:p>
            <a:pPr defTabSz="914400">
              <a:lnSpc>
                <a:spcPct val="150000"/>
              </a:lnSpc>
              <a:spcBef>
                <a:spcPct val="20000"/>
              </a:spcBef>
            </a:pPr>
            <a:r>
              <a:rPr lang="en-US" altLang="zh-CN" sz="2400" noProof="1">
                <a:solidFill>
                  <a:srgbClr val="000000"/>
                </a:solidFill>
                <a:cs typeface="+mn-ea"/>
                <a:sym typeface="+mn-lt"/>
              </a:rPr>
              <a:t>(1)</a:t>
            </a:r>
            <a:r>
              <a:rPr lang="zh-CN" altLang="en-US" sz="2400" noProof="1">
                <a:solidFill>
                  <a:srgbClr val="000000"/>
                </a:solidFill>
                <a:cs typeface="+mn-ea"/>
                <a:sym typeface="+mn-lt"/>
              </a:rPr>
              <a:t>若要以“  </a:t>
            </a:r>
            <a:r>
              <a:rPr lang="en-US" altLang="zh-CN" sz="2400" noProof="1">
                <a:solidFill>
                  <a:srgbClr val="000000"/>
                </a:solidFill>
                <a:cs typeface="+mn-ea"/>
                <a:sym typeface="+mn-lt"/>
              </a:rPr>
              <a:t>SAS”</a:t>
            </a:r>
            <a:r>
              <a:rPr lang="zh-CN" altLang="en-US" sz="2400" noProof="1">
                <a:solidFill>
                  <a:srgbClr val="000000"/>
                </a:solidFill>
                <a:cs typeface="+mn-ea"/>
                <a:sym typeface="+mn-lt"/>
              </a:rPr>
              <a:t>为依据，还缺条件 ＿＿＿＿＿＿；         </a:t>
            </a:r>
            <a:endParaRPr lang="en-US" altLang="zh-CN" sz="2400" noProof="1">
              <a:solidFill>
                <a:srgbClr val="000000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20000"/>
              </a:spcBef>
            </a:pPr>
            <a:r>
              <a:rPr lang="en-US" altLang="zh-CN" sz="2400" noProof="1">
                <a:solidFill>
                  <a:srgbClr val="000000"/>
                </a:solidFill>
                <a:cs typeface="+mn-ea"/>
                <a:sym typeface="+mn-lt"/>
              </a:rPr>
              <a:t>(2)</a:t>
            </a:r>
            <a:r>
              <a:rPr lang="zh-CN" altLang="en-US" sz="2400" noProof="1">
                <a:solidFill>
                  <a:srgbClr val="000000"/>
                </a:solidFill>
                <a:cs typeface="+mn-ea"/>
                <a:sym typeface="+mn-lt"/>
              </a:rPr>
              <a:t>若要以“  </a:t>
            </a:r>
            <a:r>
              <a:rPr lang="en-US" altLang="zh-CN" sz="2400" noProof="1">
                <a:solidFill>
                  <a:srgbClr val="000000"/>
                </a:solidFill>
                <a:cs typeface="+mn-ea"/>
                <a:sym typeface="+mn-lt"/>
              </a:rPr>
              <a:t>ASA”</a:t>
            </a:r>
            <a:r>
              <a:rPr lang="zh-CN" altLang="en-US" sz="2400" noProof="1">
                <a:solidFill>
                  <a:srgbClr val="000000"/>
                </a:solidFill>
                <a:cs typeface="+mn-ea"/>
                <a:sym typeface="+mn-lt"/>
              </a:rPr>
              <a:t>为依据，还缺条件＿＿＿＿＿＿； </a:t>
            </a:r>
          </a:p>
          <a:p>
            <a:pPr defTabSz="914400">
              <a:lnSpc>
                <a:spcPct val="150000"/>
              </a:lnSpc>
              <a:spcBef>
                <a:spcPct val="20000"/>
              </a:spcBef>
            </a:pPr>
            <a:r>
              <a:rPr lang="en-US" altLang="zh-CN" sz="2400" noProof="1">
                <a:solidFill>
                  <a:srgbClr val="000000"/>
                </a:solidFill>
                <a:cs typeface="+mn-ea"/>
                <a:sym typeface="+mn-lt"/>
              </a:rPr>
              <a:t>(3)</a:t>
            </a:r>
            <a:r>
              <a:rPr lang="zh-CN" altLang="en-US" sz="2400" noProof="1">
                <a:solidFill>
                  <a:srgbClr val="000000"/>
                </a:solidFill>
                <a:cs typeface="+mn-ea"/>
                <a:sym typeface="+mn-lt"/>
              </a:rPr>
              <a:t>若要以“  </a:t>
            </a:r>
            <a:r>
              <a:rPr lang="en-US" altLang="zh-CN" sz="2400" noProof="1">
                <a:solidFill>
                  <a:srgbClr val="000000"/>
                </a:solidFill>
                <a:cs typeface="+mn-ea"/>
                <a:sym typeface="+mn-lt"/>
              </a:rPr>
              <a:t>SSS” </a:t>
            </a:r>
            <a:r>
              <a:rPr lang="zh-CN" altLang="en-US" sz="2400" noProof="1">
                <a:solidFill>
                  <a:srgbClr val="000000"/>
                </a:solidFill>
                <a:cs typeface="+mn-ea"/>
                <a:sym typeface="+mn-lt"/>
              </a:rPr>
              <a:t>为依据，还缺条件＿＿＿＿＿＿；</a:t>
            </a:r>
            <a:endParaRPr lang="en-US" altLang="zh-CN" sz="2400" noProof="1">
              <a:solidFill>
                <a:srgbClr val="000000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20000"/>
              </a:spcBef>
            </a:pPr>
            <a:r>
              <a:rPr lang="en-US" altLang="zh-CN" sz="2400" noProof="1">
                <a:solidFill>
                  <a:srgbClr val="000000"/>
                </a:solidFill>
                <a:cs typeface="+mn-ea"/>
                <a:sym typeface="+mn-lt"/>
              </a:rPr>
              <a:t>(4)</a:t>
            </a:r>
            <a:r>
              <a:rPr lang="zh-CN" altLang="en-US" sz="2400" noProof="1">
                <a:solidFill>
                  <a:srgbClr val="000000"/>
                </a:solidFill>
                <a:cs typeface="+mn-ea"/>
                <a:sym typeface="+mn-lt"/>
              </a:rPr>
              <a:t>若要以“  </a:t>
            </a:r>
            <a:r>
              <a:rPr lang="en-US" altLang="zh-CN" sz="2400" noProof="1">
                <a:solidFill>
                  <a:srgbClr val="000000"/>
                </a:solidFill>
                <a:cs typeface="+mn-ea"/>
                <a:sym typeface="+mn-lt"/>
              </a:rPr>
              <a:t>AAS” </a:t>
            </a:r>
            <a:r>
              <a:rPr lang="zh-CN" altLang="en-US" sz="2400" noProof="1">
                <a:solidFill>
                  <a:srgbClr val="000000"/>
                </a:solidFill>
                <a:cs typeface="+mn-ea"/>
                <a:sym typeface="+mn-lt"/>
              </a:rPr>
              <a:t>为依据，还缺条件＿＿＿＿＿＿；</a:t>
            </a:r>
          </a:p>
          <a:p>
            <a:pPr defTabSz="914400">
              <a:lnSpc>
                <a:spcPct val="150000"/>
              </a:lnSpc>
              <a:spcBef>
                <a:spcPct val="20000"/>
              </a:spcBef>
            </a:pPr>
            <a:endParaRPr lang="zh-CN" altLang="en-US" sz="2400" b="1" noProof="1">
              <a:solidFill>
                <a:srgbClr val="000000"/>
              </a:solidFill>
              <a:effectLst>
                <a:outerShdw blurRad="38100" dist="38100" dir="2700000">
                  <a:srgbClr val="FFFFFF"/>
                </a:outerShdw>
              </a:effectLst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5787632" y="2441437"/>
            <a:ext cx="4165600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2000" b="1" noProof="1">
                <a:solidFill>
                  <a:srgbClr val="FF0000"/>
                </a:solidFill>
                <a:cs typeface="+mn-ea"/>
                <a:sym typeface="+mn-lt"/>
              </a:rPr>
              <a:t>∠</a:t>
            </a:r>
            <a:r>
              <a:rPr lang="en-US" altLang="zh-CN" sz="2000" b="1" noProof="1">
                <a:solidFill>
                  <a:srgbClr val="FF0000"/>
                </a:solidFill>
                <a:cs typeface="+mn-ea"/>
                <a:sym typeface="+mn-lt"/>
              </a:rPr>
              <a:t>ACB= ∠DEF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6024489" y="1798799"/>
            <a:ext cx="2442633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2000" b="1" noProof="1">
                <a:solidFill>
                  <a:srgbClr val="FF0000"/>
                </a:solidFill>
                <a:cs typeface="+mn-ea"/>
                <a:sym typeface="+mn-lt"/>
              </a:rPr>
              <a:t>AB=DE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5796180" y="3063686"/>
            <a:ext cx="4231217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2000" b="1" noProof="1">
                <a:solidFill>
                  <a:srgbClr val="FF0000"/>
                </a:solidFill>
                <a:cs typeface="+mn-ea"/>
                <a:sym typeface="+mn-lt"/>
              </a:rPr>
              <a:t>AB=DE</a:t>
            </a:r>
            <a:r>
              <a:rPr lang="zh-CN" altLang="en-US" sz="2000" b="1" noProof="1">
                <a:solidFill>
                  <a:srgbClr val="FF0000"/>
                </a:solidFill>
                <a:cs typeface="+mn-ea"/>
                <a:sym typeface="+mn-lt"/>
              </a:rPr>
              <a:t>、</a:t>
            </a:r>
            <a:r>
              <a:rPr lang="en-US" altLang="zh-CN" sz="2000" b="1" noProof="1">
                <a:solidFill>
                  <a:srgbClr val="FF0000"/>
                </a:solidFill>
                <a:cs typeface="+mn-ea"/>
                <a:sym typeface="+mn-lt"/>
              </a:rPr>
              <a:t>AC=DF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6096000" y="3685935"/>
            <a:ext cx="4165600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2000" b="1" noProof="1">
                <a:solidFill>
                  <a:srgbClr val="FF0000"/>
                </a:solidFill>
                <a:cs typeface="+mn-ea"/>
                <a:sym typeface="+mn-lt"/>
              </a:rPr>
              <a:t>∠</a:t>
            </a:r>
            <a:r>
              <a:rPr lang="en-US" altLang="zh-CN" sz="2000" b="1" noProof="1">
                <a:solidFill>
                  <a:srgbClr val="FF0000"/>
                </a:solidFill>
                <a:cs typeface="+mn-ea"/>
                <a:sym typeface="+mn-lt"/>
              </a:rPr>
              <a:t>A=∠D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600" b="1" dirty="0">
                <a:solidFill>
                  <a:srgbClr val="0F9F99"/>
                </a:solidFill>
                <a:cs typeface="+mn-ea"/>
                <a:sym typeface="+mn-lt"/>
              </a:rPr>
              <a:t>探索提高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F9F99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占位符 6"/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9" b="8739"/>
          <a:stretch>
            <a:fillRect/>
          </a:stretch>
        </p:blipFill>
        <p:spPr>
          <a:xfrm>
            <a:off x="5054018" y="1"/>
            <a:ext cx="7137982" cy="3791641"/>
          </a:xfrm>
        </p:spPr>
      </p:pic>
      <p:sp>
        <p:nvSpPr>
          <p:cNvPr id="18" name="Right Triangle 2"/>
          <p:cNvSpPr/>
          <p:nvPr/>
        </p:nvSpPr>
        <p:spPr>
          <a:xfrm>
            <a:off x="0" y="4038530"/>
            <a:ext cx="2819470" cy="2819470"/>
          </a:xfrm>
          <a:prstGeom prst="rtTriangle">
            <a:avLst/>
          </a:prstGeom>
          <a:gradFill flip="none" rotWithShape="1">
            <a:gsLst>
              <a:gs pos="0">
                <a:schemeClr val="accent1"/>
              </a:gs>
              <a:gs pos="90000">
                <a:schemeClr val="accent1">
                  <a:lumMod val="7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" name="Rectangle: Rounded Corners 40"/>
          <p:cNvSpPr/>
          <p:nvPr/>
        </p:nvSpPr>
        <p:spPr bwMode="auto">
          <a:xfrm rot="16200000">
            <a:off x="2346551" y="4681220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accent1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Rectangle: Rounded Corners 43"/>
          <p:cNvSpPr/>
          <p:nvPr/>
        </p:nvSpPr>
        <p:spPr bwMode="auto">
          <a:xfrm rot="16200000">
            <a:off x="4037416" y="4681220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1591911" y="2949122"/>
            <a:ext cx="6100659" cy="1502622"/>
            <a:chOff x="1510349" y="2955304"/>
            <a:chExt cx="4862725" cy="1197713"/>
          </a:xfrm>
        </p:grpSpPr>
        <p:sp>
          <p:nvSpPr>
            <p:cNvPr id="22" name="矩形 21"/>
            <p:cNvSpPr/>
            <p:nvPr/>
          </p:nvSpPr>
          <p:spPr bwMode="auto">
            <a:xfrm>
              <a:off x="1510349" y="2955304"/>
              <a:ext cx="4862725" cy="5642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>
                <a:defRPr/>
              </a:pPr>
              <a:r>
                <a:rPr lang="zh-CN" altLang="en-US" sz="4000" b="1" kern="100" dirty="0">
                  <a:cs typeface="+mn-ea"/>
                  <a:sym typeface="+mn-lt"/>
                </a:rPr>
                <a:t>感谢各位的仔细聆听</a:t>
              </a:r>
            </a:p>
          </p:txBody>
        </p:sp>
        <p:sp>
          <p:nvSpPr>
            <p:cNvPr id="23" name="矩形 22"/>
            <p:cNvSpPr/>
            <p:nvPr/>
          </p:nvSpPr>
          <p:spPr>
            <a:xfrm>
              <a:off x="1571361" y="3637838"/>
              <a:ext cx="3472716" cy="5151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/>
              <a:endParaRPr lang="zh-CN" altLang="en-US" sz="3600" dirty="0">
                <a:cs typeface="+mn-ea"/>
                <a:sym typeface="+mn-lt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1634862" y="3563329"/>
              <a:ext cx="473821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5" name="矩形 24"/>
          <p:cNvSpPr/>
          <p:nvPr/>
        </p:nvSpPr>
        <p:spPr bwMode="auto">
          <a:xfrm>
            <a:off x="1668455" y="2191310"/>
            <a:ext cx="45833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3600" b="1" kern="100" dirty="0">
                <a:cs typeface="+mn-ea"/>
                <a:sym typeface="+mn-lt"/>
              </a:rPr>
              <a:t>第十二章 全等三角形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1668455" y="4382774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668455" y="3841960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1812909" y="5259656"/>
            <a:ext cx="1210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50" smtClean="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 smtClean="0">
                <a:solidFill>
                  <a:schemeClr val="bg1"/>
                </a:solidFill>
                <a:cs typeface="+mn-ea"/>
                <a:sym typeface="+mn-lt"/>
              </a:rPr>
              <a:t>PPT818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3503774" y="5259656"/>
            <a:ext cx="134632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20XX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640971" y="378048"/>
            <a:ext cx="1121978" cy="369332"/>
          </a:xfrm>
          <a:prstGeom prst="rect">
            <a:avLst/>
          </a:prstGeom>
          <a:solidFill>
            <a:srgbClr val="0F9F99"/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8" name="Right Triangle 2"/>
          <p:cNvSpPr/>
          <p:nvPr/>
        </p:nvSpPr>
        <p:spPr>
          <a:xfrm rot="16200000">
            <a:off x="11639988" y="6305987"/>
            <a:ext cx="552012" cy="552012"/>
          </a:xfrm>
          <a:prstGeom prst="rtTriangle">
            <a:avLst/>
          </a:prstGeom>
          <a:gradFill flip="none" rotWithShape="1">
            <a:gsLst>
              <a:gs pos="0">
                <a:schemeClr val="accent1"/>
              </a:gs>
              <a:gs pos="90000">
                <a:schemeClr val="accent1">
                  <a:lumMod val="7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F9F99"/>
                </a:solidFill>
                <a:effectLst/>
                <a:uLnTx/>
                <a:uFillTx/>
                <a:cs typeface="+mn-ea"/>
                <a:sym typeface="+mn-lt"/>
              </a:rPr>
              <a:t>前 言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63285" y="1510038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F9F99"/>
                </a:solidFill>
                <a:effectLst/>
                <a:uLnTx/>
                <a:uFillTx/>
                <a:cs typeface="+mn-ea"/>
                <a:sym typeface="+mn-lt"/>
              </a:rPr>
              <a:t>学习目标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063285" y="2405228"/>
            <a:ext cx="10348517" cy="1571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．探索并正确理解“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ASA”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和“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AAS”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判定方法。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．会用“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ASA”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和“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AAS”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判定方法证明两个三角形全等。 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3.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通过画图、比较、验证，培养学生注重观察、善于思考、不断总结的良好思维习惯。 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063285" y="4397770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F9F99"/>
                </a:solidFill>
                <a:effectLst/>
                <a:uLnTx/>
                <a:uFillTx/>
                <a:cs typeface="+mn-ea"/>
                <a:sym typeface="+mn-lt"/>
              </a:rPr>
              <a:t>重点难点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063284" y="5292959"/>
            <a:ext cx="10348517" cy="504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理解两种判定方法，并掌握用这两种方法证明两个三角形全等。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717552" y="1104408"/>
            <a:ext cx="10218899" cy="96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    先任意画一个△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ABC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，再画一个△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AˊBˊC ˊ 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，使△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ABC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和△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AˊBˊC ˊ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满足六个条件中的三个。画出的这两个三角形一定全等吗？</a:t>
            </a:r>
          </a:p>
        </p:txBody>
      </p:sp>
      <p:grpSp>
        <p:nvGrpSpPr>
          <p:cNvPr id="27" name="Group 10"/>
          <p:cNvGrpSpPr/>
          <p:nvPr/>
        </p:nvGrpSpPr>
        <p:grpSpPr bwMode="auto">
          <a:xfrm>
            <a:off x="858992" y="2113510"/>
            <a:ext cx="2922793" cy="2104219"/>
            <a:chOff x="0" y="0"/>
            <a:chExt cx="2285" cy="1641"/>
          </a:xfrm>
        </p:grpSpPr>
        <p:grpSp>
          <p:nvGrpSpPr>
            <p:cNvPr id="37" name="Group 11"/>
            <p:cNvGrpSpPr/>
            <p:nvPr/>
          </p:nvGrpSpPr>
          <p:grpSpPr bwMode="auto">
            <a:xfrm>
              <a:off x="242" y="240"/>
              <a:ext cx="1824" cy="1104"/>
              <a:chOff x="0" y="0"/>
              <a:chExt cx="1365" cy="1092"/>
            </a:xfrm>
          </p:grpSpPr>
          <p:sp>
            <p:nvSpPr>
              <p:cNvPr id="41" name="Line 12"/>
              <p:cNvSpPr>
                <a:spLocks noChangeShapeType="1"/>
              </p:cNvSpPr>
              <p:nvPr/>
            </p:nvSpPr>
            <p:spPr bwMode="auto">
              <a:xfrm>
                <a:off x="0" y="1084"/>
                <a:ext cx="1365" cy="0"/>
              </a:xfrm>
              <a:prstGeom prst="line">
                <a:avLst/>
              </a:prstGeom>
              <a:noFill/>
              <a:ln w="38100" cmpd="sng">
                <a:solidFill>
                  <a:srgbClr val="FF66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2" name="Line 13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945" cy="1092"/>
              </a:xfrm>
              <a:prstGeom prst="line">
                <a:avLst/>
              </a:prstGeom>
              <a:noFill/>
              <a:ln w="38100" cmpd="sng">
                <a:solidFill>
                  <a:srgbClr val="FF66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3" name="Line 14"/>
              <p:cNvSpPr>
                <a:spLocks noChangeShapeType="1"/>
              </p:cNvSpPr>
              <p:nvPr/>
            </p:nvSpPr>
            <p:spPr bwMode="auto">
              <a:xfrm>
                <a:off x="945" y="0"/>
                <a:ext cx="420" cy="1092"/>
              </a:xfrm>
              <a:prstGeom prst="line">
                <a:avLst/>
              </a:prstGeom>
              <a:noFill/>
              <a:ln w="38100" cmpd="sng">
                <a:solidFill>
                  <a:srgbClr val="FF66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8" name="Text Box 15"/>
            <p:cNvSpPr txBox="1">
              <a:spLocks noChangeArrowheads="1"/>
            </p:cNvSpPr>
            <p:nvPr/>
          </p:nvSpPr>
          <p:spPr bwMode="auto">
            <a:xfrm>
              <a:off x="1490" y="0"/>
              <a:ext cx="432" cy="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zh-CN" altLang="zh-CN" sz="3735" b="1">
                  <a:solidFill>
                    <a:prstClr val="black"/>
                  </a:solidFill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39" name="Text Box 16"/>
            <p:cNvSpPr txBox="1">
              <a:spLocks noChangeArrowheads="1"/>
            </p:cNvSpPr>
            <p:nvPr/>
          </p:nvSpPr>
          <p:spPr bwMode="auto">
            <a:xfrm>
              <a:off x="0" y="1147"/>
              <a:ext cx="369" cy="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zh-CN" altLang="zh-CN" sz="3735" b="1">
                  <a:solidFill>
                    <a:prstClr val="black"/>
                  </a:solidFill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40" name="Text Box 17"/>
            <p:cNvSpPr txBox="1">
              <a:spLocks noChangeArrowheads="1"/>
            </p:cNvSpPr>
            <p:nvPr/>
          </p:nvSpPr>
          <p:spPr bwMode="auto">
            <a:xfrm>
              <a:off x="2041" y="1179"/>
              <a:ext cx="244" cy="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400"/>
              <a:r>
                <a:rPr lang="zh-CN" altLang="zh-CN" sz="3735" b="1">
                  <a:solidFill>
                    <a:prstClr val="black"/>
                  </a:solidFill>
                  <a:cs typeface="+mn-ea"/>
                  <a:sym typeface="+mn-lt"/>
                </a:rPr>
                <a:t>C</a:t>
              </a:r>
            </a:p>
          </p:txBody>
        </p:sp>
      </p:grpSp>
      <p:sp>
        <p:nvSpPr>
          <p:cNvPr id="5" name="矩形 4"/>
          <p:cNvSpPr/>
          <p:nvPr/>
        </p:nvSpPr>
        <p:spPr>
          <a:xfrm>
            <a:off x="5576327" y="2095156"/>
            <a:ext cx="4031873" cy="40011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none">
            <a:spAutoFit/>
          </a:bodyPr>
          <a:lstStyle/>
          <a:p>
            <a:pPr defTabSz="914400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满足六个条件中的三个的情况分为</a:t>
            </a:r>
          </a:p>
        </p:txBody>
      </p:sp>
      <p:sp>
        <p:nvSpPr>
          <p:cNvPr id="6" name="矩形: 圆角 5"/>
          <p:cNvSpPr/>
          <p:nvPr/>
        </p:nvSpPr>
        <p:spPr>
          <a:xfrm>
            <a:off x="5583178" y="2727282"/>
            <a:ext cx="2264380" cy="428783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zh-CN" altLang="en-US" sz="20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三个角相等</a:t>
            </a:r>
          </a:p>
        </p:txBody>
      </p:sp>
      <p:sp>
        <p:nvSpPr>
          <p:cNvPr id="44" name="矩形: 圆角 43"/>
          <p:cNvSpPr/>
          <p:nvPr/>
        </p:nvSpPr>
        <p:spPr>
          <a:xfrm>
            <a:off x="8266062" y="2740034"/>
            <a:ext cx="2264380" cy="428783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zh-CN" altLang="en-US" sz="20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三条边相等</a:t>
            </a:r>
          </a:p>
        </p:txBody>
      </p:sp>
      <p:sp>
        <p:nvSpPr>
          <p:cNvPr id="45" name="矩形: 圆角 44"/>
          <p:cNvSpPr/>
          <p:nvPr/>
        </p:nvSpPr>
        <p:spPr>
          <a:xfrm>
            <a:off x="5615559" y="4039243"/>
            <a:ext cx="2264380" cy="428783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zh-CN" altLang="en-US" sz="20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两边一角相等</a:t>
            </a:r>
          </a:p>
        </p:txBody>
      </p:sp>
      <p:sp>
        <p:nvSpPr>
          <p:cNvPr id="46" name="矩形: 圆角 45"/>
          <p:cNvSpPr/>
          <p:nvPr/>
        </p:nvSpPr>
        <p:spPr>
          <a:xfrm>
            <a:off x="8337577" y="4052248"/>
            <a:ext cx="2264380" cy="428783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zh-CN" altLang="en-US" sz="20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两角一边相等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159553" y="3239575"/>
            <a:ext cx="19137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000" dirty="0">
                <a:cs typeface="+mn-ea"/>
                <a:sym typeface="+mn-lt"/>
              </a:rPr>
              <a:t>不一定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9022667" y="3210422"/>
            <a:ext cx="7178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000" dirty="0">
                <a:cs typeface="+mn-ea"/>
                <a:sym typeface="+mn-lt"/>
              </a:rPr>
              <a:t>全等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8783656" y="4578308"/>
            <a:ext cx="19137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000" dirty="0">
                <a:cs typeface="+mn-ea"/>
                <a:sym typeface="+mn-lt"/>
              </a:rPr>
              <a:t>本节讨论</a:t>
            </a:r>
          </a:p>
        </p:txBody>
      </p:sp>
      <p:sp>
        <p:nvSpPr>
          <p:cNvPr id="10" name="箭头: 左弧形 9"/>
          <p:cNvSpPr/>
          <p:nvPr/>
        </p:nvSpPr>
        <p:spPr>
          <a:xfrm>
            <a:off x="1373122" y="4109879"/>
            <a:ext cx="415504" cy="1226680"/>
          </a:xfrm>
          <a:prstGeom prst="curvedRightArrow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654949" y="4468026"/>
            <a:ext cx="1156447" cy="1897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11735" dirty="0">
                <a:solidFill>
                  <a:prstClr val="black"/>
                </a:solidFill>
                <a:cs typeface="+mn-ea"/>
                <a:sym typeface="+mn-lt"/>
              </a:rPr>
              <a:t>{</a:t>
            </a:r>
            <a:endParaRPr lang="zh-CN" altLang="en-US" sz="1173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5" name="矩形: 圆角 24"/>
          <p:cNvSpPr/>
          <p:nvPr/>
        </p:nvSpPr>
        <p:spPr>
          <a:xfrm>
            <a:off x="2303916" y="4784105"/>
            <a:ext cx="3792084" cy="430887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zh-CN" altLang="en-US" sz="2135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两边和它们的夹角相等</a:t>
            </a:r>
          </a:p>
        </p:txBody>
      </p:sp>
      <p:sp>
        <p:nvSpPr>
          <p:cNvPr id="26" name="矩形: 圆角 25"/>
          <p:cNvSpPr/>
          <p:nvPr/>
        </p:nvSpPr>
        <p:spPr>
          <a:xfrm>
            <a:off x="2233172" y="6024128"/>
            <a:ext cx="3792084" cy="430887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zh-CN" altLang="en-US" sz="2135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两边和其中一边对角相等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6114771" y="4830270"/>
            <a:ext cx="19137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000" dirty="0">
                <a:cs typeface="+mn-ea"/>
                <a:sym typeface="+mn-lt"/>
              </a:rPr>
              <a:t>全等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6114770" y="6070310"/>
            <a:ext cx="19137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000" dirty="0">
                <a:cs typeface="+mn-ea"/>
                <a:sym typeface="+mn-lt"/>
              </a:rPr>
              <a:t>不全等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600" b="1" dirty="0">
                <a:solidFill>
                  <a:srgbClr val="0F9F99"/>
                </a:solidFill>
                <a:cs typeface="+mn-ea"/>
                <a:sym typeface="+mn-lt"/>
              </a:rPr>
              <a:t>回顾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F9F99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 animBg="1"/>
      <p:bldP spid="6" grpId="0" animBg="1"/>
      <p:bldP spid="44" grpId="0" animBg="1"/>
      <p:bldP spid="45" grpId="0" animBg="1"/>
      <p:bldP spid="46" grpId="0" animBg="1"/>
      <p:bldP spid="9" grpId="0"/>
      <p:bldP spid="21" grpId="0"/>
      <p:bldP spid="22" grpId="0"/>
      <p:bldP spid="10" grpId="0" animBg="1"/>
      <p:bldP spid="11" grpId="0"/>
      <p:bldP spid="25" grpId="0" animBg="1"/>
      <p:bldP spid="26" grpId="0" animBg="1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865771" y="1387837"/>
            <a:ext cx="9097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400" b="1" dirty="0">
                <a:cs typeface="+mn-ea"/>
                <a:sym typeface="+mn-lt"/>
              </a:rPr>
              <a:t>两个三角形中两角一边相等的情况分为：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865771" y="2191749"/>
            <a:ext cx="47692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zh-CN" altLang="zh-CN" sz="2400" dirty="0">
                <a:latin typeface="+mn-lt"/>
                <a:ea typeface="+mn-ea"/>
                <a:cs typeface="+mn-ea"/>
                <a:sym typeface="+mn-lt"/>
              </a:rPr>
              <a:t>1、</a:t>
            </a:r>
            <a:r>
              <a:rPr lang="zh-CN" altLang="zh-CN" sz="2400" b="1" dirty="0">
                <a:latin typeface="+mn-lt"/>
                <a:ea typeface="+mn-ea"/>
                <a:cs typeface="+mn-ea"/>
                <a:sym typeface="+mn-lt"/>
              </a:rPr>
              <a:t>两角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和他们的</a:t>
            </a:r>
            <a:r>
              <a:rPr lang="zh-CN" altLang="zh-CN" sz="2400" b="1" dirty="0">
                <a:latin typeface="+mn-lt"/>
                <a:ea typeface="+mn-ea"/>
                <a:cs typeface="+mn-ea"/>
                <a:sym typeface="+mn-lt"/>
              </a:rPr>
              <a:t>夹边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分别</a:t>
            </a:r>
            <a:r>
              <a:rPr lang="zh-CN" altLang="zh-CN" sz="2400" b="1" dirty="0">
                <a:latin typeface="+mn-lt"/>
                <a:ea typeface="+mn-ea"/>
                <a:cs typeface="+mn-ea"/>
                <a:sym typeface="+mn-lt"/>
              </a:rPr>
              <a:t>相等。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865771" y="2846954"/>
            <a:ext cx="109452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zh-CN" altLang="zh-CN" sz="2400" b="1" dirty="0">
                <a:latin typeface="+mn-lt"/>
                <a:ea typeface="+mn-ea"/>
                <a:cs typeface="+mn-ea"/>
                <a:sym typeface="+mn-lt"/>
              </a:rPr>
              <a:t>2、有两个角和其中一个角的对边相等。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600" b="1" dirty="0">
                <a:solidFill>
                  <a:srgbClr val="0F9F99"/>
                </a:solidFill>
                <a:cs typeface="+mn-ea"/>
                <a:sym typeface="+mn-lt"/>
              </a:rPr>
              <a:t>思考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F9F99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: 圆角 4"/>
          <p:cNvSpPr/>
          <p:nvPr/>
        </p:nvSpPr>
        <p:spPr>
          <a:xfrm>
            <a:off x="3078447" y="1065360"/>
            <a:ext cx="7083394" cy="655765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zh-CN" altLang="en-US" sz="2000" b="1" dirty="0">
                <a:solidFill>
                  <a:schemeClr val="tx1"/>
                </a:solidFill>
                <a:cs typeface="+mn-ea"/>
                <a:sym typeface="+mn-lt"/>
              </a:rPr>
              <a:t>情况</a:t>
            </a:r>
            <a:r>
              <a:rPr lang="en-US" altLang="zh-CN" sz="2000" b="1" dirty="0">
                <a:solidFill>
                  <a:schemeClr val="tx1"/>
                </a:solidFill>
                <a:cs typeface="+mn-ea"/>
                <a:sym typeface="+mn-lt"/>
              </a:rPr>
              <a:t>1</a:t>
            </a:r>
            <a:r>
              <a:rPr lang="zh-CN" altLang="en-US" sz="2000" b="1" dirty="0">
                <a:solidFill>
                  <a:schemeClr val="tx1"/>
                </a:solidFill>
                <a:cs typeface="+mn-ea"/>
                <a:sym typeface="+mn-lt"/>
              </a:rPr>
              <a:t>：</a:t>
            </a:r>
            <a:r>
              <a:rPr lang="zh-CN" altLang="zh-CN" sz="2000" b="1" dirty="0">
                <a:solidFill>
                  <a:schemeClr val="tx1"/>
                </a:solidFill>
                <a:cs typeface="+mn-ea"/>
                <a:sym typeface="+mn-lt"/>
              </a:rPr>
              <a:t>两角</a:t>
            </a:r>
            <a:r>
              <a:rPr lang="zh-CN" altLang="en-US" sz="2000" b="1" dirty="0">
                <a:solidFill>
                  <a:schemeClr val="tx1"/>
                </a:solidFill>
                <a:cs typeface="+mn-ea"/>
                <a:sym typeface="+mn-lt"/>
              </a:rPr>
              <a:t>和他们对应的</a:t>
            </a:r>
            <a:r>
              <a:rPr lang="zh-CN" altLang="zh-CN" sz="2000" b="1" dirty="0">
                <a:solidFill>
                  <a:schemeClr val="tx1"/>
                </a:solidFill>
                <a:cs typeface="+mn-ea"/>
                <a:sym typeface="+mn-lt"/>
              </a:rPr>
              <a:t>夹边相等</a:t>
            </a:r>
            <a:r>
              <a:rPr lang="zh-CN" altLang="en-US" sz="2000" b="1" dirty="0">
                <a:solidFill>
                  <a:schemeClr val="tx1"/>
                </a:solidFill>
                <a:cs typeface="+mn-ea"/>
                <a:sym typeface="+mn-lt"/>
              </a:rPr>
              <a:t>，两三角形全等吗？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697270" y="1860708"/>
            <a:ext cx="6495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画一个△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AˊBˊC ˊ 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，使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两角和夹边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相等？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ject 12"/>
              <p:cNvSpPr txBox="1"/>
              <p:nvPr/>
            </p:nvSpPr>
            <p:spPr bwMode="auto">
              <a:xfrm>
                <a:off x="5518150" y="3979863"/>
                <a:ext cx="4643438" cy="5238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则</m:t>
                      </m:r>
                      <m:r>
                        <m:rPr>
                          <m:sty m:val="p"/>
                        </m:rP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p>
                        <m:sSup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zh-CN" altLang="en-US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r>
                            <a:rPr lang="zh-CN" altLang="en-US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sSup>
                        <m:sSup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zh-CN" altLang="en-US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  <m:sup>
                          <m:r>
                            <a:rPr lang="zh-CN" altLang="en-US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sSup>
                        <m:sSup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zh-CN" altLang="en-US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p>
                          <m:r>
                            <a:rPr lang="zh-CN" altLang="en-US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为所求作的三角形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17" name="Object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18150" y="3979863"/>
                <a:ext cx="4643438" cy="523875"/>
              </a:xfrm>
              <a:prstGeom prst="rect">
                <a:avLst/>
              </a:prstGeom>
              <a:blipFill rotWithShape="1">
                <a:blip r:embed="rId3"/>
                <a:stretch>
                  <a:fillRect t="-61" r="7" b="61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文本框 39"/>
          <p:cNvSpPr txBox="1"/>
          <p:nvPr/>
        </p:nvSpPr>
        <p:spPr>
          <a:xfrm>
            <a:off x="10192871" y="1133165"/>
            <a:ext cx="1427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3200" b="1" dirty="0">
                <a:solidFill>
                  <a:srgbClr val="FF0000"/>
                </a:solidFill>
                <a:cs typeface="+mn-ea"/>
                <a:sym typeface="+mn-lt"/>
              </a:rPr>
              <a:t>全等</a:t>
            </a:r>
          </a:p>
        </p:txBody>
      </p:sp>
      <p:sp>
        <p:nvSpPr>
          <p:cNvPr id="55" name="文本框 54"/>
          <p:cNvSpPr txBox="1">
            <a:spLocks noChangeArrowheads="1"/>
          </p:cNvSpPr>
          <p:nvPr/>
        </p:nvSpPr>
        <p:spPr bwMode="auto">
          <a:xfrm>
            <a:off x="5475184" y="2542844"/>
            <a:ext cx="6908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画法：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、画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ˊ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ˊ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AB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。</a:t>
            </a:r>
          </a:p>
        </p:txBody>
      </p:sp>
      <p:sp>
        <p:nvSpPr>
          <p:cNvPr id="56" name="文本框 55"/>
          <p:cNvSpPr txBox="1">
            <a:spLocks noChangeArrowheads="1"/>
          </p:cNvSpPr>
          <p:nvPr/>
        </p:nvSpPr>
        <p:spPr bwMode="auto">
          <a:xfrm>
            <a:off x="5468710" y="3046036"/>
            <a:ext cx="9042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、在 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ˊ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ˊ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的同旁画∠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DA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ˊ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ˊ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=∠A 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， </a:t>
            </a:r>
          </a:p>
          <a:p>
            <a:pPr defTabSz="914400"/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∠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E B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ˊ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ˊ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=∠B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， 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ˊ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D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 B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ˊ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E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交于点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C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ˊ 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。</a:t>
            </a:r>
          </a:p>
        </p:txBody>
      </p:sp>
      <p:grpSp>
        <p:nvGrpSpPr>
          <p:cNvPr id="72" name="组合 71"/>
          <p:cNvGrpSpPr/>
          <p:nvPr/>
        </p:nvGrpSpPr>
        <p:grpSpPr bwMode="auto">
          <a:xfrm>
            <a:off x="2630790" y="5801529"/>
            <a:ext cx="4876800" cy="685801"/>
            <a:chOff x="0" y="0"/>
            <a:chExt cx="2304" cy="324"/>
          </a:xfrm>
        </p:grpSpPr>
        <p:sp>
          <p:nvSpPr>
            <p:cNvPr id="73" name="直接连接符 34829"/>
            <p:cNvSpPr>
              <a:spLocks noChangeShapeType="1"/>
            </p:cNvSpPr>
            <p:nvPr/>
          </p:nvSpPr>
          <p:spPr bwMode="auto">
            <a:xfrm rot="-458225">
              <a:off x="309" y="20"/>
              <a:ext cx="1536" cy="199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4" name="文本框 34830"/>
            <p:cNvSpPr txBox="1">
              <a:spLocks noChangeArrowheads="1"/>
            </p:cNvSpPr>
            <p:nvPr/>
          </p:nvSpPr>
          <p:spPr bwMode="auto">
            <a:xfrm>
              <a:off x="0" y="48"/>
              <a:ext cx="432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spcBef>
                  <a:spcPct val="50000"/>
                </a:spcBef>
              </a:pPr>
              <a:r>
                <a:rPr lang="en-US" altLang="zh-CN" sz="3200" b="1" dirty="0">
                  <a:solidFill>
                    <a:srgbClr val="FF0000"/>
                  </a:solidFill>
                  <a:latin typeface="+mn-lt"/>
                  <a:ea typeface="+mn-ea"/>
                  <a:cs typeface="+mn-ea"/>
                  <a:sym typeface="+mn-lt"/>
                </a:rPr>
                <a:t>A</a:t>
              </a:r>
              <a:r>
                <a:rPr lang="en-US" altLang="zh-CN" sz="32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ˊ</a:t>
              </a:r>
              <a:endParaRPr lang="en-US" altLang="zh-CN" sz="3200" b="1" baseline="30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5" name="文本框 34831"/>
            <p:cNvSpPr txBox="1">
              <a:spLocks noChangeArrowheads="1"/>
            </p:cNvSpPr>
            <p:nvPr/>
          </p:nvSpPr>
          <p:spPr bwMode="auto">
            <a:xfrm>
              <a:off x="1872" y="0"/>
              <a:ext cx="432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spcBef>
                  <a:spcPct val="50000"/>
                </a:spcBef>
              </a:pPr>
              <a:r>
                <a:rPr lang="en-US" altLang="zh-CN" sz="3200" b="1" dirty="0">
                  <a:solidFill>
                    <a:srgbClr val="FF0000"/>
                  </a:solidFill>
                  <a:latin typeface="+mn-lt"/>
                  <a:ea typeface="+mn-ea"/>
                  <a:cs typeface="+mn-ea"/>
                  <a:sym typeface="+mn-lt"/>
                </a:rPr>
                <a:t>B</a:t>
              </a:r>
              <a:r>
                <a:rPr lang="en-US" altLang="zh-CN" sz="32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ˊ</a:t>
              </a:r>
              <a:endParaRPr lang="en-US" altLang="zh-CN" sz="3200" b="1" baseline="30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76" name="组合 75"/>
          <p:cNvGrpSpPr/>
          <p:nvPr/>
        </p:nvGrpSpPr>
        <p:grpSpPr bwMode="auto">
          <a:xfrm>
            <a:off x="2630791" y="2448729"/>
            <a:ext cx="3687233" cy="3803651"/>
            <a:chOff x="0" y="0"/>
            <a:chExt cx="1741" cy="1797"/>
          </a:xfrm>
        </p:grpSpPr>
        <p:sp>
          <p:nvSpPr>
            <p:cNvPr id="77" name="直接连接符 34834"/>
            <p:cNvSpPr>
              <a:spLocks noChangeShapeType="1"/>
            </p:cNvSpPr>
            <p:nvPr/>
          </p:nvSpPr>
          <p:spPr bwMode="auto">
            <a:xfrm rot="-458225">
              <a:off x="358" y="73"/>
              <a:ext cx="1383" cy="1724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8" name="文本框 34835"/>
            <p:cNvSpPr txBox="1">
              <a:spLocks noChangeArrowheads="1"/>
            </p:cNvSpPr>
            <p:nvPr/>
          </p:nvSpPr>
          <p:spPr bwMode="auto">
            <a:xfrm>
              <a:off x="0" y="0"/>
              <a:ext cx="336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spcBef>
                  <a:spcPct val="50000"/>
                </a:spcBef>
              </a:pPr>
              <a:r>
                <a:rPr lang="en-US" altLang="zh-CN" sz="3200" b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E</a:t>
              </a:r>
            </a:p>
          </p:txBody>
        </p:sp>
      </p:grpSp>
      <p:grpSp>
        <p:nvGrpSpPr>
          <p:cNvPr id="79" name="组合 78"/>
          <p:cNvGrpSpPr/>
          <p:nvPr/>
        </p:nvGrpSpPr>
        <p:grpSpPr bwMode="auto">
          <a:xfrm>
            <a:off x="3075290" y="2347130"/>
            <a:ext cx="1892300" cy="3661833"/>
            <a:chOff x="0" y="0"/>
            <a:chExt cx="895" cy="1730"/>
          </a:xfrm>
        </p:grpSpPr>
        <p:sp>
          <p:nvSpPr>
            <p:cNvPr id="80" name="直接连接符 34837"/>
            <p:cNvSpPr>
              <a:spLocks noChangeShapeType="1"/>
            </p:cNvSpPr>
            <p:nvPr/>
          </p:nvSpPr>
          <p:spPr bwMode="auto">
            <a:xfrm rot="21141775" flipH="1">
              <a:off x="0" y="198"/>
              <a:ext cx="627" cy="1532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1" name="文本框 34838"/>
            <p:cNvSpPr txBox="1">
              <a:spLocks noChangeArrowheads="1"/>
            </p:cNvSpPr>
            <p:nvPr/>
          </p:nvSpPr>
          <p:spPr bwMode="auto">
            <a:xfrm>
              <a:off x="559" y="0"/>
              <a:ext cx="336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spcBef>
                  <a:spcPct val="50000"/>
                </a:spcBef>
              </a:pPr>
              <a:r>
                <a:rPr lang="en-US" altLang="zh-CN" sz="3200" b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D</a:t>
              </a:r>
            </a:p>
          </p:txBody>
        </p:sp>
      </p:grpSp>
      <p:sp>
        <p:nvSpPr>
          <p:cNvPr id="82" name="任意多边形 34845"/>
          <p:cNvSpPr>
            <a:spLocks noChangeArrowheads="1"/>
          </p:cNvSpPr>
          <p:nvPr/>
        </p:nvSpPr>
        <p:spPr bwMode="auto">
          <a:xfrm>
            <a:off x="3443590" y="5634313"/>
            <a:ext cx="101600" cy="370416"/>
          </a:xfrm>
          <a:custGeom>
            <a:avLst/>
            <a:gdLst>
              <a:gd name="T0" fmla="*/ 0 w 21600"/>
              <a:gd name="T1" fmla="*/ 0 h 26286"/>
              <a:gd name="T2" fmla="*/ 21600 w 21600"/>
              <a:gd name="T3" fmla="*/ 21600 h 26286"/>
              <a:gd name="T4" fmla="*/ 21089 w 21600"/>
              <a:gd name="T5" fmla="*/ 26290 h 26286"/>
              <a:gd name="T6" fmla="*/ 0 w 21600"/>
              <a:gd name="T7" fmla="*/ 0 h 26286"/>
              <a:gd name="T8" fmla="*/ 21600 w 21600"/>
              <a:gd name="T9" fmla="*/ 21600 h 26286"/>
              <a:gd name="T10" fmla="*/ 21089 w 21600"/>
              <a:gd name="T11" fmla="*/ 26290 h 26286"/>
              <a:gd name="T12" fmla="*/ 0 w 21600"/>
              <a:gd name="T13" fmla="*/ 21600 h 26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600" h="26286" fill="none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  <a:cubicBezTo>
                  <a:pt x="21600" y="23213"/>
                  <a:pt x="21423" y="24784"/>
                  <a:pt x="21089" y="26290"/>
                </a:cubicBezTo>
              </a:path>
              <a:path w="21600" h="26286" stroke="0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  <a:cubicBezTo>
                  <a:pt x="21600" y="23213"/>
                  <a:pt x="21423" y="24784"/>
                  <a:pt x="21089" y="2629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83" name="组合 82"/>
          <p:cNvGrpSpPr/>
          <p:nvPr/>
        </p:nvGrpSpPr>
        <p:grpSpPr bwMode="auto">
          <a:xfrm>
            <a:off x="5577190" y="5699930"/>
            <a:ext cx="711200" cy="370417"/>
            <a:chOff x="0" y="0"/>
            <a:chExt cx="336" cy="175"/>
          </a:xfrm>
        </p:grpSpPr>
        <p:sp>
          <p:nvSpPr>
            <p:cNvPr id="84" name="任意多边形 34847"/>
            <p:cNvSpPr>
              <a:spLocks noChangeArrowheads="1"/>
            </p:cNvSpPr>
            <p:nvPr/>
          </p:nvSpPr>
          <p:spPr bwMode="auto">
            <a:xfrm flipH="1">
              <a:off x="0" y="0"/>
              <a:ext cx="250" cy="175"/>
            </a:xfrm>
            <a:custGeom>
              <a:avLst/>
              <a:gdLst>
                <a:gd name="T0" fmla="*/ 0 w 22466"/>
                <a:gd name="T1" fmla="*/ 17 h 21600"/>
                <a:gd name="T2" fmla="*/ 866 w 22466"/>
                <a:gd name="T3" fmla="*/ 0 h 21600"/>
                <a:gd name="T4" fmla="*/ 22466 w 22466"/>
                <a:gd name="T5" fmla="*/ 21600 h 21600"/>
                <a:gd name="T6" fmla="*/ 0 w 22466"/>
                <a:gd name="T7" fmla="*/ 17 h 21600"/>
                <a:gd name="T8" fmla="*/ 866 w 22466"/>
                <a:gd name="T9" fmla="*/ 0 h 21600"/>
                <a:gd name="T10" fmla="*/ 22466 w 22466"/>
                <a:gd name="T11" fmla="*/ 21600 h 21600"/>
                <a:gd name="T12" fmla="*/ 866 w 22466"/>
                <a:gd name="T1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466" h="21600" fill="none">
                  <a:moveTo>
                    <a:pt x="0" y="17"/>
                  </a:moveTo>
                  <a:cubicBezTo>
                    <a:pt x="287" y="6"/>
                    <a:pt x="576" y="0"/>
                    <a:pt x="866" y="0"/>
                  </a:cubicBezTo>
                  <a:cubicBezTo>
                    <a:pt x="12795" y="0"/>
                    <a:pt x="22466" y="9671"/>
                    <a:pt x="22466" y="21600"/>
                  </a:cubicBezTo>
                </a:path>
                <a:path w="22466" h="21600" stroke="0">
                  <a:moveTo>
                    <a:pt x="0" y="17"/>
                  </a:moveTo>
                  <a:cubicBezTo>
                    <a:pt x="287" y="6"/>
                    <a:pt x="576" y="0"/>
                    <a:pt x="866" y="0"/>
                  </a:cubicBezTo>
                  <a:cubicBezTo>
                    <a:pt x="12795" y="0"/>
                    <a:pt x="22466" y="9671"/>
                    <a:pt x="22466" y="21600"/>
                  </a:cubicBezTo>
                  <a:lnTo>
                    <a:pt x="866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5" name="任意多边形 34848"/>
            <p:cNvSpPr>
              <a:spLocks noChangeArrowheads="1"/>
            </p:cNvSpPr>
            <p:nvPr/>
          </p:nvSpPr>
          <p:spPr bwMode="auto">
            <a:xfrm flipH="1">
              <a:off x="96" y="11"/>
              <a:ext cx="240" cy="164"/>
            </a:xfrm>
            <a:custGeom>
              <a:avLst/>
              <a:gdLst>
                <a:gd name="T0" fmla="*/ 7526 w 21600"/>
                <a:gd name="T1" fmla="*/ 0 h 20246"/>
                <a:gd name="T2" fmla="*/ 21600 w 21600"/>
                <a:gd name="T3" fmla="*/ 20246 h 20246"/>
                <a:gd name="T4" fmla="*/ 7526 w 21600"/>
                <a:gd name="T5" fmla="*/ 0 h 20246"/>
                <a:gd name="T6" fmla="*/ 21600 w 21600"/>
                <a:gd name="T7" fmla="*/ 20246 h 20246"/>
                <a:gd name="T8" fmla="*/ 0 w 21600"/>
                <a:gd name="T9" fmla="*/ 20246 h 20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0246" fill="none">
                  <a:moveTo>
                    <a:pt x="7526" y="0"/>
                  </a:moveTo>
                  <a:cubicBezTo>
                    <a:pt x="15749" y="3054"/>
                    <a:pt x="21600" y="10967"/>
                    <a:pt x="21600" y="20246"/>
                  </a:cubicBezTo>
                </a:path>
                <a:path w="21600" h="20246" stroke="0">
                  <a:moveTo>
                    <a:pt x="7526" y="0"/>
                  </a:moveTo>
                  <a:cubicBezTo>
                    <a:pt x="15749" y="3054"/>
                    <a:pt x="21600" y="10967"/>
                    <a:pt x="21600" y="20246"/>
                  </a:cubicBezTo>
                  <a:lnTo>
                    <a:pt x="0" y="20246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86" name="组合 34820"/>
          <p:cNvGrpSpPr/>
          <p:nvPr/>
        </p:nvGrpSpPr>
        <p:grpSpPr bwMode="auto">
          <a:xfrm>
            <a:off x="318760" y="1425840"/>
            <a:ext cx="4673600" cy="3327400"/>
            <a:chOff x="0" y="0"/>
            <a:chExt cx="2208" cy="1572"/>
          </a:xfrm>
        </p:grpSpPr>
        <p:grpSp>
          <p:nvGrpSpPr>
            <p:cNvPr id="87" name="组合 34821"/>
            <p:cNvGrpSpPr/>
            <p:nvPr/>
          </p:nvGrpSpPr>
          <p:grpSpPr bwMode="auto">
            <a:xfrm>
              <a:off x="240" y="220"/>
              <a:ext cx="1605" cy="1323"/>
              <a:chOff x="0" y="0"/>
              <a:chExt cx="1605" cy="1323"/>
            </a:xfrm>
          </p:grpSpPr>
          <p:sp>
            <p:nvSpPr>
              <p:cNvPr id="91" name="直接连接符 34822"/>
              <p:cNvSpPr>
                <a:spLocks noChangeShapeType="1"/>
              </p:cNvSpPr>
              <p:nvPr/>
            </p:nvSpPr>
            <p:spPr bwMode="auto">
              <a:xfrm rot="21141775" flipH="1">
                <a:off x="0" y="116"/>
                <a:ext cx="469" cy="1097"/>
              </a:xfrm>
              <a:prstGeom prst="line">
                <a:avLst/>
              </a:prstGeom>
              <a:noFill/>
              <a:ln w="28575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2" name="直接连接符 34823"/>
              <p:cNvSpPr>
                <a:spLocks noChangeShapeType="1"/>
              </p:cNvSpPr>
              <p:nvPr/>
            </p:nvSpPr>
            <p:spPr bwMode="auto">
              <a:xfrm rot="-458225">
                <a:off x="463" y="0"/>
                <a:ext cx="1067" cy="1296"/>
              </a:xfrm>
              <a:prstGeom prst="line">
                <a:avLst/>
              </a:prstGeom>
              <a:noFill/>
              <a:ln w="28575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3" name="直接连接符 34824"/>
              <p:cNvSpPr>
                <a:spLocks noChangeShapeType="1"/>
              </p:cNvSpPr>
              <p:nvPr/>
            </p:nvSpPr>
            <p:spPr bwMode="auto">
              <a:xfrm rot="-458225">
                <a:off x="69" y="1124"/>
                <a:ext cx="1536" cy="199"/>
              </a:xfrm>
              <a:prstGeom prst="line">
                <a:avLst/>
              </a:prstGeom>
              <a:noFill/>
              <a:ln w="28575">
                <a:solidFill>
                  <a:srgbClr val="3333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88" name="文本框 34825"/>
            <p:cNvSpPr txBox="1">
              <a:spLocks noChangeArrowheads="1"/>
            </p:cNvSpPr>
            <p:nvPr/>
          </p:nvSpPr>
          <p:spPr bwMode="auto">
            <a:xfrm>
              <a:off x="0" y="1248"/>
              <a:ext cx="336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spcBef>
                  <a:spcPct val="50000"/>
                </a:spcBef>
              </a:pPr>
              <a:r>
                <a:rPr lang="en-US" altLang="zh-CN" sz="3200" b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89" name="文本框 34826"/>
            <p:cNvSpPr txBox="1">
              <a:spLocks noChangeArrowheads="1"/>
            </p:cNvSpPr>
            <p:nvPr/>
          </p:nvSpPr>
          <p:spPr bwMode="auto">
            <a:xfrm>
              <a:off x="576" y="0"/>
              <a:ext cx="336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spcBef>
                  <a:spcPct val="50000"/>
                </a:spcBef>
              </a:pPr>
              <a:r>
                <a:rPr lang="en-US" altLang="zh-CN" sz="3200" b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</a:t>
              </a:r>
            </a:p>
          </p:txBody>
        </p:sp>
        <p:sp>
          <p:nvSpPr>
            <p:cNvPr id="90" name="文本框 34827"/>
            <p:cNvSpPr txBox="1">
              <a:spLocks noChangeArrowheads="1"/>
            </p:cNvSpPr>
            <p:nvPr/>
          </p:nvSpPr>
          <p:spPr bwMode="auto">
            <a:xfrm>
              <a:off x="1872" y="1296"/>
              <a:ext cx="336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spcBef>
                  <a:spcPct val="50000"/>
                </a:spcBef>
              </a:pPr>
              <a:r>
                <a:rPr lang="en-US" altLang="zh-CN" sz="3200" b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B</a:t>
              </a:r>
            </a:p>
          </p:txBody>
        </p:sp>
      </p:grpSp>
      <p:sp>
        <p:nvSpPr>
          <p:cNvPr id="94" name="任意多边形 34841"/>
          <p:cNvSpPr>
            <a:spLocks noChangeArrowheads="1"/>
          </p:cNvSpPr>
          <p:nvPr/>
        </p:nvSpPr>
        <p:spPr bwMode="auto">
          <a:xfrm>
            <a:off x="1106470" y="4153166"/>
            <a:ext cx="101600" cy="370417"/>
          </a:xfrm>
          <a:custGeom>
            <a:avLst/>
            <a:gdLst>
              <a:gd name="T0" fmla="*/ 0 w 21600"/>
              <a:gd name="T1" fmla="*/ 0 h 26286"/>
              <a:gd name="T2" fmla="*/ 21600 w 21600"/>
              <a:gd name="T3" fmla="*/ 21600 h 26286"/>
              <a:gd name="T4" fmla="*/ 21089 w 21600"/>
              <a:gd name="T5" fmla="*/ 26290 h 26286"/>
              <a:gd name="T6" fmla="*/ 0 w 21600"/>
              <a:gd name="T7" fmla="*/ 0 h 26286"/>
              <a:gd name="T8" fmla="*/ 21600 w 21600"/>
              <a:gd name="T9" fmla="*/ 21600 h 26286"/>
              <a:gd name="T10" fmla="*/ 21089 w 21600"/>
              <a:gd name="T11" fmla="*/ 26290 h 26286"/>
              <a:gd name="T12" fmla="*/ 0 w 21600"/>
              <a:gd name="T13" fmla="*/ 21600 h 26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600" h="26286" fill="none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  <a:cubicBezTo>
                  <a:pt x="21600" y="23213"/>
                  <a:pt x="21423" y="24784"/>
                  <a:pt x="21089" y="26290"/>
                </a:cubicBezTo>
              </a:path>
              <a:path w="21600" h="26286" stroke="0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  <a:cubicBezTo>
                  <a:pt x="21600" y="23213"/>
                  <a:pt x="21423" y="24784"/>
                  <a:pt x="21089" y="2629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95" name="组合 94"/>
          <p:cNvGrpSpPr/>
          <p:nvPr/>
        </p:nvGrpSpPr>
        <p:grpSpPr bwMode="auto">
          <a:xfrm>
            <a:off x="3240070" y="4121416"/>
            <a:ext cx="711200" cy="370416"/>
            <a:chOff x="0" y="0"/>
            <a:chExt cx="336" cy="175"/>
          </a:xfrm>
        </p:grpSpPr>
        <p:sp>
          <p:nvSpPr>
            <p:cNvPr id="96" name="任意多边形 34843"/>
            <p:cNvSpPr>
              <a:spLocks noChangeArrowheads="1"/>
            </p:cNvSpPr>
            <p:nvPr/>
          </p:nvSpPr>
          <p:spPr bwMode="auto">
            <a:xfrm flipH="1">
              <a:off x="0" y="0"/>
              <a:ext cx="250" cy="175"/>
            </a:xfrm>
            <a:custGeom>
              <a:avLst/>
              <a:gdLst>
                <a:gd name="T0" fmla="*/ 0 w 22466"/>
                <a:gd name="T1" fmla="*/ 17 h 21600"/>
                <a:gd name="T2" fmla="*/ 866 w 22466"/>
                <a:gd name="T3" fmla="*/ 0 h 21600"/>
                <a:gd name="T4" fmla="*/ 22466 w 22466"/>
                <a:gd name="T5" fmla="*/ 21600 h 21600"/>
                <a:gd name="T6" fmla="*/ 0 w 22466"/>
                <a:gd name="T7" fmla="*/ 17 h 21600"/>
                <a:gd name="T8" fmla="*/ 866 w 22466"/>
                <a:gd name="T9" fmla="*/ 0 h 21600"/>
                <a:gd name="T10" fmla="*/ 22466 w 22466"/>
                <a:gd name="T11" fmla="*/ 21600 h 21600"/>
                <a:gd name="T12" fmla="*/ 866 w 22466"/>
                <a:gd name="T1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466" h="21600" fill="none">
                  <a:moveTo>
                    <a:pt x="0" y="17"/>
                  </a:moveTo>
                  <a:cubicBezTo>
                    <a:pt x="287" y="6"/>
                    <a:pt x="576" y="0"/>
                    <a:pt x="866" y="0"/>
                  </a:cubicBezTo>
                  <a:cubicBezTo>
                    <a:pt x="12795" y="0"/>
                    <a:pt x="22466" y="9671"/>
                    <a:pt x="22466" y="21600"/>
                  </a:cubicBezTo>
                </a:path>
                <a:path w="22466" h="21600" stroke="0">
                  <a:moveTo>
                    <a:pt x="0" y="17"/>
                  </a:moveTo>
                  <a:cubicBezTo>
                    <a:pt x="287" y="6"/>
                    <a:pt x="576" y="0"/>
                    <a:pt x="866" y="0"/>
                  </a:cubicBezTo>
                  <a:cubicBezTo>
                    <a:pt x="12795" y="0"/>
                    <a:pt x="22466" y="9671"/>
                    <a:pt x="22466" y="21600"/>
                  </a:cubicBezTo>
                  <a:lnTo>
                    <a:pt x="866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7" name="任意多边形 34844"/>
            <p:cNvSpPr>
              <a:spLocks noChangeArrowheads="1"/>
            </p:cNvSpPr>
            <p:nvPr/>
          </p:nvSpPr>
          <p:spPr bwMode="auto">
            <a:xfrm flipH="1">
              <a:off x="96" y="11"/>
              <a:ext cx="240" cy="164"/>
            </a:xfrm>
            <a:custGeom>
              <a:avLst/>
              <a:gdLst>
                <a:gd name="T0" fmla="*/ 7526 w 21600"/>
                <a:gd name="T1" fmla="*/ 0 h 20246"/>
                <a:gd name="T2" fmla="*/ 21600 w 21600"/>
                <a:gd name="T3" fmla="*/ 20246 h 20246"/>
                <a:gd name="T4" fmla="*/ 7526 w 21600"/>
                <a:gd name="T5" fmla="*/ 0 h 20246"/>
                <a:gd name="T6" fmla="*/ 21600 w 21600"/>
                <a:gd name="T7" fmla="*/ 20246 h 20246"/>
                <a:gd name="T8" fmla="*/ 0 w 21600"/>
                <a:gd name="T9" fmla="*/ 20246 h 20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0246" fill="none">
                  <a:moveTo>
                    <a:pt x="7526" y="0"/>
                  </a:moveTo>
                  <a:cubicBezTo>
                    <a:pt x="15749" y="3054"/>
                    <a:pt x="21600" y="10967"/>
                    <a:pt x="21600" y="20246"/>
                  </a:cubicBezTo>
                </a:path>
                <a:path w="21600" h="20246" stroke="0">
                  <a:moveTo>
                    <a:pt x="7526" y="0"/>
                  </a:moveTo>
                  <a:cubicBezTo>
                    <a:pt x="15749" y="3054"/>
                    <a:pt x="21600" y="10967"/>
                    <a:pt x="21600" y="20246"/>
                  </a:cubicBezTo>
                  <a:lnTo>
                    <a:pt x="0" y="20246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98" name="直接连接符 97"/>
          <p:cNvSpPr>
            <a:spLocks noChangeShapeType="1"/>
          </p:cNvSpPr>
          <p:nvPr/>
        </p:nvSpPr>
        <p:spPr bwMode="auto">
          <a:xfrm flipV="1">
            <a:off x="1004870" y="4491832"/>
            <a:ext cx="314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9" name="文本框 34831"/>
          <p:cNvSpPr txBox="1">
            <a:spLocks noChangeArrowheads="1"/>
          </p:cNvSpPr>
          <p:nvPr/>
        </p:nvSpPr>
        <p:spPr bwMode="auto">
          <a:xfrm>
            <a:off x="4179471" y="3182291"/>
            <a:ext cx="914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C</a:t>
            </a:r>
            <a:r>
              <a:rPr lang="en-US" altLang="zh-CN" sz="32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ˊ</a:t>
            </a:r>
            <a:endParaRPr lang="en-US" altLang="zh-CN" sz="3200" b="1" baseline="3000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600" b="1" dirty="0">
                <a:solidFill>
                  <a:srgbClr val="0F9F99"/>
                </a:solidFill>
                <a:cs typeface="+mn-ea"/>
                <a:sym typeface="+mn-lt"/>
              </a:rPr>
              <a:t>思考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F9F99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55" grpId="0"/>
      <p:bldP spid="56" grpId="0"/>
      <p:bldP spid="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 descr="底色1"/>
          <p:cNvSpPr txBox="1">
            <a:spLocks noChangeArrowheads="1"/>
          </p:cNvSpPr>
          <p:nvPr/>
        </p:nvSpPr>
        <p:spPr bwMode="auto">
          <a:xfrm>
            <a:off x="1313029" y="1981609"/>
            <a:ext cx="5384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zh-CN" altLang="en-US" sz="2800" b="1" dirty="0">
                <a:solidFill>
                  <a:srgbClr val="000000"/>
                </a:solidFill>
                <a:cs typeface="+mn-ea"/>
                <a:sym typeface="+mn-lt"/>
              </a:rPr>
              <a:t>在△</a:t>
            </a:r>
            <a:r>
              <a:rPr lang="en-US" altLang="zh-CN" sz="2800" b="1" dirty="0">
                <a:solidFill>
                  <a:srgbClr val="000000"/>
                </a:solidFill>
                <a:cs typeface="+mn-ea"/>
                <a:sym typeface="+mn-lt"/>
              </a:rPr>
              <a:t>ABC</a:t>
            </a:r>
            <a:r>
              <a:rPr lang="zh-CN" altLang="en-US" sz="2800" b="1" dirty="0">
                <a:solidFill>
                  <a:srgbClr val="000000"/>
                </a:solidFill>
                <a:cs typeface="+mn-ea"/>
                <a:sym typeface="+mn-lt"/>
              </a:rPr>
              <a:t>与△</a:t>
            </a:r>
            <a:r>
              <a:rPr lang="en-US" altLang="zh-CN" sz="2800" b="1" dirty="0">
                <a:solidFill>
                  <a:srgbClr val="000000"/>
                </a:solidFill>
                <a:cs typeface="+mn-ea"/>
                <a:sym typeface="+mn-lt"/>
              </a:rPr>
              <a:t>DEF</a:t>
            </a:r>
            <a:r>
              <a:rPr lang="zh-CN" altLang="en-US" sz="2800" b="1" dirty="0">
                <a:solidFill>
                  <a:srgbClr val="000000"/>
                </a:solidFill>
                <a:cs typeface="+mn-ea"/>
                <a:sym typeface="+mn-lt"/>
              </a:rPr>
              <a:t>中</a:t>
            </a:r>
          </a:p>
        </p:txBody>
      </p:sp>
      <p:sp>
        <p:nvSpPr>
          <p:cNvPr id="8" name="Text Box 5" descr="底色1"/>
          <p:cNvSpPr txBox="1">
            <a:spLocks noChangeArrowheads="1"/>
          </p:cNvSpPr>
          <p:nvPr/>
        </p:nvSpPr>
        <p:spPr bwMode="auto">
          <a:xfrm>
            <a:off x="1922629" y="2863023"/>
            <a:ext cx="4064000" cy="4105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914400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srgbClr val="000000"/>
                </a:solidFill>
                <a:cs typeface="+mn-ea"/>
                <a:sym typeface="+mn-lt"/>
              </a:rPr>
              <a:t>∠B=∠E</a:t>
            </a:r>
          </a:p>
          <a:p>
            <a:pPr algn="ctr" defTabSz="914400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srgbClr val="000000"/>
                </a:solidFill>
                <a:cs typeface="+mn-ea"/>
                <a:sym typeface="+mn-lt"/>
              </a:rPr>
              <a:t>BC=EF</a:t>
            </a:r>
          </a:p>
          <a:p>
            <a:pPr algn="ctr" defTabSz="914400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srgbClr val="000000"/>
                </a:solidFill>
                <a:cs typeface="+mn-ea"/>
                <a:sym typeface="+mn-lt"/>
              </a:rPr>
              <a:t>∠C=∠F</a:t>
            </a:r>
          </a:p>
          <a:p>
            <a:pPr algn="ctr" defTabSz="914400" eaLnBrk="0" hangingPunct="0">
              <a:lnSpc>
                <a:spcPct val="150000"/>
              </a:lnSpc>
              <a:spcBef>
                <a:spcPct val="50000"/>
              </a:spcBef>
            </a:pPr>
            <a:endParaRPr lang="en-US" altLang="zh-CN" sz="2800" b="1" dirty="0">
              <a:solidFill>
                <a:srgbClr val="000000"/>
              </a:solidFill>
              <a:cs typeface="+mn-ea"/>
              <a:sym typeface="+mn-lt"/>
            </a:endParaRPr>
          </a:p>
          <a:p>
            <a:pPr algn="ctr" defTabSz="914400" eaLnBrk="0" hangingPunct="0">
              <a:lnSpc>
                <a:spcPct val="150000"/>
              </a:lnSpc>
              <a:spcBef>
                <a:spcPct val="50000"/>
              </a:spcBef>
            </a:pPr>
            <a:endParaRPr lang="en-US" altLang="zh-CN" sz="2800" b="1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9" name="Text Box 6" descr="底色1"/>
          <p:cNvSpPr txBox="1">
            <a:spLocks noChangeArrowheads="1"/>
          </p:cNvSpPr>
          <p:nvPr/>
        </p:nvSpPr>
        <p:spPr bwMode="auto">
          <a:xfrm>
            <a:off x="1313029" y="5639209"/>
            <a:ext cx="7315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altLang="zh-CN" sz="2800" b="1" dirty="0">
                <a:solidFill>
                  <a:srgbClr val="000000"/>
                </a:solidFill>
                <a:cs typeface="+mn-ea"/>
                <a:sym typeface="+mn-lt"/>
              </a:rPr>
              <a:t>∴△ABC≌△DEF</a:t>
            </a:r>
            <a:r>
              <a:rPr lang="zh-CN" altLang="en-US" sz="2800" b="1" dirty="0">
                <a:solidFill>
                  <a:srgbClr val="000000"/>
                </a:solidFill>
                <a:cs typeface="+mn-ea"/>
                <a:sym typeface="+mn-lt"/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cs typeface="+mn-ea"/>
                <a:sym typeface="+mn-lt"/>
              </a:rPr>
              <a:t>ASA</a:t>
            </a:r>
            <a:r>
              <a:rPr lang="zh-CN" altLang="en-US" sz="2800" b="1" dirty="0">
                <a:solidFill>
                  <a:srgbClr val="000000"/>
                </a:solidFill>
                <a:cs typeface="+mn-ea"/>
                <a:sym typeface="+mn-lt"/>
              </a:rPr>
              <a:t>）</a:t>
            </a:r>
          </a:p>
        </p:txBody>
      </p:sp>
      <p:grpSp>
        <p:nvGrpSpPr>
          <p:cNvPr id="10" name="Group 7"/>
          <p:cNvGrpSpPr/>
          <p:nvPr/>
        </p:nvGrpSpPr>
        <p:grpSpPr bwMode="auto">
          <a:xfrm>
            <a:off x="7667807" y="1254083"/>
            <a:ext cx="2438400" cy="2209800"/>
            <a:chOff x="4176" y="1248"/>
            <a:chExt cx="1152" cy="1044"/>
          </a:xfrm>
        </p:grpSpPr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H="1">
              <a:off x="4416" y="1488"/>
              <a:ext cx="720" cy="62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4416" y="2112"/>
              <a:ext cx="52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V="1">
              <a:off x="4944" y="1488"/>
              <a:ext cx="192" cy="62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" name="Text Box 11" descr="底色1"/>
            <p:cNvSpPr txBox="1">
              <a:spLocks noChangeArrowheads="1"/>
            </p:cNvSpPr>
            <p:nvPr/>
          </p:nvSpPr>
          <p:spPr bwMode="auto">
            <a:xfrm>
              <a:off x="4944" y="1248"/>
              <a:ext cx="384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4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400" eaLnBrk="0" hangingPunct="0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000000"/>
                  </a:solidFill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15" name="Text Box 12" descr="底色1"/>
            <p:cNvSpPr txBox="1">
              <a:spLocks noChangeArrowheads="1"/>
            </p:cNvSpPr>
            <p:nvPr/>
          </p:nvSpPr>
          <p:spPr bwMode="auto">
            <a:xfrm>
              <a:off x="4176" y="2016"/>
              <a:ext cx="384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4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400" eaLnBrk="0" hangingPunct="0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000000"/>
                  </a:solidFill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16" name="Text Box 13" descr="底色1"/>
            <p:cNvSpPr txBox="1">
              <a:spLocks noChangeArrowheads="1"/>
            </p:cNvSpPr>
            <p:nvPr/>
          </p:nvSpPr>
          <p:spPr bwMode="auto">
            <a:xfrm>
              <a:off x="4896" y="2016"/>
              <a:ext cx="384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4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400" eaLnBrk="0" hangingPunct="0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000000"/>
                  </a:solidFill>
                  <a:cs typeface="+mn-ea"/>
                  <a:sym typeface="+mn-lt"/>
                </a:rPr>
                <a:t>C</a:t>
              </a:r>
            </a:p>
          </p:txBody>
        </p:sp>
      </p:grpSp>
      <p:grpSp>
        <p:nvGrpSpPr>
          <p:cNvPr id="17" name="Group 14"/>
          <p:cNvGrpSpPr/>
          <p:nvPr/>
        </p:nvGrpSpPr>
        <p:grpSpPr bwMode="auto">
          <a:xfrm>
            <a:off x="7566207" y="3895684"/>
            <a:ext cx="2540000" cy="2108200"/>
            <a:chOff x="4128" y="2496"/>
            <a:chExt cx="1200" cy="996"/>
          </a:xfrm>
        </p:grpSpPr>
        <p:sp>
          <p:nvSpPr>
            <p:cNvPr id="18" name="Line 15"/>
            <p:cNvSpPr>
              <a:spLocks noChangeShapeType="1"/>
            </p:cNvSpPr>
            <p:nvPr/>
          </p:nvSpPr>
          <p:spPr bwMode="auto">
            <a:xfrm flipH="1">
              <a:off x="4368" y="2688"/>
              <a:ext cx="720" cy="62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>
              <a:off x="4368" y="3312"/>
              <a:ext cx="52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 flipV="1">
              <a:off x="4896" y="2688"/>
              <a:ext cx="192" cy="62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1" name="Text Box 18" descr="底色1"/>
            <p:cNvSpPr txBox="1">
              <a:spLocks noChangeArrowheads="1"/>
            </p:cNvSpPr>
            <p:nvPr/>
          </p:nvSpPr>
          <p:spPr bwMode="auto">
            <a:xfrm>
              <a:off x="4848" y="2496"/>
              <a:ext cx="384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4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400" eaLnBrk="0" hangingPunct="0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000000"/>
                  </a:solidFill>
                  <a:cs typeface="+mn-ea"/>
                  <a:sym typeface="+mn-lt"/>
                </a:rPr>
                <a:t>D</a:t>
              </a:r>
            </a:p>
          </p:txBody>
        </p:sp>
        <p:sp>
          <p:nvSpPr>
            <p:cNvPr id="22" name="Text Box 19" descr="底色1"/>
            <p:cNvSpPr txBox="1">
              <a:spLocks noChangeArrowheads="1"/>
            </p:cNvSpPr>
            <p:nvPr/>
          </p:nvSpPr>
          <p:spPr bwMode="auto">
            <a:xfrm>
              <a:off x="4128" y="3216"/>
              <a:ext cx="384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4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400" eaLnBrk="0" hangingPunct="0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000000"/>
                  </a:solidFill>
                  <a:cs typeface="+mn-ea"/>
                  <a:sym typeface="+mn-lt"/>
                </a:rPr>
                <a:t>E</a:t>
              </a:r>
            </a:p>
          </p:txBody>
        </p:sp>
        <p:sp>
          <p:nvSpPr>
            <p:cNvPr id="23" name="Text Box 20" descr="底色1"/>
            <p:cNvSpPr txBox="1">
              <a:spLocks noChangeArrowheads="1"/>
            </p:cNvSpPr>
            <p:nvPr/>
          </p:nvSpPr>
          <p:spPr bwMode="auto">
            <a:xfrm>
              <a:off x="4944" y="3216"/>
              <a:ext cx="384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4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400" eaLnBrk="0" hangingPunct="0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000000"/>
                  </a:solidFill>
                  <a:cs typeface="+mn-ea"/>
                  <a:sym typeface="+mn-lt"/>
                </a:rPr>
                <a:t>F</a:t>
              </a:r>
            </a:p>
          </p:txBody>
        </p:sp>
      </p:grpSp>
      <p:graphicFrame>
        <p:nvGraphicFramePr>
          <p:cNvPr id="24" name="Object 21" descr="底色1"/>
          <p:cNvGraphicFramePr>
            <a:graphicFrameLocks noChangeAspect="1"/>
          </p:cNvGraphicFramePr>
          <p:nvPr/>
        </p:nvGraphicFramePr>
        <p:xfrm>
          <a:off x="2422344" y="2692244"/>
          <a:ext cx="2101851" cy="284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0" name="Equation" r:id="rId5" imgW="190500" imgH="457200" progId="Equation.DSMT4">
                  <p:embed/>
                </p:oleObj>
              </mc:Choice>
              <mc:Fallback>
                <p:oleObj name="Equation" r:id="rId5" imgW="190500" imgH="457200" progId="Equation.DSMT4">
                  <p:embed/>
                  <p:pic>
                    <p:nvPicPr>
                      <p:cNvPr id="0" name="Object 21" descr="底色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2344" y="2692244"/>
                        <a:ext cx="2101851" cy="284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 r:embed="rId4"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文本框 24"/>
          <p:cNvSpPr txBox="1"/>
          <p:nvPr/>
        </p:nvSpPr>
        <p:spPr>
          <a:xfrm>
            <a:off x="1199457" y="1254083"/>
            <a:ext cx="4833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800" b="1" dirty="0">
                <a:solidFill>
                  <a:srgbClr val="FF0000"/>
                </a:solidFill>
                <a:cs typeface="+mn-ea"/>
                <a:sym typeface="+mn-lt"/>
              </a:rPr>
              <a:t>用语言表达如下：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600" b="1" dirty="0">
                <a:solidFill>
                  <a:srgbClr val="0F9F99"/>
                </a:solidFill>
                <a:cs typeface="+mn-ea"/>
                <a:sym typeface="+mn-lt"/>
              </a:rPr>
              <a:t>小结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F9F99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: 圆角 4"/>
          <p:cNvSpPr/>
          <p:nvPr/>
        </p:nvSpPr>
        <p:spPr>
          <a:xfrm>
            <a:off x="1014045" y="1156539"/>
            <a:ext cx="7467104" cy="655765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00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情况</a:t>
            </a:r>
            <a:r>
              <a:rPr lang="en-US" altLang="zh-CN" sz="2000" dirty="0">
                <a:solidFill>
                  <a:schemeClr val="tx1"/>
                </a:solidFill>
                <a:cs typeface="+mn-ea"/>
                <a:sym typeface="+mn-lt"/>
              </a:rPr>
              <a:t>2</a:t>
            </a:r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：</a:t>
            </a:r>
            <a:r>
              <a:rPr lang="zh-CN" altLang="zh-CN" sz="2000" dirty="0">
                <a:solidFill>
                  <a:schemeClr val="tx1"/>
                </a:solidFill>
                <a:cs typeface="+mn-ea"/>
                <a:sym typeface="+mn-lt"/>
              </a:rPr>
              <a:t>有两个角和其中一个角的对边相等</a:t>
            </a:r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，两三角形全等吗？</a:t>
            </a:r>
          </a:p>
        </p:txBody>
      </p:sp>
      <p:sp>
        <p:nvSpPr>
          <p:cNvPr id="18" name="矩形: 圆角 17"/>
          <p:cNvSpPr/>
          <p:nvPr/>
        </p:nvSpPr>
        <p:spPr>
          <a:xfrm>
            <a:off x="8277408" y="5701461"/>
            <a:ext cx="3247111" cy="8420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1014045" y="2017370"/>
            <a:ext cx="10178884" cy="965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zh-CN" sz="2000" b="1" dirty="0">
                <a:latin typeface="+mn-lt"/>
                <a:ea typeface="+mn-ea"/>
                <a:cs typeface="+mn-ea"/>
                <a:sym typeface="+mn-lt"/>
              </a:rPr>
              <a:t>     如图： 在△ABC和△DEF中，∠A=∠D， ∠B=∠E ，BC=EF，△ABC与△DEF全等吗？能利用角边角条件证明你的结论吗？</a:t>
            </a:r>
          </a:p>
        </p:txBody>
      </p:sp>
      <p:grpSp>
        <p:nvGrpSpPr>
          <p:cNvPr id="34" name="Group 4"/>
          <p:cNvGrpSpPr/>
          <p:nvPr/>
        </p:nvGrpSpPr>
        <p:grpSpPr bwMode="auto">
          <a:xfrm rot="381861">
            <a:off x="2227324" y="2702504"/>
            <a:ext cx="4563534" cy="3636435"/>
            <a:chOff x="0" y="1"/>
            <a:chExt cx="2156" cy="1718"/>
          </a:xfrm>
        </p:grpSpPr>
        <p:grpSp>
          <p:nvGrpSpPr>
            <p:cNvPr id="35" name="Group 5"/>
            <p:cNvGrpSpPr/>
            <p:nvPr/>
          </p:nvGrpSpPr>
          <p:grpSpPr bwMode="auto">
            <a:xfrm rot="-950487">
              <a:off x="46" y="412"/>
              <a:ext cx="1814" cy="907"/>
              <a:chOff x="0" y="0"/>
              <a:chExt cx="1814" cy="907"/>
            </a:xfrm>
          </p:grpSpPr>
          <p:sp>
            <p:nvSpPr>
              <p:cNvPr id="40" name="Line 6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1406" cy="907"/>
              </a:xfrm>
              <a:prstGeom prst="line">
                <a:avLst/>
              </a:prstGeom>
              <a:noFill/>
              <a:ln w="57150">
                <a:solidFill>
                  <a:srgbClr val="0066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defTabSz="914400">
                  <a:lnSpc>
                    <a:spcPct val="150000"/>
                  </a:lnSpc>
                </a:pPr>
                <a:endParaRPr lang="zh-CN" altLang="en-US" sz="3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>
                <a:off x="0" y="907"/>
                <a:ext cx="1814" cy="0"/>
              </a:xfrm>
              <a:prstGeom prst="line">
                <a:avLst/>
              </a:prstGeom>
              <a:noFill/>
              <a:ln w="57150">
                <a:solidFill>
                  <a:srgbClr val="0066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defTabSz="914400">
                  <a:lnSpc>
                    <a:spcPct val="150000"/>
                  </a:lnSpc>
                </a:pPr>
                <a:endParaRPr lang="zh-CN" altLang="en-US" sz="3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8" name="Line 8"/>
              <p:cNvSpPr>
                <a:spLocks noChangeShapeType="1"/>
              </p:cNvSpPr>
              <p:nvPr/>
            </p:nvSpPr>
            <p:spPr bwMode="auto">
              <a:xfrm flipH="1" flipV="1">
                <a:off x="1406" y="0"/>
                <a:ext cx="408" cy="907"/>
              </a:xfrm>
              <a:prstGeom prst="line">
                <a:avLst/>
              </a:prstGeom>
              <a:noFill/>
              <a:ln w="57150">
                <a:solidFill>
                  <a:srgbClr val="0066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defTabSz="914400">
                  <a:lnSpc>
                    <a:spcPct val="150000"/>
                  </a:lnSpc>
                </a:pPr>
                <a:endParaRPr lang="zh-CN" altLang="en-US" sz="3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6" name="Text Box 9"/>
            <p:cNvSpPr txBox="1">
              <a:spLocks noChangeArrowheads="1"/>
            </p:cNvSpPr>
            <p:nvPr/>
          </p:nvSpPr>
          <p:spPr bwMode="auto">
            <a:xfrm>
              <a:off x="1339" y="1"/>
              <a:ext cx="227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914400" eaLnBrk="1" hangingPunct="1">
                <a:lnSpc>
                  <a:spcPct val="150000"/>
                </a:lnSpc>
              </a:pPr>
              <a:r>
                <a:rPr lang="zh-CN" altLang="zh-CN" sz="3200" b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37" name="Text Box 10"/>
            <p:cNvSpPr txBox="1">
              <a:spLocks noChangeArrowheads="1"/>
            </p:cNvSpPr>
            <p:nvPr/>
          </p:nvSpPr>
          <p:spPr bwMode="auto">
            <a:xfrm>
              <a:off x="0" y="1363"/>
              <a:ext cx="227" cy="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914400"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zh-CN" altLang="zh-CN" sz="3200" b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39" name="Text Box 11"/>
            <p:cNvSpPr txBox="1">
              <a:spLocks noChangeArrowheads="1"/>
            </p:cNvSpPr>
            <p:nvPr/>
          </p:nvSpPr>
          <p:spPr bwMode="auto">
            <a:xfrm>
              <a:off x="1929" y="817"/>
              <a:ext cx="227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914400" eaLnBrk="1" hangingPunct="1">
                <a:lnSpc>
                  <a:spcPct val="150000"/>
                </a:lnSpc>
              </a:pPr>
              <a:r>
                <a:rPr lang="zh-CN" altLang="zh-CN" sz="3200" b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</a:t>
              </a:r>
            </a:p>
          </p:txBody>
        </p:sp>
      </p:grpSp>
      <p:grpSp>
        <p:nvGrpSpPr>
          <p:cNvPr id="63" name="Group 12"/>
          <p:cNvGrpSpPr/>
          <p:nvPr/>
        </p:nvGrpSpPr>
        <p:grpSpPr bwMode="auto">
          <a:xfrm rot="21009893">
            <a:off x="6351710" y="3023788"/>
            <a:ext cx="4713816" cy="2925235"/>
            <a:chOff x="35" y="-2"/>
            <a:chExt cx="2227" cy="1382"/>
          </a:xfrm>
        </p:grpSpPr>
        <p:grpSp>
          <p:nvGrpSpPr>
            <p:cNvPr id="66" name="Group 13"/>
            <p:cNvGrpSpPr/>
            <p:nvPr/>
          </p:nvGrpSpPr>
          <p:grpSpPr bwMode="auto">
            <a:xfrm>
              <a:off x="253" y="230"/>
              <a:ext cx="1814" cy="908"/>
              <a:chOff x="0" y="0"/>
              <a:chExt cx="1814" cy="908"/>
            </a:xfrm>
          </p:grpSpPr>
          <p:sp>
            <p:nvSpPr>
              <p:cNvPr id="72" name="Line 14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1406" cy="907"/>
              </a:xfrm>
              <a:prstGeom prst="line">
                <a:avLst/>
              </a:prstGeom>
              <a:noFill/>
              <a:ln w="5715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defTabSz="914400">
                  <a:lnSpc>
                    <a:spcPct val="150000"/>
                  </a:lnSpc>
                </a:pPr>
                <a:endParaRPr lang="zh-CN" altLang="en-US" sz="3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3" name="Line 15"/>
              <p:cNvSpPr>
                <a:spLocks noChangeShapeType="1"/>
              </p:cNvSpPr>
              <p:nvPr/>
            </p:nvSpPr>
            <p:spPr bwMode="auto">
              <a:xfrm flipV="1">
                <a:off x="0" y="907"/>
                <a:ext cx="1814" cy="1"/>
              </a:xfrm>
              <a:prstGeom prst="line">
                <a:avLst/>
              </a:prstGeom>
              <a:noFill/>
              <a:ln w="5715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defTabSz="914400">
                  <a:lnSpc>
                    <a:spcPct val="150000"/>
                  </a:lnSpc>
                </a:pPr>
                <a:endParaRPr lang="zh-CN" altLang="en-US" sz="3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4" name="Line 16"/>
              <p:cNvSpPr>
                <a:spLocks noChangeShapeType="1"/>
              </p:cNvSpPr>
              <p:nvPr/>
            </p:nvSpPr>
            <p:spPr bwMode="auto">
              <a:xfrm flipH="1" flipV="1">
                <a:off x="1406" y="0"/>
                <a:ext cx="408" cy="907"/>
              </a:xfrm>
              <a:prstGeom prst="line">
                <a:avLst/>
              </a:prstGeom>
              <a:noFill/>
              <a:ln w="5715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defTabSz="914400">
                  <a:lnSpc>
                    <a:spcPct val="150000"/>
                  </a:lnSpc>
                </a:pPr>
                <a:endParaRPr lang="zh-CN" altLang="en-US" sz="3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69" name="Text Box 17"/>
            <p:cNvSpPr txBox="1">
              <a:spLocks noChangeArrowheads="1"/>
            </p:cNvSpPr>
            <p:nvPr/>
          </p:nvSpPr>
          <p:spPr bwMode="auto">
            <a:xfrm>
              <a:off x="1729" y="-2"/>
              <a:ext cx="226" cy="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914400" eaLnBrk="1" hangingPunct="1">
                <a:lnSpc>
                  <a:spcPct val="150000"/>
                </a:lnSpc>
              </a:pPr>
              <a:r>
                <a:rPr lang="zh-CN" altLang="zh-CN" sz="3200" b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D</a:t>
              </a:r>
            </a:p>
          </p:txBody>
        </p:sp>
        <p:sp>
          <p:nvSpPr>
            <p:cNvPr id="70" name="Text Box 18"/>
            <p:cNvSpPr txBox="1">
              <a:spLocks noChangeArrowheads="1"/>
            </p:cNvSpPr>
            <p:nvPr/>
          </p:nvSpPr>
          <p:spPr bwMode="auto">
            <a:xfrm>
              <a:off x="35" y="1031"/>
              <a:ext cx="217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914400" eaLnBrk="1" hangingPunct="1">
                <a:lnSpc>
                  <a:spcPct val="150000"/>
                </a:lnSpc>
              </a:pPr>
              <a:r>
                <a:rPr lang="zh-CN" altLang="zh-CN" sz="3200" b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E</a:t>
              </a:r>
            </a:p>
          </p:txBody>
        </p:sp>
        <p:sp>
          <p:nvSpPr>
            <p:cNvPr id="71" name="Text Box 19"/>
            <p:cNvSpPr txBox="1">
              <a:spLocks noChangeArrowheads="1"/>
            </p:cNvSpPr>
            <p:nvPr/>
          </p:nvSpPr>
          <p:spPr bwMode="auto">
            <a:xfrm>
              <a:off x="2057" y="908"/>
              <a:ext cx="20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914400" eaLnBrk="1" hangingPunct="1">
                <a:lnSpc>
                  <a:spcPct val="150000"/>
                </a:lnSpc>
              </a:pPr>
              <a:r>
                <a:rPr lang="zh-CN" altLang="zh-CN" sz="3200" b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F</a:t>
              </a: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960367" y="3335569"/>
            <a:ext cx="3655137" cy="74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135" dirty="0">
                <a:solidFill>
                  <a:srgbClr val="FF0000"/>
                </a:solidFill>
                <a:cs typeface="+mn-ea"/>
                <a:sym typeface="+mn-lt"/>
              </a:rPr>
              <a:t>提示：</a:t>
            </a:r>
            <a:r>
              <a:rPr lang="zh-CN" altLang="en-US" sz="2135" dirty="0">
                <a:solidFill>
                  <a:prstClr val="black"/>
                </a:solidFill>
                <a:cs typeface="+mn-ea"/>
                <a:sym typeface="+mn-lt"/>
              </a:rPr>
              <a:t>三角形内角和是</a:t>
            </a:r>
            <a:r>
              <a:rPr lang="en-US" altLang="zh-CN" sz="2135" dirty="0">
                <a:solidFill>
                  <a:prstClr val="black"/>
                </a:solidFill>
                <a:cs typeface="+mn-ea"/>
                <a:sym typeface="+mn-lt"/>
              </a:rPr>
              <a:t>180°</a:t>
            </a:r>
            <a:endParaRPr lang="zh-CN" altLang="en-US" sz="2135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/>
            <a:endParaRPr lang="en-US" altLang="zh-CN" sz="213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600" b="1" dirty="0">
                <a:solidFill>
                  <a:srgbClr val="0F9F99"/>
                </a:solidFill>
                <a:cs typeface="+mn-ea"/>
                <a:sym typeface="+mn-lt"/>
              </a:rPr>
              <a:t>思考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F9F99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1012078" y="1350825"/>
            <a:ext cx="21124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zh-CN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证明：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2255309" y="1350824"/>
            <a:ext cx="768138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zh-CN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∵ ∠A＋∠B＋∠C=180</a:t>
            </a:r>
            <a:r>
              <a:rPr lang="zh-CN" altLang="zh-CN" sz="2000" b="1" baseline="30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o</a:t>
            </a:r>
          </a:p>
          <a:p>
            <a:pPr defTabSz="914400" eaLnBrk="1" hangingPunct="1"/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 </a:t>
            </a:r>
            <a:r>
              <a:rPr lang="zh-CN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∠D＋∠E＋∠F=180</a:t>
            </a:r>
            <a:r>
              <a:rPr lang="zh-CN" altLang="zh-CN" sz="2000" b="1" baseline="30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o</a:t>
            </a:r>
            <a:endParaRPr lang="zh-CN" altLang="zh-CN" sz="2000" b="1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2293409" y="2533710"/>
            <a:ext cx="43222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zh-CN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∴ ∠C=∠F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</a:t>
            </a:r>
            <a:endParaRPr lang="zh-CN" altLang="zh-CN" sz="2000" b="1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1898459" y="2119175"/>
            <a:ext cx="29883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</a:t>
            </a:r>
            <a:r>
              <a:rPr lang="zh-CN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又∵ ∠A=∠D， ∠B=∠E</a:t>
            </a:r>
            <a:r>
              <a:rPr lang="zh-CN" altLang="zh-CN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</a:p>
        </p:txBody>
      </p:sp>
      <p:sp>
        <p:nvSpPr>
          <p:cNvPr id="36" name="Text Box 24"/>
          <p:cNvSpPr txBox="1">
            <a:spLocks noChangeArrowheads="1"/>
          </p:cNvSpPr>
          <p:nvPr/>
        </p:nvSpPr>
        <p:spPr bwMode="auto">
          <a:xfrm>
            <a:off x="1984685" y="3103544"/>
            <a:ext cx="25715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zh-CN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在△ABC和△DEF中</a:t>
            </a:r>
          </a:p>
        </p:txBody>
      </p:sp>
      <p:sp>
        <p:nvSpPr>
          <p:cNvPr id="38" name="AutoShape 25"/>
          <p:cNvSpPr/>
          <p:nvPr/>
        </p:nvSpPr>
        <p:spPr bwMode="auto">
          <a:xfrm>
            <a:off x="2489759" y="3695059"/>
            <a:ext cx="203200" cy="12192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zh-CN" altLang="en-US" sz="200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0" name="Text Box 26"/>
          <p:cNvSpPr txBox="1">
            <a:spLocks noChangeArrowheads="1"/>
          </p:cNvSpPr>
          <p:nvPr/>
        </p:nvSpPr>
        <p:spPr bwMode="auto">
          <a:xfrm>
            <a:off x="2740625" y="3600060"/>
            <a:ext cx="2590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zh-CN" altLang="zh-CN" sz="2000" b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∠B=∠E</a:t>
            </a:r>
          </a:p>
        </p:txBody>
      </p:sp>
      <p:sp>
        <p:nvSpPr>
          <p:cNvPr id="41" name="Text Box 27"/>
          <p:cNvSpPr txBox="1">
            <a:spLocks noChangeArrowheads="1"/>
          </p:cNvSpPr>
          <p:nvPr/>
        </p:nvSpPr>
        <p:spPr bwMode="auto">
          <a:xfrm>
            <a:off x="2740625" y="4561027"/>
            <a:ext cx="27834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zh-CN" altLang="zh-CN" sz="2000" b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∠C=∠F</a:t>
            </a:r>
            <a:endParaRPr lang="zh-CN" altLang="zh-CN" sz="200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2" name="Text Box 28"/>
          <p:cNvSpPr txBox="1">
            <a:spLocks noChangeArrowheads="1"/>
          </p:cNvSpPr>
          <p:nvPr/>
        </p:nvSpPr>
        <p:spPr bwMode="auto">
          <a:xfrm>
            <a:off x="2740625" y="4080543"/>
            <a:ext cx="103425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zh-CN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BC=EF</a:t>
            </a:r>
          </a:p>
        </p:txBody>
      </p:sp>
      <p:sp>
        <p:nvSpPr>
          <p:cNvPr id="43" name="Text Box 29"/>
          <p:cNvSpPr txBox="1">
            <a:spLocks noChangeArrowheads="1"/>
          </p:cNvSpPr>
          <p:nvPr/>
        </p:nvSpPr>
        <p:spPr bwMode="auto">
          <a:xfrm>
            <a:off x="1969410" y="5321939"/>
            <a:ext cx="33842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zh-CN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∴ △ABC≌△DEF  （ASA）</a:t>
            </a:r>
          </a:p>
        </p:txBody>
      </p:sp>
      <p:sp>
        <p:nvSpPr>
          <p:cNvPr id="15" name="矩形: 圆角 14"/>
          <p:cNvSpPr/>
          <p:nvPr/>
        </p:nvSpPr>
        <p:spPr>
          <a:xfrm>
            <a:off x="6130009" y="1603658"/>
            <a:ext cx="4614041" cy="1326267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zh-CN" altLang="en-US" sz="24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情况</a:t>
            </a:r>
            <a:r>
              <a:rPr lang="en-US" altLang="zh-CN" sz="24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2</a:t>
            </a:r>
            <a:r>
              <a:rPr lang="zh-CN" altLang="en-US" sz="24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：</a:t>
            </a:r>
            <a:r>
              <a:rPr lang="zh-CN" altLang="zh-CN" sz="2400" dirty="0">
                <a:solidFill>
                  <a:prstClr val="black"/>
                </a:solidFill>
                <a:cs typeface="+mn-ea"/>
                <a:sym typeface="+mn-lt"/>
              </a:rPr>
              <a:t>有两个角和其中一个角的对边相等</a:t>
            </a:r>
            <a:r>
              <a:rPr lang="zh-CN" altLang="en-US" sz="24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，两三角形全等吗？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7703112" y="3287736"/>
            <a:ext cx="1999129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4265" dirty="0">
                <a:solidFill>
                  <a:srgbClr val="FF0000"/>
                </a:solidFill>
                <a:cs typeface="+mn-ea"/>
                <a:sym typeface="+mn-lt"/>
              </a:rPr>
              <a:t>全等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600" b="1" dirty="0">
                <a:solidFill>
                  <a:srgbClr val="0F9F99"/>
                </a:solidFill>
                <a:cs typeface="+mn-ea"/>
                <a:sym typeface="+mn-lt"/>
              </a:rPr>
              <a:t>证明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F9F99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084561" y="1350447"/>
            <a:ext cx="9097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3200" b="1" dirty="0">
                <a:solidFill>
                  <a:srgbClr val="004646">
                    <a:lumMod val="90000"/>
                    <a:lumOff val="10000"/>
                  </a:srgbClr>
                </a:solidFill>
                <a:cs typeface="+mn-ea"/>
                <a:sym typeface="+mn-lt"/>
              </a:rPr>
              <a:t>由以上证明可以得到下面结论：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77065" y="3078388"/>
            <a:ext cx="10119459" cy="169225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pPr algn="ctr" defTabSz="914400">
              <a:lnSpc>
                <a:spcPct val="200000"/>
              </a:lnSpc>
            </a:pPr>
            <a:r>
              <a:rPr lang="zh-CN" altLang="en-US" sz="2800" dirty="0">
                <a:cs typeface="+mn-ea"/>
                <a:sym typeface="+mn-lt"/>
              </a:rPr>
              <a:t>两角分别相等且其中一组等角的对边相等的两个三角形全等。（即 “  角角边”或“  </a:t>
            </a:r>
            <a:r>
              <a:rPr lang="en-US" altLang="zh-CN" sz="2800" dirty="0">
                <a:cs typeface="+mn-ea"/>
                <a:sym typeface="+mn-lt"/>
              </a:rPr>
              <a:t>AAS</a:t>
            </a:r>
            <a:r>
              <a:rPr lang="zh-CN" altLang="en-US" sz="2800" dirty="0">
                <a:cs typeface="+mn-ea"/>
                <a:sym typeface="+mn-lt"/>
              </a:rPr>
              <a:t>”）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600" b="1" dirty="0">
                <a:solidFill>
                  <a:srgbClr val="0F9F99"/>
                </a:solidFill>
                <a:cs typeface="+mn-ea"/>
                <a:sym typeface="+mn-lt"/>
              </a:rPr>
              <a:t>小结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F9F99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">
  <a:themeElements>
    <a:clrScheme name="Milestate 03 Turqoise-Gray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12CBC4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5iab0iho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1343</Words>
  <Application>Microsoft Office PowerPoint</Application>
  <PresentationFormat>宽屏</PresentationFormat>
  <Paragraphs>250</Paragraphs>
  <Slides>19</Slides>
  <Notes>19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7" baseType="lpstr">
      <vt:lpstr>阿里巴巴普惠体 R</vt:lpstr>
      <vt:lpstr>思源黑体 CN Regular</vt:lpstr>
      <vt:lpstr>宋体</vt:lpstr>
      <vt:lpstr>Arial</vt:lpstr>
      <vt:lpstr>Calibri</vt:lpstr>
      <vt:lpstr>Cambria Math</vt:lpstr>
      <vt:lpstr>www.2ppt.com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5</cp:revision>
  <dcterms:created xsi:type="dcterms:W3CDTF">2020-04-05T14:46:00Z</dcterms:created>
  <dcterms:modified xsi:type="dcterms:W3CDTF">2023-01-16T22:29:21Z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20A0B3E6F6CB463689D54D2309E63DD0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