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8"/>
  </p:notesMasterIdLst>
  <p:handoutMasterIdLst>
    <p:handoutMasterId r:id="rId29"/>
  </p:handoutMasterIdLst>
  <p:sldIdLst>
    <p:sldId id="257" r:id="rId2"/>
    <p:sldId id="259" r:id="rId3"/>
    <p:sldId id="262" r:id="rId4"/>
    <p:sldId id="264" r:id="rId5"/>
    <p:sldId id="263" r:id="rId6"/>
    <p:sldId id="261" r:id="rId7"/>
    <p:sldId id="265" r:id="rId8"/>
    <p:sldId id="266" r:id="rId9"/>
    <p:sldId id="267" r:id="rId10"/>
    <p:sldId id="268" r:id="rId11"/>
    <p:sldId id="296" r:id="rId12"/>
    <p:sldId id="283" r:id="rId13"/>
    <p:sldId id="297" r:id="rId14"/>
    <p:sldId id="284" r:id="rId15"/>
    <p:sldId id="285" r:id="rId16"/>
    <p:sldId id="286" r:id="rId17"/>
    <p:sldId id="293" r:id="rId18"/>
    <p:sldId id="294" r:id="rId19"/>
    <p:sldId id="295" r:id="rId20"/>
    <p:sldId id="274" r:id="rId21"/>
    <p:sldId id="275" r:id="rId22"/>
    <p:sldId id="289" r:id="rId23"/>
    <p:sldId id="279" r:id="rId24"/>
    <p:sldId id="278" r:id="rId25"/>
    <p:sldId id="287" r:id="rId26"/>
    <p:sldId id="288" r:id="rId27"/>
  </p:sldIdLst>
  <p:sldSz cx="12192000" cy="6858000"/>
  <p:notesSz cx="7104063" cy="10234613"/>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9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AF00"/>
    <a:srgbClr val="F0F0F0"/>
    <a:srgbClr val="1B33AB"/>
    <a:srgbClr val="00A6AD"/>
    <a:srgbClr val="C716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96"/>
      </p:cViewPr>
      <p:guideLst>
        <p:guide orient="horz" pos="219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45"/>
            </a:lvl1pPr>
          </a:lstStyle>
          <a:p>
            <a:endParaRPr lang="zh-CN" altLang="en-US"/>
          </a:p>
        </p:txBody>
      </p:sp>
      <p:sp>
        <p:nvSpPr>
          <p:cNvPr id="3" name="日期占位符 2"/>
          <p:cNvSpPr>
            <a:spLocks noGrp="1"/>
          </p:cNvSpPr>
          <p:nvPr>
            <p:ph type="dt" sz="quarter" idx="1"/>
          </p:nvPr>
        </p:nvSpPr>
        <p:spPr>
          <a:xfrm>
            <a:off x="4023812" y="0"/>
            <a:ext cx="3078290" cy="513492"/>
          </a:xfrm>
          <a:prstGeom prst="rect">
            <a:avLst/>
          </a:prstGeom>
        </p:spPr>
        <p:txBody>
          <a:bodyPr vert="horz" lIns="91440" tIns="45720" rIns="91440" bIns="45720" rtlCol="0"/>
          <a:lstStyle>
            <a:lvl1pPr algn="r">
              <a:defRPr sz="1245"/>
            </a:lvl1pPr>
          </a:lstStyle>
          <a:p>
            <a:fld id="{0F9B84EA-7D68-4D60-9CB1-D50884785D1C}" type="datetimeFigureOut">
              <a:rPr lang="zh-CN" altLang="en-US" smtClean="0"/>
              <a:t>2023-01-17</a:t>
            </a:fld>
            <a:endParaRPr lang="zh-CN" altLang="en-US"/>
          </a:p>
        </p:txBody>
      </p:sp>
      <p:sp>
        <p:nvSpPr>
          <p:cNvPr id="4" name="页脚占位符 3"/>
          <p:cNvSpPr>
            <a:spLocks noGrp="1"/>
          </p:cNvSpPr>
          <p:nvPr>
            <p:ph type="ftr" sz="quarter" idx="2"/>
          </p:nvPr>
        </p:nvSpPr>
        <p:spPr>
          <a:xfrm>
            <a:off x="0" y="9720804"/>
            <a:ext cx="3078290" cy="513491"/>
          </a:xfrm>
          <a:prstGeom prst="rect">
            <a:avLst/>
          </a:prstGeom>
        </p:spPr>
        <p:txBody>
          <a:bodyPr vert="horz" lIns="91440" tIns="45720" rIns="91440" bIns="45720" rtlCol="0" anchor="b"/>
          <a:lstStyle>
            <a:lvl1pPr algn="l">
              <a:defRPr sz="1245"/>
            </a:lvl1pPr>
          </a:lstStyle>
          <a:p>
            <a:endParaRPr lang="zh-CN" altLang="en-US"/>
          </a:p>
        </p:txBody>
      </p:sp>
      <p:sp>
        <p:nvSpPr>
          <p:cNvPr id="5" name="灯片编号占位符 4"/>
          <p:cNvSpPr>
            <a:spLocks noGrp="1"/>
          </p:cNvSpPr>
          <p:nvPr>
            <p:ph type="sldNum" sz="quarter" idx="3"/>
          </p:nvPr>
        </p:nvSpPr>
        <p:spPr>
          <a:xfrm>
            <a:off x="4023812" y="9720804"/>
            <a:ext cx="3078290" cy="513491"/>
          </a:xfrm>
          <a:prstGeom prst="rect">
            <a:avLst/>
          </a:prstGeom>
        </p:spPr>
        <p:txBody>
          <a:bodyPr vert="horz" lIns="91440" tIns="45720" rIns="91440" bIns="45720" rtlCol="0" anchor="b"/>
          <a:lstStyle>
            <a:lvl1pPr algn="r">
              <a:defRPr sz="1245"/>
            </a:lvl1pPr>
          </a:lstStyle>
          <a:p>
            <a:fld id="{8D4E0FC9-F1F8-4FAE-9988-3BA365CFD46F}" type="slidenum">
              <a:rPr lang="zh-CN" altLang="en-US" smtClean="0"/>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3812" y="0"/>
            <a:ext cx="3078290" cy="513492"/>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2023-01-17</a:t>
            </a:fld>
            <a:endParaRPr lang="zh-CN" altLang="en-US"/>
          </a:p>
        </p:txBody>
      </p:sp>
      <p:sp>
        <p:nvSpPr>
          <p:cNvPr id="4" name="幻灯片图像占位符 3"/>
          <p:cNvSpPr>
            <a:spLocks noGrp="1" noRot="1" noChangeAspect="1"/>
          </p:cNvSpPr>
          <p:nvPr>
            <p:ph type="sldImg" idx="2"/>
          </p:nvPr>
        </p:nvSpPr>
        <p:spPr>
          <a:xfrm>
            <a:off x="481584" y="1279287"/>
            <a:ext cx="6140577" cy="34540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0375" y="4925254"/>
            <a:ext cx="5682996" cy="4029754"/>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9720804"/>
            <a:ext cx="3078290" cy="513491"/>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3812" y="9720804"/>
            <a:ext cx="3078290" cy="513491"/>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rotWithShape="1">
          <a:blip r:embed="rId2" cstate="print"/>
          <a:stretch>
            <a:fillRect/>
          </a:stretch>
        </a:blipFill>
        <a:effectLst/>
      </p:bgPr>
    </p:bg>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blipFill rotWithShape="1">
          <a:blip r:embed="rId2" cstate="email"/>
          <a:stretch>
            <a:fillRect/>
          </a:stretch>
        </a:blipFill>
        <a:effectLst/>
      </p:bgPr>
    </p:bg>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自定义版式">
    <p:bg>
      <p:bgPr>
        <a:blipFill rotWithShape="1">
          <a:blip r:embed="rId2"/>
          <a:stretch>
            <a:fillRect/>
          </a:stretch>
        </a:blipFill>
        <a:effectLst/>
      </p:bgPr>
    </p:bg>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t>2023-01-17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2F288E0-7875-42C4-84C8-98DBBD3BF4D2}" type="datetimeFigureOut">
              <a:rPr lang="zh-CN" altLang="en-US" smtClean="0"/>
              <a:t>2023-01-17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F288E0-7875-42C4-84C8-98DBBD3BF4D2}" type="datetimeFigureOut">
              <a:rPr lang="zh-CN" altLang="en-US" smtClean="0"/>
              <a:t>2023-01-17</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BB5D0-35E4-459D-AEF3-FE4D7C45CC19}"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2227674" y="1917423"/>
            <a:ext cx="8068945" cy="2465705"/>
            <a:chOff x="4313" y="1158"/>
            <a:chExt cx="12707" cy="3883"/>
          </a:xfrm>
        </p:grpSpPr>
        <p:sp>
          <p:nvSpPr>
            <p:cNvPr id="3" name="Rectangle 5"/>
            <p:cNvSpPr/>
            <p:nvPr/>
          </p:nvSpPr>
          <p:spPr>
            <a:xfrm>
              <a:off x="9508" y="3734"/>
              <a:ext cx="488" cy="1307"/>
            </a:xfrm>
            <a:prstGeom prst="rect">
              <a:avLst/>
            </a:prstGeom>
            <a:noFill/>
            <a:ln w="9525">
              <a:noFill/>
            </a:ln>
          </p:spPr>
          <p:txBody>
            <a:bodyPr wrap="none" anchor="ctr">
              <a:spAutoFit/>
              <a:scene3d>
                <a:camera prst="orthographicFront"/>
                <a:lightRig rig="threePt" dir="t"/>
              </a:scene3d>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ctr">
                <a:spcBef>
                  <a:spcPct val="0"/>
                </a:spcBef>
                <a:buNone/>
              </a:pPr>
              <a:endParaRPr sz="4800" b="1">
                <a:solidFill>
                  <a:srgbClr val="C50023"/>
                </a:solidFill>
                <a:effectLst>
                  <a:outerShdw blurRad="38100" dist="19050" dir="2700000" algn="tl" rotWithShape="0">
                    <a:schemeClr val="dk1">
                      <a:alpha val="40000"/>
                    </a:schemeClr>
                  </a:outerShdw>
                </a:effectLst>
                <a:latin typeface="仿宋" panose="02010609060101010101" charset="-122"/>
                <a:ea typeface="仿宋" panose="02010609060101010101" charset="-122"/>
              </a:endParaRPr>
            </a:p>
          </p:txBody>
        </p:sp>
        <p:sp>
          <p:nvSpPr>
            <p:cNvPr id="6" name="文本框 5"/>
            <p:cNvSpPr txBox="1"/>
            <p:nvPr/>
          </p:nvSpPr>
          <p:spPr>
            <a:xfrm>
              <a:off x="4313" y="1158"/>
              <a:ext cx="12707" cy="2472"/>
            </a:xfrm>
            <a:prstGeom prst="rect">
              <a:avLst/>
            </a:prstGeom>
            <a:noFill/>
          </p:spPr>
          <p:txBody>
            <a:bodyPr wrap="square" rtlCol="0">
              <a:spAutoFit/>
            </a:bodyPr>
            <a:lstStyle/>
            <a:p>
              <a:pPr algn="ctr"/>
              <a:r>
                <a:rPr lang="en-US" altLang="zh-CN" sz="4800" dirty="0" smtClean="0">
                  <a:latin typeface="微软雅黑" panose="020B0503020204020204" charset="-122"/>
                  <a:ea typeface="微软雅黑" panose="020B0503020204020204" charset="-122"/>
                </a:rPr>
                <a:t>Unit 8</a:t>
              </a:r>
            </a:p>
            <a:p>
              <a:pPr algn="ctr"/>
              <a:r>
                <a:rPr lang="en-US" altLang="zh-CN" sz="4800" dirty="0" smtClean="0">
                  <a:latin typeface="微软雅黑" panose="020B0503020204020204" charset="-122"/>
                  <a:ea typeface="微软雅黑" panose="020B0503020204020204" charset="-122"/>
                </a:rPr>
                <a:t>It must belong to Carla.</a:t>
              </a:r>
              <a:endParaRPr lang="zh-CN" altLang="en-US" sz="4800" dirty="0">
                <a:latin typeface="微软雅黑" panose="020B0503020204020204" charset="-122"/>
                <a:ea typeface="微软雅黑" panose="020B0503020204020204" charset="-122"/>
              </a:endParaRPr>
            </a:p>
          </p:txBody>
        </p:sp>
      </p:grpSp>
      <p:pic>
        <p:nvPicPr>
          <p:cNvPr id="7" name="Picture 4"/>
          <p:cNvPicPr>
            <a:picLocks noChangeAspect="1"/>
          </p:cNvPicPr>
          <p:nvPr/>
        </p:nvPicPr>
        <p:blipFill>
          <a:blip r:embed="rId2" cstate="email"/>
          <a:stretch>
            <a:fillRect/>
          </a:stretch>
        </p:blipFill>
        <p:spPr>
          <a:xfrm>
            <a:off x="1714277" y="2197458"/>
            <a:ext cx="379412" cy="1127125"/>
          </a:xfrm>
          <a:prstGeom prst="rect">
            <a:avLst/>
          </a:prstGeom>
          <a:noFill/>
          <a:ln w="9525">
            <a:noFill/>
          </a:ln>
        </p:spPr>
      </p:pic>
      <p:sp>
        <p:nvSpPr>
          <p:cNvPr id="9" name="Rectangle 5"/>
          <p:cNvSpPr/>
          <p:nvPr/>
        </p:nvSpPr>
        <p:spPr>
          <a:xfrm>
            <a:off x="4930025" y="3967629"/>
            <a:ext cx="2351926" cy="830997"/>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ctr">
              <a:spcBef>
                <a:spcPct val="0"/>
              </a:spcBef>
              <a:buNone/>
            </a:pPr>
            <a:r>
              <a:rPr lang="zh-CN" altLang="en-US" sz="4800" b="1" dirty="0" smtClean="0">
                <a:solidFill>
                  <a:srgbClr val="C50023"/>
                </a:solidFill>
                <a:effectLst>
                  <a:outerShdw blurRad="38100" dist="19050" dir="2700000" algn="tl" rotWithShape="0">
                    <a:schemeClr val="dk1">
                      <a:alpha val="40000"/>
                    </a:schemeClr>
                  </a:outerShdw>
                </a:effectLst>
                <a:latin typeface="仿宋" panose="02010609060101010101" charset="-122"/>
                <a:ea typeface="仿宋" panose="02010609060101010101" charset="-122"/>
                <a:sym typeface="+mn-ea"/>
              </a:rPr>
              <a:t>第</a:t>
            </a:r>
            <a:r>
              <a:rPr lang="en-US" altLang="zh-CN" sz="4800" b="1" dirty="0" smtClean="0">
                <a:solidFill>
                  <a:srgbClr val="C50023"/>
                </a:solidFill>
                <a:effectLst>
                  <a:outerShdw blurRad="38100" dist="19050" dir="2700000" algn="tl" rotWithShape="0">
                    <a:schemeClr val="dk1">
                      <a:alpha val="40000"/>
                    </a:schemeClr>
                  </a:outerShdw>
                </a:effectLst>
                <a:latin typeface="仿宋" panose="02010609060101010101" charset="-122"/>
                <a:ea typeface="仿宋" panose="02010609060101010101" charset="-122"/>
                <a:sym typeface="+mn-ea"/>
              </a:rPr>
              <a:t>1</a:t>
            </a:r>
            <a:r>
              <a:rPr lang="zh-CN" altLang="en-US" sz="4800" b="1" dirty="0" smtClean="0">
                <a:solidFill>
                  <a:srgbClr val="C50023"/>
                </a:solidFill>
                <a:effectLst>
                  <a:outerShdw blurRad="38100" dist="19050" dir="2700000" algn="tl" rotWithShape="0">
                    <a:schemeClr val="dk1">
                      <a:alpha val="40000"/>
                    </a:schemeClr>
                  </a:outerShdw>
                </a:effectLst>
                <a:latin typeface="仿宋" panose="02010609060101010101" charset="-122"/>
                <a:ea typeface="仿宋" panose="02010609060101010101" charset="-122"/>
                <a:sym typeface="+mn-ea"/>
              </a:rPr>
              <a:t>课时</a:t>
            </a:r>
            <a:endParaRPr lang="zh-CN" altLang="en-US" sz="4800" dirty="0">
              <a:solidFill>
                <a:schemeClr val="tx1"/>
              </a:solidFill>
              <a:latin typeface="微软雅黑" panose="020B0503020204020204" charset="-122"/>
              <a:ea typeface="微软雅黑" panose="020B0503020204020204" charset="-122"/>
            </a:endParaRPr>
          </a:p>
        </p:txBody>
      </p:sp>
      <p:sp>
        <p:nvSpPr>
          <p:cNvPr id="10" name="矩形 9"/>
          <p:cNvSpPr/>
          <p:nvPr/>
        </p:nvSpPr>
        <p:spPr>
          <a:xfrm>
            <a:off x="-1597" y="5645194"/>
            <a:ext cx="12193597" cy="565150"/>
          </a:xfrm>
          <a:prstGeom prst="rect">
            <a:avLst/>
          </a:prstGeom>
        </p:spPr>
        <p:txBody>
          <a:bodyPr wrap="square">
            <a:spAutoFit/>
          </a:bodyPr>
          <a:lstStyle/>
          <a:p>
            <a:pPr marL="342900" lvl="0" indent="-342900" algn="ctr" fontAlgn="base">
              <a:lnSpc>
                <a:spcPct val="110000"/>
              </a:lnSpc>
              <a:spcBef>
                <a:spcPct val="0"/>
              </a:spcBef>
              <a:spcAft>
                <a:spcPct val="0"/>
              </a:spcAft>
            </a:pPr>
            <a:r>
              <a:rPr lang="en-US" altLang="zh-CN" sz="2800" b="1" kern="0" smtClean="0">
                <a:solidFill>
                  <a:srgbClr val="000000"/>
                </a:solidFill>
                <a:latin typeface="微软雅黑" panose="020B0503020204020204" charset="-122"/>
                <a:ea typeface="微软雅黑" panose="020B0503020204020204" charset="-122"/>
                <a:sym typeface="+mn-ea"/>
              </a:rPr>
              <a:t>WWW.PPT818.COM</a:t>
            </a:r>
            <a:endParaRPr lang="en-US" altLang="zh-CN" sz="2800" b="1" kern="0" dirty="0">
              <a:solidFill>
                <a:srgbClr val="000000"/>
              </a:solidFill>
              <a:latin typeface="微软雅黑" panose="020B0503020204020204" charset="-122"/>
              <a:ea typeface="微软雅黑" panose="020B0503020204020204"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940318" y="1443407"/>
            <a:ext cx="10356947" cy="2308324"/>
          </a:xfrm>
          <a:prstGeom prst="rect">
            <a:avLst/>
          </a:prstGeom>
          <a:noFill/>
        </p:spPr>
        <p:txBody>
          <a:bodyPr wrap="square" rtlCol="0" anchor="t">
            <a:spAutoFit/>
          </a:bodyPr>
          <a:lstStyle/>
          <a:p>
            <a:pPr>
              <a:lnSpc>
                <a:spcPct val="150000"/>
              </a:lnSpc>
            </a:pPr>
            <a:r>
              <a:rPr lang="en-US" altLang="zh-CN" sz="2400" b="1" dirty="0" smtClean="0">
                <a:latin typeface="Times New Roman" panose="02020603050405020304" pitchFamily="18" charset="0"/>
              </a:rPr>
              <a:t>(</a:t>
            </a:r>
            <a:r>
              <a:rPr lang="zh-CN" altLang="en-US" sz="2400" b="1" dirty="0" smtClean="0">
                <a:latin typeface="Times New Roman" panose="02020603050405020304" pitchFamily="18" charset="0"/>
              </a:rPr>
              <a:t>　　</a:t>
            </a:r>
            <a:r>
              <a:rPr lang="en-US" altLang="zh-CN" sz="2400" b="1" dirty="0" smtClean="0">
                <a:latin typeface="Times New Roman" panose="02020603050405020304" pitchFamily="18" charset="0"/>
              </a:rPr>
              <a:t>)5. (2017·</a:t>
            </a:r>
            <a:r>
              <a:rPr lang="zh-CN" altLang="en-US" sz="2400" b="1" dirty="0" smtClean="0">
                <a:latin typeface="Times New Roman" panose="02020603050405020304" pitchFamily="18" charset="0"/>
              </a:rPr>
              <a:t>深圳</a:t>
            </a:r>
            <a:r>
              <a:rPr lang="en-US" altLang="zh-CN" sz="2400" b="1" dirty="0" smtClean="0">
                <a:latin typeface="Times New Roman" panose="02020603050405020304" pitchFamily="18" charset="0"/>
              </a:rPr>
              <a:t>)—Anne, the information you gave me is really  ________.  Thank you very much. </a:t>
            </a:r>
          </a:p>
          <a:p>
            <a:pPr>
              <a:lnSpc>
                <a:spcPct val="150000"/>
              </a:lnSpc>
            </a:pPr>
            <a:r>
              <a:rPr lang="en-US" altLang="zh-CN" sz="2400" b="1" dirty="0" smtClean="0">
                <a:latin typeface="Times New Roman" panose="02020603050405020304" pitchFamily="18" charset="0"/>
              </a:rPr>
              <a:t>—Not at all.  I am happy I can help you. </a:t>
            </a:r>
          </a:p>
          <a:p>
            <a:pPr>
              <a:lnSpc>
                <a:spcPct val="150000"/>
              </a:lnSpc>
            </a:pPr>
            <a:r>
              <a:rPr lang="en-US" altLang="zh-CN" sz="2400" b="1" dirty="0" smtClean="0">
                <a:latin typeface="Times New Roman" panose="02020603050405020304" pitchFamily="18" charset="0"/>
              </a:rPr>
              <a:t>A. useless  		B. ordinary		C. valuable</a:t>
            </a:r>
          </a:p>
        </p:txBody>
      </p:sp>
      <p:sp>
        <p:nvSpPr>
          <p:cNvPr id="11" name="文本框 10"/>
          <p:cNvSpPr txBox="1"/>
          <p:nvPr/>
        </p:nvSpPr>
        <p:spPr>
          <a:xfrm>
            <a:off x="1298726" y="1591642"/>
            <a:ext cx="348172" cy="461665"/>
          </a:xfrm>
          <a:prstGeom prst="rect">
            <a:avLst/>
          </a:prstGeom>
          <a:noFill/>
        </p:spPr>
        <p:txBody>
          <a:bodyPr wrap="none" rtlCol="0" anchor="t">
            <a:spAutoFit/>
          </a:bodyPr>
          <a:lstStyle/>
          <a:p>
            <a:r>
              <a:rPr lang="en-US" altLang="zh-CN" sz="2400" dirty="0" smtClean="0">
                <a:solidFill>
                  <a:srgbClr val="FF0000"/>
                </a:solidFill>
                <a:sym typeface="+mn-ea"/>
              </a:rPr>
              <a:t>C</a:t>
            </a:r>
            <a:endParaRPr lang="zh-CN" altLang="en-US" sz="2400" dirty="0">
              <a:solidFill>
                <a:srgbClr val="FF0000"/>
              </a:solidFill>
            </a:endParaRPr>
          </a:p>
        </p:txBody>
      </p:sp>
      <p:sp>
        <p:nvSpPr>
          <p:cNvPr id="5" name="矩形 4"/>
          <p:cNvSpPr/>
          <p:nvPr/>
        </p:nvSpPr>
        <p:spPr>
          <a:xfrm>
            <a:off x="565150" y="4121151"/>
            <a:ext cx="10784205" cy="1661993"/>
          </a:xfrm>
          <a:prstGeom prst="rect">
            <a:avLst/>
          </a:prstGeom>
          <a:noFill/>
          <a:ln w="9525">
            <a:noFill/>
          </a:ln>
        </p:spPr>
        <p:txBody>
          <a:bodyPr wrap="square" anchor="ctr">
            <a:spAutoFit/>
          </a:bodyPr>
          <a:lstStyle/>
          <a:p>
            <a:pPr>
              <a:lnSpc>
                <a:spcPct val="150000"/>
              </a:lnSpc>
            </a:pPr>
            <a:r>
              <a:rPr lang="zh-CN" altLang="en-US" sz="2400" b="1" dirty="0" smtClean="0">
                <a:solidFill>
                  <a:srgbClr val="0000FF"/>
                </a:solidFill>
                <a:latin typeface="黑体" panose="02010609060101010101" charset="-122"/>
                <a:ea typeface="黑体" panose="02010609060101010101" charset="-122"/>
                <a:sym typeface="+mn-ea"/>
              </a:rPr>
              <a:t>【解析】</a:t>
            </a:r>
            <a:r>
              <a:rPr lang="zh-CN" altLang="en-US" sz="2200" b="1" dirty="0" smtClean="0">
                <a:latin typeface="仿宋" panose="02010609060101010101" charset="-122"/>
                <a:ea typeface="仿宋" panose="02010609060101010101" charset="-122"/>
                <a:sym typeface="+mn-ea"/>
              </a:rPr>
              <a:t>考查形容词辨析。句意：“安妮，你给我的信息非常</a:t>
            </a:r>
            <a:r>
              <a:rPr lang="en-US" altLang="zh-CN" sz="2200" b="1" dirty="0" smtClean="0">
                <a:latin typeface="仿宋" panose="02010609060101010101" charset="-122"/>
                <a:ea typeface="仿宋" panose="02010609060101010101" charset="-122"/>
                <a:sym typeface="+mn-ea"/>
              </a:rPr>
              <a:t>________</a:t>
            </a:r>
            <a:r>
              <a:rPr lang="zh-CN" altLang="en-US" sz="2200" b="1" dirty="0" smtClean="0">
                <a:latin typeface="仿宋" panose="02010609060101010101" charset="-122"/>
                <a:ea typeface="仿宋" panose="02010609060101010101" charset="-122"/>
                <a:sym typeface="+mn-ea"/>
              </a:rPr>
              <a:t>，非常感谢你。”“不用谢，我很高兴我能帮到你。”</a:t>
            </a:r>
            <a:r>
              <a:rPr lang="en-US" altLang="zh-CN" sz="2200" b="1" dirty="0" smtClean="0">
                <a:latin typeface="仿宋" panose="02010609060101010101" charset="-122"/>
                <a:ea typeface="仿宋" panose="02010609060101010101" charset="-122"/>
                <a:sym typeface="+mn-ea"/>
              </a:rPr>
              <a:t>useless</a:t>
            </a:r>
            <a:r>
              <a:rPr lang="zh-CN" altLang="en-US" sz="2200" b="1" dirty="0" smtClean="0">
                <a:latin typeface="仿宋" panose="02010609060101010101" charset="-122"/>
                <a:ea typeface="仿宋" panose="02010609060101010101" charset="-122"/>
                <a:sym typeface="+mn-ea"/>
              </a:rPr>
              <a:t>意为“无用的”； </a:t>
            </a:r>
            <a:r>
              <a:rPr lang="en-US" altLang="zh-CN" sz="2200" b="1" dirty="0" smtClean="0">
                <a:latin typeface="仿宋" panose="02010609060101010101" charset="-122"/>
                <a:ea typeface="仿宋" panose="02010609060101010101" charset="-122"/>
                <a:sym typeface="+mn-ea"/>
              </a:rPr>
              <a:t>ordinary</a:t>
            </a:r>
            <a:r>
              <a:rPr lang="zh-CN" altLang="en-US" sz="2200" b="1" dirty="0" smtClean="0">
                <a:latin typeface="仿宋" panose="02010609060101010101" charset="-122"/>
                <a:ea typeface="仿宋" panose="02010609060101010101" charset="-122"/>
                <a:sym typeface="+mn-ea"/>
              </a:rPr>
              <a:t>意为“平常的”；</a:t>
            </a:r>
            <a:r>
              <a:rPr lang="en-US" altLang="zh-CN" sz="2200" b="1" dirty="0" smtClean="0">
                <a:latin typeface="仿宋" panose="02010609060101010101" charset="-122"/>
                <a:ea typeface="仿宋" panose="02010609060101010101" charset="-122"/>
                <a:sym typeface="+mn-ea"/>
              </a:rPr>
              <a:t>valuable</a:t>
            </a:r>
            <a:r>
              <a:rPr lang="zh-CN" altLang="en-US" sz="2200" b="1" dirty="0" smtClean="0">
                <a:latin typeface="仿宋" panose="02010609060101010101" charset="-122"/>
                <a:ea typeface="仿宋" panose="02010609060101010101" charset="-122"/>
                <a:sym typeface="+mn-ea"/>
              </a:rPr>
              <a:t>意为“有用的；宝贵的”。根据句意可知选</a:t>
            </a:r>
            <a:r>
              <a:rPr lang="en-US" altLang="zh-CN" sz="2200" b="1" dirty="0" smtClean="0">
                <a:latin typeface="仿宋" panose="02010609060101010101" charset="-122"/>
                <a:ea typeface="仿宋" panose="02010609060101010101" charset="-122"/>
                <a:sym typeface="+mn-ea"/>
              </a:rPr>
              <a:t>C</a:t>
            </a:r>
            <a:r>
              <a:rPr lang="zh-CN" altLang="en-US" sz="2200" b="1" dirty="0" smtClean="0">
                <a:latin typeface="仿宋" panose="02010609060101010101" charset="-122"/>
                <a:ea typeface="仿宋" panose="02010609060101010101" charset="-122"/>
                <a:sym typeface="+mn-ea"/>
              </a:rPr>
              <a:t>。</a:t>
            </a:r>
            <a:endParaRPr lang="zh-CN" altLang="en-US" sz="2200" b="1" dirty="0">
              <a:solidFill>
                <a:schemeClr val="tx1"/>
              </a:solidFill>
              <a:latin typeface="仿宋" panose="02010609060101010101" charset="-122"/>
              <a:ea typeface="仿宋" panose="02010609060101010101"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linds(horizontal)">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940318" y="1443407"/>
            <a:ext cx="10725656" cy="2308324"/>
          </a:xfrm>
          <a:prstGeom prst="rect">
            <a:avLst/>
          </a:prstGeom>
          <a:noFill/>
        </p:spPr>
        <p:txBody>
          <a:bodyPr wrap="square" rtlCol="0" anchor="t">
            <a:spAutoFit/>
          </a:bodyPr>
          <a:lstStyle/>
          <a:p>
            <a:pPr>
              <a:lnSpc>
                <a:spcPct val="150000"/>
              </a:lnSpc>
            </a:pPr>
            <a:r>
              <a:rPr lang="en-US" altLang="zh-CN" sz="2400" b="1" dirty="0" smtClean="0">
                <a:latin typeface="Times New Roman" panose="02020603050405020304" pitchFamily="18" charset="0"/>
              </a:rPr>
              <a:t>(</a:t>
            </a:r>
            <a:r>
              <a:rPr lang="zh-CN" altLang="en-US" sz="2400" b="1" dirty="0" smtClean="0">
                <a:latin typeface="Times New Roman" panose="02020603050405020304" pitchFamily="18" charset="0"/>
              </a:rPr>
              <a:t>　　</a:t>
            </a:r>
            <a:r>
              <a:rPr lang="en-US" altLang="zh-CN" sz="2400" b="1" dirty="0" smtClean="0">
                <a:latin typeface="Times New Roman" panose="02020603050405020304" pitchFamily="18" charset="0"/>
              </a:rPr>
              <a:t>)6. (2017·</a:t>
            </a:r>
            <a:r>
              <a:rPr lang="zh-CN" altLang="en-US" sz="2400" b="1" dirty="0" smtClean="0">
                <a:latin typeface="Times New Roman" panose="02020603050405020304" pitchFamily="18" charset="0"/>
              </a:rPr>
              <a:t>天水</a:t>
            </a:r>
            <a:r>
              <a:rPr lang="en-US" altLang="zh-CN" sz="2400" b="1" dirty="0" smtClean="0">
                <a:latin typeface="Times New Roman" panose="02020603050405020304" pitchFamily="18" charset="0"/>
              </a:rPr>
              <a:t>)I don't want to be  ________ else.  I just want to be  ________. </a:t>
            </a:r>
          </a:p>
          <a:p>
            <a:pPr>
              <a:lnSpc>
                <a:spcPct val="150000"/>
              </a:lnSpc>
            </a:pPr>
            <a:r>
              <a:rPr lang="en-US" altLang="zh-CN" sz="2400" b="1" dirty="0" smtClean="0">
                <a:latin typeface="Times New Roman" panose="02020603050405020304" pitchFamily="18" charset="0"/>
              </a:rPr>
              <a:t>A. anybody; myself		B. somebody; myself		</a:t>
            </a:r>
          </a:p>
          <a:p>
            <a:pPr>
              <a:lnSpc>
                <a:spcPct val="150000"/>
              </a:lnSpc>
            </a:pPr>
            <a:r>
              <a:rPr lang="en-US" altLang="zh-CN" sz="2400" b="1" dirty="0" smtClean="0">
                <a:latin typeface="Times New Roman" panose="02020603050405020304" pitchFamily="18" charset="0"/>
              </a:rPr>
              <a:t>C. everybody; me		D. anybody; me</a:t>
            </a:r>
          </a:p>
        </p:txBody>
      </p:sp>
      <p:sp>
        <p:nvSpPr>
          <p:cNvPr id="11" name="文本框 10"/>
          <p:cNvSpPr txBox="1"/>
          <p:nvPr/>
        </p:nvSpPr>
        <p:spPr>
          <a:xfrm>
            <a:off x="1298726" y="1591642"/>
            <a:ext cx="362600" cy="461665"/>
          </a:xfrm>
          <a:prstGeom prst="rect">
            <a:avLst/>
          </a:prstGeom>
          <a:noFill/>
        </p:spPr>
        <p:txBody>
          <a:bodyPr wrap="none" rtlCol="0" anchor="t">
            <a:spAutoFit/>
          </a:bodyPr>
          <a:lstStyle/>
          <a:p>
            <a:r>
              <a:rPr lang="en-US" altLang="zh-CN" sz="2400" dirty="0" smtClean="0">
                <a:solidFill>
                  <a:srgbClr val="FF0000"/>
                </a:solidFill>
                <a:sym typeface="+mn-ea"/>
              </a:rPr>
              <a:t>A</a:t>
            </a:r>
            <a:endParaRPr lang="zh-CN" altLang="en-US" sz="2400" dirty="0">
              <a:solidFill>
                <a:srgbClr val="FF0000"/>
              </a:solidFill>
            </a:endParaRPr>
          </a:p>
        </p:txBody>
      </p:sp>
      <p:sp>
        <p:nvSpPr>
          <p:cNvPr id="5" name="矩形 4"/>
          <p:cNvSpPr/>
          <p:nvPr/>
        </p:nvSpPr>
        <p:spPr>
          <a:xfrm>
            <a:off x="565150" y="4121151"/>
            <a:ext cx="10784205" cy="1661993"/>
          </a:xfrm>
          <a:prstGeom prst="rect">
            <a:avLst/>
          </a:prstGeom>
          <a:noFill/>
          <a:ln w="9525">
            <a:noFill/>
          </a:ln>
        </p:spPr>
        <p:txBody>
          <a:bodyPr wrap="square" anchor="ctr">
            <a:spAutoFit/>
          </a:bodyPr>
          <a:lstStyle/>
          <a:p>
            <a:pPr>
              <a:lnSpc>
                <a:spcPct val="150000"/>
              </a:lnSpc>
            </a:pPr>
            <a:r>
              <a:rPr lang="zh-CN" altLang="en-US" sz="2400" b="1" dirty="0" smtClean="0">
                <a:solidFill>
                  <a:srgbClr val="0000FF"/>
                </a:solidFill>
                <a:latin typeface="黑体" panose="02010609060101010101" charset="-122"/>
                <a:ea typeface="黑体" panose="02010609060101010101" charset="-122"/>
                <a:sym typeface="+mn-ea"/>
              </a:rPr>
              <a:t>【解析】</a:t>
            </a:r>
            <a:r>
              <a:rPr lang="zh-CN" altLang="en-US" sz="2200" b="1" dirty="0" smtClean="0">
                <a:latin typeface="仿宋" panose="02010609060101010101" charset="-122"/>
                <a:ea typeface="仿宋" panose="02010609060101010101" charset="-122"/>
                <a:sym typeface="+mn-ea"/>
              </a:rPr>
              <a:t>考查代词的用法。句意：我不想成为任何人。我只想做我自己。第一个句子为否定句，在否定句中表示“一些人，任何人”用</a:t>
            </a:r>
            <a:r>
              <a:rPr lang="en-US" altLang="zh-CN" sz="2200" b="1" dirty="0" smtClean="0">
                <a:latin typeface="仿宋" panose="02010609060101010101" charset="-122"/>
                <a:ea typeface="仿宋" panose="02010609060101010101" charset="-122"/>
                <a:sym typeface="+mn-ea"/>
              </a:rPr>
              <a:t>anybody</a:t>
            </a:r>
            <a:r>
              <a:rPr lang="zh-CN" altLang="en-US" sz="2200" b="1" dirty="0" smtClean="0">
                <a:latin typeface="仿宋" panose="02010609060101010101" charset="-122"/>
                <a:ea typeface="仿宋" panose="02010609060101010101" charset="-122"/>
                <a:sym typeface="+mn-ea"/>
              </a:rPr>
              <a:t>；第二个句子根据关键词“</a:t>
            </a:r>
            <a:r>
              <a:rPr lang="en-US" altLang="zh-CN" sz="2200" b="1" dirty="0" smtClean="0">
                <a:latin typeface="仿宋" panose="02010609060101010101" charset="-122"/>
                <a:ea typeface="仿宋" panose="02010609060101010101" charset="-122"/>
                <a:sym typeface="+mn-ea"/>
              </a:rPr>
              <a:t>I”</a:t>
            </a:r>
            <a:r>
              <a:rPr lang="zh-CN" altLang="en-US" sz="2200" b="1" dirty="0" smtClean="0">
                <a:latin typeface="仿宋" panose="02010609060101010101" charset="-122"/>
                <a:ea typeface="仿宋" panose="02010609060101010101" charset="-122"/>
                <a:sym typeface="+mn-ea"/>
              </a:rPr>
              <a:t>可知填</a:t>
            </a:r>
            <a:r>
              <a:rPr lang="en-US" altLang="zh-CN" sz="2200" b="1" dirty="0" smtClean="0">
                <a:latin typeface="仿宋" panose="02010609060101010101" charset="-122"/>
                <a:ea typeface="仿宋" panose="02010609060101010101" charset="-122"/>
                <a:sym typeface="+mn-ea"/>
              </a:rPr>
              <a:t>myself</a:t>
            </a:r>
            <a:r>
              <a:rPr lang="zh-CN" altLang="en-US" sz="2200" b="1" dirty="0" smtClean="0">
                <a:latin typeface="仿宋" panose="02010609060101010101" charset="-122"/>
                <a:ea typeface="仿宋" panose="02010609060101010101" charset="-122"/>
                <a:sym typeface="+mn-ea"/>
              </a:rPr>
              <a:t>。故选</a:t>
            </a:r>
            <a:r>
              <a:rPr lang="en-US" altLang="zh-CN" sz="2200" b="1" dirty="0" smtClean="0">
                <a:latin typeface="仿宋" panose="02010609060101010101" charset="-122"/>
                <a:ea typeface="仿宋" panose="02010609060101010101" charset="-122"/>
                <a:sym typeface="+mn-ea"/>
              </a:rPr>
              <a:t>A</a:t>
            </a:r>
            <a:r>
              <a:rPr lang="zh-CN" altLang="en-US" sz="2200" b="1" dirty="0" smtClean="0">
                <a:latin typeface="仿宋" panose="02010609060101010101" charset="-122"/>
                <a:ea typeface="仿宋" panose="02010609060101010101" charset="-122"/>
                <a:sym typeface="+mn-ea"/>
              </a:rPr>
              <a:t>。</a:t>
            </a:r>
            <a:endParaRPr lang="zh-CN" altLang="en-US" sz="2200" b="1" dirty="0">
              <a:solidFill>
                <a:schemeClr val="tx1"/>
              </a:solidFill>
              <a:latin typeface="仿宋" panose="02010609060101010101" charset="-122"/>
              <a:ea typeface="仿宋" panose="02010609060101010101"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linds(horizontal)">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9"/>
          <p:cNvSpPr/>
          <p:nvPr/>
        </p:nvSpPr>
        <p:spPr>
          <a:xfrm>
            <a:off x="650513" y="922356"/>
            <a:ext cx="3555782" cy="646331"/>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nSpc>
                <a:spcPct val="150000"/>
              </a:lnSpc>
              <a:spcBef>
                <a:spcPct val="0"/>
              </a:spcBef>
              <a:buNone/>
            </a:pPr>
            <a:r>
              <a:rPr lang="en-US" altLang="zh-CN" sz="2400" b="1" dirty="0" smtClean="0">
                <a:solidFill>
                  <a:srgbClr val="F1AF00"/>
                </a:solidFill>
                <a:latin typeface="Times New Roman" panose="02020603050405020304" pitchFamily="18" charset="0"/>
                <a:sym typeface="+mn-ea"/>
              </a:rPr>
              <a:t>Ⅴ.   (2017·</a:t>
            </a:r>
            <a:r>
              <a:rPr lang="zh-CN" altLang="en-US" sz="2400" b="1" dirty="0" smtClean="0">
                <a:solidFill>
                  <a:srgbClr val="F1AF00"/>
                </a:solidFill>
                <a:latin typeface="Times New Roman" panose="02020603050405020304" pitchFamily="18" charset="0"/>
                <a:sym typeface="+mn-ea"/>
              </a:rPr>
              <a:t>河北</a:t>
            </a:r>
            <a:r>
              <a:rPr lang="en-US" altLang="zh-CN" sz="2400" b="1" dirty="0" smtClean="0">
                <a:solidFill>
                  <a:srgbClr val="F1AF00"/>
                </a:solidFill>
                <a:latin typeface="Times New Roman" panose="02020603050405020304" pitchFamily="18" charset="0"/>
                <a:sym typeface="+mn-ea"/>
              </a:rPr>
              <a:t>)</a:t>
            </a:r>
            <a:r>
              <a:rPr lang="zh-CN" altLang="en-US" sz="2400" b="1" dirty="0" smtClean="0">
                <a:solidFill>
                  <a:srgbClr val="F1AF00"/>
                </a:solidFill>
                <a:latin typeface="Times New Roman" panose="02020603050405020304" pitchFamily="18" charset="0"/>
                <a:sym typeface="+mn-ea"/>
              </a:rPr>
              <a:t>完形填空</a:t>
            </a:r>
          </a:p>
        </p:txBody>
      </p:sp>
      <p:pic>
        <p:nvPicPr>
          <p:cNvPr id="10" name="Picture 4"/>
          <p:cNvPicPr>
            <a:picLocks noChangeAspect="1"/>
          </p:cNvPicPr>
          <p:nvPr/>
        </p:nvPicPr>
        <p:blipFill>
          <a:blip r:embed="rId2" cstate="email"/>
          <a:stretch>
            <a:fillRect/>
          </a:stretch>
        </p:blipFill>
        <p:spPr>
          <a:xfrm>
            <a:off x="578583" y="1060498"/>
            <a:ext cx="84455" cy="414020"/>
          </a:xfrm>
          <a:prstGeom prst="rect">
            <a:avLst/>
          </a:prstGeom>
          <a:noFill/>
          <a:ln w="9525">
            <a:noFill/>
          </a:ln>
        </p:spPr>
      </p:pic>
      <p:sp>
        <p:nvSpPr>
          <p:cNvPr id="9" name="文本框 7"/>
          <p:cNvSpPr txBox="1"/>
          <p:nvPr/>
        </p:nvSpPr>
        <p:spPr>
          <a:xfrm>
            <a:off x="200123" y="1481498"/>
            <a:ext cx="11370310" cy="5011949"/>
          </a:xfrm>
          <a:prstGeom prst="rect">
            <a:avLst/>
          </a:prstGeom>
          <a:noFill/>
        </p:spPr>
        <p:txBody>
          <a:bodyPr wrap="square" rtlCol="0" anchor="t">
            <a:spAutoFit/>
          </a:bodyPr>
          <a:lstStyle/>
          <a:p>
            <a:pPr indent="457200" algn="just">
              <a:lnSpc>
                <a:spcPct val="150000"/>
              </a:lnSpc>
            </a:pPr>
            <a:r>
              <a:rPr lang="en-US" altLang="zh-CN" sz="2400" b="1" dirty="0" smtClean="0">
                <a:latin typeface="Times New Roman" panose="02020603050405020304" pitchFamily="18" charset="0"/>
                <a:ea typeface="+mj-ea"/>
              </a:rPr>
              <a:t>One thorn(</a:t>
            </a:r>
            <a:r>
              <a:rPr lang="zh-CN" altLang="en-US" sz="2400" b="1" dirty="0" smtClean="0">
                <a:latin typeface="Times New Roman" panose="02020603050405020304" pitchFamily="18" charset="0"/>
                <a:ea typeface="+mj-ea"/>
              </a:rPr>
              <a:t>刺</a:t>
            </a:r>
            <a:r>
              <a:rPr lang="en-US" altLang="zh-CN" sz="2400" b="1" dirty="0" smtClean="0">
                <a:latin typeface="Times New Roman" panose="02020603050405020304" pitchFamily="18" charset="0"/>
                <a:ea typeface="+mj-ea"/>
              </a:rPr>
              <a:t>) of experience is worth(</a:t>
            </a:r>
            <a:r>
              <a:rPr lang="zh-CN" altLang="en-US" sz="2400" b="1" dirty="0" smtClean="0">
                <a:latin typeface="Times New Roman" panose="02020603050405020304" pitchFamily="18" charset="0"/>
                <a:ea typeface="+mj-ea"/>
              </a:rPr>
              <a:t>有</a:t>
            </a:r>
            <a:r>
              <a:rPr lang="en-US" altLang="zh-CN" sz="2400" b="1" dirty="0" smtClean="0">
                <a:latin typeface="Times New Roman" panose="02020603050405020304" pitchFamily="18" charset="0"/>
                <a:ea typeface="+mj-ea"/>
              </a:rPr>
              <a:t>……</a:t>
            </a:r>
            <a:r>
              <a:rPr lang="zh-CN" altLang="en-US" sz="2400" b="1" dirty="0" smtClean="0">
                <a:latin typeface="Times New Roman" panose="02020603050405020304" pitchFamily="18" charset="0"/>
                <a:ea typeface="+mj-ea"/>
              </a:rPr>
              <a:t>价值</a:t>
            </a:r>
            <a:r>
              <a:rPr lang="en-US" altLang="zh-CN" sz="2400" b="1" dirty="0" smtClean="0">
                <a:latin typeface="Times New Roman" panose="02020603050405020304" pitchFamily="18" charset="0"/>
                <a:ea typeface="+mj-ea"/>
              </a:rPr>
              <a:t>) many times of warning. </a:t>
            </a:r>
          </a:p>
          <a:p>
            <a:pPr indent="457200" algn="just">
              <a:lnSpc>
                <a:spcPct val="150000"/>
              </a:lnSpc>
            </a:pPr>
            <a:r>
              <a:rPr lang="en-US" altLang="zh-CN" sz="2400" b="1" dirty="0" smtClean="0">
                <a:latin typeface="Times New Roman" panose="02020603050405020304" pitchFamily="18" charset="0"/>
                <a:ea typeface="+mj-ea"/>
              </a:rPr>
              <a:t>Ralph Wick was seven years old.  In most things he was a fine boy, but he would cry from time to time.  When he could not have what he wanted, he would  __1__ for it.  If he was told that it would hurt him, and he could not  __2__ it, he would also cry. </a:t>
            </a:r>
          </a:p>
          <a:p>
            <a:pPr indent="457200" algn="just">
              <a:lnSpc>
                <a:spcPct val="150000"/>
              </a:lnSpc>
            </a:pPr>
            <a:r>
              <a:rPr lang="en-US" altLang="zh-CN" sz="2400" b="1" dirty="0" smtClean="0">
                <a:latin typeface="Times New Roman" panose="02020603050405020304" pitchFamily="18" charset="0"/>
                <a:ea typeface="+mj-ea"/>
              </a:rPr>
              <a:t>One day, he went with his mother into the  __3__.  The sun shone.  The grass was cut.  The flowers were starting to come out. </a:t>
            </a:r>
          </a:p>
          <a:p>
            <a:pPr indent="457200" algn="just">
              <a:lnSpc>
                <a:spcPct val="150000"/>
              </a:lnSpc>
            </a:pPr>
            <a:r>
              <a:rPr lang="en-US" altLang="zh-CN" sz="2400" b="1" dirty="0" smtClean="0">
                <a:latin typeface="Times New Roman" panose="02020603050405020304" pitchFamily="18" charset="0"/>
                <a:ea typeface="+mj-ea"/>
              </a:rPr>
              <a:t>Ralph thought he was, for once, a good boy.  A  __4__ was on his face.  He wished to do as he was told.  Ralph helped his mother with the farm work and he was very happy.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par>
                                <p:cTn id="9" presetID="9"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dissolve">
                                      <p:cBhvr>
                                        <p:cTn id="1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7"/>
          <p:cNvSpPr txBox="1"/>
          <p:nvPr/>
        </p:nvSpPr>
        <p:spPr>
          <a:xfrm>
            <a:off x="200123" y="878108"/>
            <a:ext cx="11370310" cy="5078313"/>
          </a:xfrm>
          <a:prstGeom prst="rect">
            <a:avLst/>
          </a:prstGeom>
          <a:noFill/>
        </p:spPr>
        <p:txBody>
          <a:bodyPr wrap="square" rtlCol="0" anchor="t">
            <a:spAutoFit/>
          </a:bodyPr>
          <a:lstStyle/>
          <a:p>
            <a:pPr indent="457200" algn="just">
              <a:lnSpc>
                <a:spcPct val="150000"/>
              </a:lnSpc>
            </a:pPr>
            <a:r>
              <a:rPr lang="en-US" sz="2400" b="1" dirty="0" smtClean="0">
                <a:latin typeface="Times New Roman" panose="02020603050405020304" pitchFamily="18" charset="0"/>
                <a:cs typeface="Times New Roman" panose="02020603050405020304" pitchFamily="18" charset="0"/>
              </a:rPr>
              <a:t>“Now you must be tired and  __5__，” said his mother.  “Have a good rest here and eat some cookies.  I will get a beautiful red rose for you. ” So his mother brought the red flower to him.  When he saw his mother still had a white rose in her hand, Ralph  __6__ it. </a:t>
            </a:r>
          </a:p>
          <a:p>
            <a:pPr indent="457200" algn="just">
              <a:lnSpc>
                <a:spcPct val="150000"/>
              </a:lnSpc>
            </a:pPr>
            <a:r>
              <a:rPr lang="en-US" sz="2400" b="1" dirty="0" smtClean="0">
                <a:latin typeface="Times New Roman" panose="02020603050405020304" pitchFamily="18" charset="0"/>
                <a:cs typeface="Times New Roman" panose="02020603050405020304" pitchFamily="18" charset="0"/>
              </a:rPr>
              <a:t>“No, my dear，” said his mother.  “See how many thorns it has.  You must not touch it, or you would be sure to hurt your  __7__. ” When Ralph found that he could not have the white rose, he began to cry, and  __8__ took it away.  But he was soon very sorry.  The thorns hurt his hand.  It was so  __9__ that he could not use it for some time.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7"/>
          <p:cNvSpPr txBox="1"/>
          <p:nvPr/>
        </p:nvSpPr>
        <p:spPr>
          <a:xfrm>
            <a:off x="200123" y="1206352"/>
            <a:ext cx="11370310" cy="1687963"/>
          </a:xfrm>
          <a:prstGeom prst="rect">
            <a:avLst/>
          </a:prstGeom>
          <a:noFill/>
        </p:spPr>
        <p:txBody>
          <a:bodyPr wrap="square" rtlCol="0" anchor="t">
            <a:spAutoFit/>
          </a:bodyPr>
          <a:lstStyle/>
          <a:p>
            <a:pPr indent="457200" algn="just">
              <a:lnSpc>
                <a:spcPct val="150000"/>
              </a:lnSpc>
            </a:pPr>
            <a:r>
              <a:rPr lang="en-US" sz="2400" b="1" dirty="0" smtClean="0">
                <a:latin typeface="Times New Roman" panose="02020603050405020304" pitchFamily="18" charset="0"/>
                <a:cs typeface="Times New Roman" panose="02020603050405020304" pitchFamily="18" charset="0"/>
              </a:rPr>
              <a:t>Ralph would never  __10__ this.  From then on, when he wanted what he should not have, his mother would point to his hand which had been hurt before.  He at last learned to do as he was told. </a:t>
            </a:r>
          </a:p>
        </p:txBody>
      </p:sp>
      <p:sp>
        <p:nvSpPr>
          <p:cNvPr id="5" name="文本框 9"/>
          <p:cNvSpPr txBox="1"/>
          <p:nvPr/>
        </p:nvSpPr>
        <p:spPr>
          <a:xfrm>
            <a:off x="663906" y="3194747"/>
            <a:ext cx="10836433" cy="1582677"/>
          </a:xfrm>
          <a:prstGeom prst="rect">
            <a:avLst/>
          </a:prstGeom>
          <a:noFill/>
        </p:spPr>
        <p:txBody>
          <a:bodyPr wrap="square" rtlCol="0" anchor="t">
            <a:spAutoFit/>
          </a:bodyPr>
          <a:lstStyle/>
          <a:p>
            <a:pPr>
              <a:lnSpc>
                <a:spcPct val="150000"/>
              </a:lnSpc>
            </a:pPr>
            <a:r>
              <a:rPr lang="zh-CN" altLang="en-US" sz="2400" b="1" dirty="0" smtClean="0">
                <a:solidFill>
                  <a:srgbClr val="0000FF"/>
                </a:solidFill>
                <a:latin typeface="黑体" panose="02010609060101010101" charset="-122"/>
                <a:ea typeface="黑体" panose="02010609060101010101" charset="-122"/>
                <a:sym typeface="+mn-ea"/>
              </a:rPr>
              <a:t>【主旨大意】</a:t>
            </a:r>
            <a:r>
              <a:rPr lang="zh-CN" altLang="en-US" sz="2400" dirty="0" smtClean="0">
                <a:solidFill>
                  <a:srgbClr val="0070C0"/>
                </a:solidFill>
                <a:latin typeface="黑体" panose="02010609060101010101" charset="-122"/>
                <a:ea typeface="黑体" panose="02010609060101010101" charset="-122"/>
              </a:rPr>
              <a:t> </a:t>
            </a:r>
            <a:r>
              <a:rPr lang="zh-CN" altLang="en-US" sz="2200" b="1" dirty="0" smtClean="0">
                <a:latin typeface="仿宋" panose="02010609060101010101" charset="-122"/>
                <a:ea typeface="仿宋" panose="02010609060101010101" charset="-122"/>
              </a:rPr>
              <a:t>本文为一篇记叙文。文章讲述了一个任性的男孩，如果想要的东西得不到就会大声哭。一天，玫瑰花上的刺扎了他的手，于是他记住了有些东西是不必非得拥有的，他变成了听话的孩子。</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711718" y="1036560"/>
            <a:ext cx="10758623" cy="2862322"/>
          </a:xfrm>
          <a:prstGeom prst="rect">
            <a:avLst/>
          </a:prstGeom>
          <a:noFill/>
        </p:spPr>
        <p:txBody>
          <a:bodyPr wrap="square" rtlCol="0" anchor="t">
            <a:spAutoFit/>
          </a:bodyPr>
          <a:lstStyle/>
          <a:p>
            <a:pPr>
              <a:lnSpc>
                <a:spcPct val="150000"/>
              </a:lnSpc>
            </a:pPr>
            <a:r>
              <a:rPr lang="en-US" sz="2400" b="1" dirty="0" smtClean="0">
                <a:latin typeface="Times New Roman" panose="02020603050405020304" pitchFamily="18" charset="0"/>
                <a:cs typeface="Times New Roman" panose="02020603050405020304" pitchFamily="18" charset="0"/>
              </a:rPr>
              <a:t>(　　)1. A. run  		B. cry  		C. plan  		D. call</a:t>
            </a:r>
          </a:p>
          <a:p>
            <a:pPr>
              <a:lnSpc>
                <a:spcPct val="150000"/>
              </a:lnSpc>
            </a:pPr>
            <a:endParaRPr lang="en-US" sz="2400" b="1" dirty="0" smtClean="0">
              <a:latin typeface="Times New Roman" panose="02020603050405020304" pitchFamily="18" charset="0"/>
              <a:cs typeface="Times New Roman" panose="02020603050405020304" pitchFamily="18" charset="0"/>
            </a:endParaRPr>
          </a:p>
          <a:p>
            <a:pPr>
              <a:lnSpc>
                <a:spcPct val="150000"/>
              </a:lnSpc>
            </a:pPr>
            <a:endParaRPr lang="en-US" sz="2400" b="1" dirty="0" smtClean="0">
              <a:latin typeface="Times New Roman" panose="02020603050405020304" pitchFamily="18" charset="0"/>
              <a:cs typeface="Times New Roman" panose="02020603050405020304" pitchFamily="18" charset="0"/>
            </a:endParaRPr>
          </a:p>
          <a:p>
            <a:pPr>
              <a:lnSpc>
                <a:spcPct val="150000"/>
              </a:lnSpc>
            </a:pPr>
            <a:endParaRPr lang="en-US" sz="2400" b="1" dirty="0" smtClean="0">
              <a:latin typeface="Times New Roman" panose="02020603050405020304" pitchFamily="18" charset="0"/>
              <a:cs typeface="Times New Roman" panose="02020603050405020304" pitchFamily="18" charset="0"/>
            </a:endParaRPr>
          </a:p>
          <a:p>
            <a:pPr>
              <a:lnSpc>
                <a:spcPct val="150000"/>
              </a:lnSpc>
            </a:pPr>
            <a:r>
              <a:rPr lang="en-US" sz="2400" b="1" dirty="0" smtClean="0">
                <a:latin typeface="Times New Roman" panose="02020603050405020304" pitchFamily="18" charset="0"/>
                <a:cs typeface="Times New Roman" panose="02020603050405020304" pitchFamily="18" charset="0"/>
              </a:rPr>
              <a:t>(　　)2. A. save  		B. hide  		C. have  		D. lose</a:t>
            </a:r>
          </a:p>
        </p:txBody>
      </p:sp>
      <p:sp>
        <p:nvSpPr>
          <p:cNvPr id="11" name="文本框 10"/>
          <p:cNvSpPr txBox="1"/>
          <p:nvPr/>
        </p:nvSpPr>
        <p:spPr>
          <a:xfrm>
            <a:off x="1060127" y="1161336"/>
            <a:ext cx="362600" cy="461665"/>
          </a:xfrm>
          <a:prstGeom prst="rect">
            <a:avLst/>
          </a:prstGeom>
          <a:noFill/>
        </p:spPr>
        <p:txBody>
          <a:bodyPr wrap="none" rtlCol="0" anchor="t">
            <a:spAutoFit/>
          </a:bodyPr>
          <a:lstStyle/>
          <a:p>
            <a:r>
              <a:rPr lang="en-US" altLang="zh-CN" sz="2400" dirty="0" smtClean="0">
                <a:solidFill>
                  <a:srgbClr val="FF0000"/>
                </a:solidFill>
                <a:sym typeface="+mn-ea"/>
              </a:rPr>
              <a:t>B</a:t>
            </a:r>
            <a:endParaRPr lang="zh-CN" altLang="en-US" sz="2400" dirty="0">
              <a:solidFill>
                <a:srgbClr val="FF0000"/>
              </a:solidFill>
            </a:endParaRPr>
          </a:p>
        </p:txBody>
      </p:sp>
      <p:sp>
        <p:nvSpPr>
          <p:cNvPr id="21" name="文本框 10"/>
          <p:cNvSpPr txBox="1"/>
          <p:nvPr/>
        </p:nvSpPr>
        <p:spPr>
          <a:xfrm>
            <a:off x="1048405" y="3353538"/>
            <a:ext cx="348172" cy="461665"/>
          </a:xfrm>
          <a:prstGeom prst="rect">
            <a:avLst/>
          </a:prstGeom>
          <a:noFill/>
        </p:spPr>
        <p:txBody>
          <a:bodyPr wrap="none" rtlCol="0" anchor="t">
            <a:spAutoFit/>
          </a:bodyPr>
          <a:lstStyle/>
          <a:p>
            <a:r>
              <a:rPr lang="en-US" altLang="zh-CN" sz="2400" dirty="0" smtClean="0">
                <a:solidFill>
                  <a:srgbClr val="FF0000"/>
                </a:solidFill>
                <a:sym typeface="+mn-ea"/>
              </a:rPr>
              <a:t>C</a:t>
            </a:r>
            <a:endParaRPr lang="zh-CN" altLang="en-US" sz="2400" dirty="0">
              <a:solidFill>
                <a:srgbClr val="FF0000"/>
              </a:solidFill>
            </a:endParaRPr>
          </a:p>
        </p:txBody>
      </p:sp>
      <p:sp>
        <p:nvSpPr>
          <p:cNvPr id="10" name="文本框 9"/>
          <p:cNvSpPr txBox="1"/>
          <p:nvPr/>
        </p:nvSpPr>
        <p:spPr>
          <a:xfrm>
            <a:off x="839751" y="1682488"/>
            <a:ext cx="10836433" cy="1154162"/>
          </a:xfrm>
          <a:prstGeom prst="rect">
            <a:avLst/>
          </a:prstGeom>
          <a:noFill/>
        </p:spPr>
        <p:txBody>
          <a:bodyPr wrap="square" rtlCol="0" anchor="t">
            <a:spAutoFit/>
          </a:bodyPr>
          <a:lstStyle/>
          <a:p>
            <a:pPr>
              <a:lnSpc>
                <a:spcPct val="150000"/>
              </a:lnSpc>
            </a:pPr>
            <a:r>
              <a:rPr lang="zh-CN" altLang="en-US" sz="2400" b="1" dirty="0" smtClean="0">
                <a:solidFill>
                  <a:srgbClr val="0000FF"/>
                </a:solidFill>
                <a:latin typeface="黑体" panose="02010609060101010101" charset="-122"/>
                <a:ea typeface="黑体" panose="02010609060101010101" charset="-122"/>
                <a:sym typeface="+mn-ea"/>
              </a:rPr>
              <a:t>【解析】</a:t>
            </a:r>
            <a:r>
              <a:rPr lang="zh-CN" altLang="en-US" sz="2400" dirty="0" smtClean="0">
                <a:solidFill>
                  <a:srgbClr val="0070C0"/>
                </a:solidFill>
                <a:latin typeface="黑体" panose="02010609060101010101" charset="-122"/>
                <a:ea typeface="黑体" panose="02010609060101010101" charset="-122"/>
              </a:rPr>
              <a:t> </a:t>
            </a:r>
            <a:r>
              <a:rPr lang="zh-CN" altLang="en-US" sz="2200" b="1" dirty="0" smtClean="0">
                <a:latin typeface="仿宋" panose="02010609060101010101" charset="-122"/>
                <a:ea typeface="仿宋" panose="02010609060101010101" charset="-122"/>
              </a:rPr>
              <a:t>考查动词词义辨析。根据上文“</a:t>
            </a:r>
            <a:r>
              <a:rPr lang="en-US" altLang="zh-CN" sz="2200" b="1" dirty="0" smtClean="0">
                <a:latin typeface="仿宋" panose="02010609060101010101" charset="-122"/>
                <a:ea typeface="仿宋" panose="02010609060101010101" charset="-122"/>
              </a:rPr>
              <a:t>he would cry from time to time”</a:t>
            </a:r>
            <a:r>
              <a:rPr lang="zh-CN" altLang="en-US" sz="2200" b="1" dirty="0" smtClean="0">
                <a:latin typeface="仿宋" panose="02010609060101010101" charset="-122"/>
                <a:ea typeface="仿宋" panose="02010609060101010101" charset="-122"/>
              </a:rPr>
              <a:t>可知选</a:t>
            </a:r>
            <a:r>
              <a:rPr lang="en-US" altLang="zh-CN" sz="2200" b="1" dirty="0" smtClean="0">
                <a:latin typeface="仿宋" panose="02010609060101010101" charset="-122"/>
                <a:ea typeface="仿宋" panose="02010609060101010101" charset="-122"/>
              </a:rPr>
              <a:t>B</a:t>
            </a:r>
            <a:r>
              <a:rPr lang="zh-CN" altLang="en-US" sz="2200" b="1" dirty="0" smtClean="0">
                <a:latin typeface="仿宋" panose="02010609060101010101" charset="-122"/>
                <a:ea typeface="仿宋" panose="02010609060101010101"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linds(horizontal)">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blinds(horizontal)">
                                      <p:cBhvr>
                                        <p:cTn id="2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21" grpId="0"/>
      <p:bldP spid="1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711718" y="1036560"/>
            <a:ext cx="10758623" cy="3416320"/>
          </a:xfrm>
          <a:prstGeom prst="rect">
            <a:avLst/>
          </a:prstGeom>
          <a:noFill/>
        </p:spPr>
        <p:txBody>
          <a:bodyPr wrap="square" rtlCol="0" anchor="t">
            <a:spAutoFit/>
          </a:bodyPr>
          <a:lstStyle/>
          <a:p>
            <a:pPr>
              <a:lnSpc>
                <a:spcPct val="150000"/>
              </a:lnSpc>
            </a:pPr>
            <a:r>
              <a:rPr lang="en-US" sz="2400" b="1" dirty="0" smtClean="0">
                <a:latin typeface="Times New Roman" panose="02020603050405020304" pitchFamily="18" charset="0"/>
                <a:cs typeface="Times New Roman" panose="02020603050405020304" pitchFamily="18" charset="0"/>
              </a:rPr>
              <a:t>(　　)3. A. park  		B. garden		C. forest  		D. field</a:t>
            </a:r>
          </a:p>
          <a:p>
            <a:pPr>
              <a:lnSpc>
                <a:spcPct val="150000"/>
              </a:lnSpc>
            </a:pPr>
            <a:endParaRPr lang="en-US" sz="2400" b="1" dirty="0" smtClean="0">
              <a:latin typeface="Times New Roman" panose="02020603050405020304" pitchFamily="18" charset="0"/>
              <a:cs typeface="Times New Roman" panose="02020603050405020304" pitchFamily="18" charset="0"/>
            </a:endParaRPr>
          </a:p>
          <a:p>
            <a:pPr>
              <a:lnSpc>
                <a:spcPct val="150000"/>
              </a:lnSpc>
            </a:pPr>
            <a:endParaRPr lang="en-US" sz="2400" b="1" dirty="0" smtClean="0">
              <a:latin typeface="Times New Roman" panose="02020603050405020304" pitchFamily="18" charset="0"/>
              <a:cs typeface="Times New Roman" panose="02020603050405020304" pitchFamily="18" charset="0"/>
            </a:endParaRPr>
          </a:p>
          <a:p>
            <a:pPr>
              <a:lnSpc>
                <a:spcPct val="150000"/>
              </a:lnSpc>
            </a:pPr>
            <a:endParaRPr lang="en-US" sz="2400" b="1" dirty="0" smtClean="0">
              <a:latin typeface="Times New Roman" panose="02020603050405020304" pitchFamily="18" charset="0"/>
              <a:cs typeface="Times New Roman" panose="02020603050405020304" pitchFamily="18" charset="0"/>
            </a:endParaRPr>
          </a:p>
          <a:p>
            <a:pPr>
              <a:lnSpc>
                <a:spcPct val="150000"/>
              </a:lnSpc>
            </a:pPr>
            <a:endParaRPr lang="en-US" sz="2400" b="1" dirty="0" smtClean="0">
              <a:latin typeface="Times New Roman" panose="02020603050405020304" pitchFamily="18" charset="0"/>
              <a:cs typeface="Times New Roman" panose="02020603050405020304" pitchFamily="18" charset="0"/>
            </a:endParaRPr>
          </a:p>
          <a:p>
            <a:pPr>
              <a:lnSpc>
                <a:spcPct val="150000"/>
              </a:lnSpc>
            </a:pPr>
            <a:r>
              <a:rPr lang="en-US" sz="2400" b="1" dirty="0" smtClean="0">
                <a:latin typeface="Times New Roman" panose="02020603050405020304" pitchFamily="18" charset="0"/>
                <a:cs typeface="Times New Roman" panose="02020603050405020304" pitchFamily="18" charset="0"/>
              </a:rPr>
              <a:t>(　　)4. A. smile  		B. sign		C. fear  			D. mark</a:t>
            </a:r>
          </a:p>
        </p:txBody>
      </p:sp>
      <p:sp>
        <p:nvSpPr>
          <p:cNvPr id="5" name="文本框 10"/>
          <p:cNvSpPr txBox="1"/>
          <p:nvPr/>
        </p:nvSpPr>
        <p:spPr>
          <a:xfrm>
            <a:off x="1060127" y="1161336"/>
            <a:ext cx="373820" cy="461665"/>
          </a:xfrm>
          <a:prstGeom prst="rect">
            <a:avLst/>
          </a:prstGeom>
          <a:noFill/>
        </p:spPr>
        <p:txBody>
          <a:bodyPr wrap="none" rtlCol="0" anchor="t">
            <a:spAutoFit/>
          </a:bodyPr>
          <a:lstStyle/>
          <a:p>
            <a:r>
              <a:rPr lang="en-US" altLang="zh-CN" sz="2400" dirty="0" smtClean="0">
                <a:solidFill>
                  <a:srgbClr val="FF0000"/>
                </a:solidFill>
                <a:sym typeface="+mn-ea"/>
              </a:rPr>
              <a:t>D</a:t>
            </a:r>
            <a:endParaRPr lang="zh-CN" altLang="en-US" sz="2400" dirty="0">
              <a:solidFill>
                <a:srgbClr val="FF0000"/>
              </a:solidFill>
            </a:endParaRPr>
          </a:p>
        </p:txBody>
      </p:sp>
      <p:sp>
        <p:nvSpPr>
          <p:cNvPr id="6" name="文本框 10"/>
          <p:cNvSpPr txBox="1"/>
          <p:nvPr/>
        </p:nvSpPr>
        <p:spPr>
          <a:xfrm>
            <a:off x="1048405" y="3939688"/>
            <a:ext cx="362600" cy="461665"/>
          </a:xfrm>
          <a:prstGeom prst="rect">
            <a:avLst/>
          </a:prstGeom>
          <a:noFill/>
        </p:spPr>
        <p:txBody>
          <a:bodyPr wrap="none" rtlCol="0" anchor="t">
            <a:spAutoFit/>
          </a:bodyPr>
          <a:lstStyle/>
          <a:p>
            <a:r>
              <a:rPr lang="en-US" altLang="zh-CN" sz="2400" dirty="0" smtClean="0">
                <a:solidFill>
                  <a:srgbClr val="FF0000"/>
                </a:solidFill>
                <a:sym typeface="+mn-ea"/>
              </a:rPr>
              <a:t>A</a:t>
            </a:r>
            <a:endParaRPr lang="zh-CN" altLang="en-US" sz="2400" dirty="0">
              <a:solidFill>
                <a:srgbClr val="FF0000"/>
              </a:solidFill>
            </a:endParaRPr>
          </a:p>
        </p:txBody>
      </p:sp>
      <p:sp>
        <p:nvSpPr>
          <p:cNvPr id="11" name="文本框 9"/>
          <p:cNvSpPr txBox="1"/>
          <p:nvPr/>
        </p:nvSpPr>
        <p:spPr>
          <a:xfrm>
            <a:off x="675628" y="1846594"/>
            <a:ext cx="10836433" cy="1661993"/>
          </a:xfrm>
          <a:prstGeom prst="rect">
            <a:avLst/>
          </a:prstGeom>
          <a:noFill/>
        </p:spPr>
        <p:txBody>
          <a:bodyPr wrap="square" rtlCol="0" anchor="t">
            <a:spAutoFit/>
          </a:bodyPr>
          <a:lstStyle/>
          <a:p>
            <a:pPr>
              <a:lnSpc>
                <a:spcPct val="150000"/>
              </a:lnSpc>
            </a:pPr>
            <a:r>
              <a:rPr lang="zh-CN" altLang="en-US" sz="2400" b="1" dirty="0" smtClean="0">
                <a:solidFill>
                  <a:srgbClr val="0000FF"/>
                </a:solidFill>
                <a:latin typeface="黑体" panose="02010609060101010101" charset="-122"/>
                <a:ea typeface="黑体" panose="02010609060101010101" charset="-122"/>
                <a:sym typeface="+mn-ea"/>
              </a:rPr>
              <a:t>【解析】</a:t>
            </a:r>
            <a:r>
              <a:rPr lang="zh-CN" altLang="en-US" sz="2400" dirty="0" smtClean="0">
                <a:solidFill>
                  <a:srgbClr val="0070C0"/>
                </a:solidFill>
                <a:latin typeface="黑体" panose="02010609060101010101" charset="-122"/>
                <a:ea typeface="黑体" panose="02010609060101010101" charset="-122"/>
              </a:rPr>
              <a:t> </a:t>
            </a:r>
            <a:r>
              <a:rPr lang="zh-CN" altLang="en-US" sz="2200" b="1" dirty="0" smtClean="0">
                <a:latin typeface="仿宋" panose="02010609060101010101" charset="-122"/>
                <a:ea typeface="仿宋" panose="02010609060101010101" charset="-122"/>
              </a:rPr>
              <a:t>考查名词词义辨析。</a:t>
            </a:r>
            <a:r>
              <a:rPr lang="en-US" altLang="zh-CN" sz="2200" b="1" dirty="0" smtClean="0">
                <a:latin typeface="仿宋" panose="02010609060101010101" charset="-122"/>
                <a:ea typeface="仿宋" panose="02010609060101010101" charset="-122"/>
              </a:rPr>
              <a:t>park</a:t>
            </a:r>
            <a:r>
              <a:rPr lang="zh-CN" altLang="en-US" sz="2200" b="1" dirty="0" smtClean="0">
                <a:latin typeface="仿宋" panose="02010609060101010101" charset="-122"/>
                <a:ea typeface="仿宋" panose="02010609060101010101" charset="-122"/>
              </a:rPr>
              <a:t>意为“公园”；</a:t>
            </a:r>
            <a:r>
              <a:rPr lang="en-US" altLang="zh-CN" sz="2200" b="1" dirty="0" smtClean="0">
                <a:latin typeface="仿宋" panose="02010609060101010101" charset="-122"/>
                <a:ea typeface="仿宋" panose="02010609060101010101" charset="-122"/>
              </a:rPr>
              <a:t>garden</a:t>
            </a:r>
            <a:r>
              <a:rPr lang="zh-CN" altLang="en-US" sz="2200" b="1" dirty="0" smtClean="0">
                <a:latin typeface="仿宋" panose="02010609060101010101" charset="-122"/>
                <a:ea typeface="仿宋" panose="02010609060101010101" charset="-122"/>
              </a:rPr>
              <a:t>意为“花园”；</a:t>
            </a:r>
            <a:r>
              <a:rPr lang="en-US" altLang="zh-CN" sz="2200" b="1" dirty="0" smtClean="0">
                <a:latin typeface="仿宋" panose="02010609060101010101" charset="-122"/>
                <a:ea typeface="仿宋" panose="02010609060101010101" charset="-122"/>
              </a:rPr>
              <a:t>forest</a:t>
            </a:r>
            <a:r>
              <a:rPr lang="zh-CN" altLang="en-US" sz="2200" b="1" dirty="0" smtClean="0">
                <a:latin typeface="仿宋" panose="02010609060101010101" charset="-122"/>
                <a:ea typeface="仿宋" panose="02010609060101010101" charset="-122"/>
              </a:rPr>
              <a:t>意为“森林”；</a:t>
            </a:r>
            <a:r>
              <a:rPr lang="en-US" altLang="zh-CN" sz="2200" b="1" dirty="0" smtClean="0">
                <a:latin typeface="仿宋" panose="02010609060101010101" charset="-122"/>
                <a:ea typeface="仿宋" panose="02010609060101010101" charset="-122"/>
              </a:rPr>
              <a:t>field</a:t>
            </a:r>
            <a:r>
              <a:rPr lang="zh-CN" altLang="en-US" sz="2200" b="1" dirty="0" smtClean="0">
                <a:latin typeface="仿宋" panose="02010609060101010101" charset="-122"/>
                <a:ea typeface="仿宋" panose="02010609060101010101" charset="-122"/>
              </a:rPr>
              <a:t>意为“田野”。根据下文“他帮助妈妈做农活”可知他们去了田里。故选</a:t>
            </a:r>
            <a:r>
              <a:rPr lang="en-US" altLang="zh-CN" sz="2200" b="1" dirty="0" smtClean="0">
                <a:latin typeface="仿宋" panose="02010609060101010101" charset="-122"/>
                <a:ea typeface="仿宋" panose="02010609060101010101" charset="-122"/>
              </a:rPr>
              <a:t>D</a:t>
            </a:r>
            <a:r>
              <a:rPr lang="zh-CN" altLang="en-US" sz="2200" b="1" dirty="0" smtClean="0">
                <a:latin typeface="仿宋" panose="02010609060101010101" charset="-122"/>
                <a:ea typeface="仿宋" panose="02010609060101010101" charset="-122"/>
              </a:rPr>
              <a:t>。</a:t>
            </a:r>
          </a:p>
        </p:txBody>
      </p:sp>
      <p:sp>
        <p:nvSpPr>
          <p:cNvPr id="12" name="文本框 9"/>
          <p:cNvSpPr txBox="1"/>
          <p:nvPr/>
        </p:nvSpPr>
        <p:spPr>
          <a:xfrm>
            <a:off x="710798" y="4624946"/>
            <a:ext cx="10836433" cy="1661993"/>
          </a:xfrm>
          <a:prstGeom prst="rect">
            <a:avLst/>
          </a:prstGeom>
          <a:noFill/>
        </p:spPr>
        <p:txBody>
          <a:bodyPr wrap="square" rtlCol="0" anchor="t">
            <a:spAutoFit/>
          </a:bodyPr>
          <a:lstStyle/>
          <a:p>
            <a:pPr>
              <a:lnSpc>
                <a:spcPct val="150000"/>
              </a:lnSpc>
            </a:pPr>
            <a:r>
              <a:rPr lang="zh-CN" altLang="en-US" sz="2400" b="1" dirty="0" smtClean="0">
                <a:solidFill>
                  <a:srgbClr val="0000FF"/>
                </a:solidFill>
                <a:latin typeface="黑体" panose="02010609060101010101" charset="-122"/>
                <a:ea typeface="黑体" panose="02010609060101010101" charset="-122"/>
                <a:sym typeface="+mn-ea"/>
              </a:rPr>
              <a:t>【解析】</a:t>
            </a:r>
            <a:r>
              <a:rPr lang="zh-CN" altLang="en-US" sz="2400" dirty="0" smtClean="0">
                <a:solidFill>
                  <a:srgbClr val="0070C0"/>
                </a:solidFill>
                <a:latin typeface="黑体" panose="02010609060101010101" charset="-122"/>
                <a:ea typeface="黑体" panose="02010609060101010101" charset="-122"/>
              </a:rPr>
              <a:t> </a:t>
            </a:r>
            <a:r>
              <a:rPr lang="zh-CN" altLang="en-US" sz="2200" b="1" dirty="0" smtClean="0">
                <a:latin typeface="仿宋" panose="02010609060101010101" charset="-122"/>
                <a:ea typeface="仿宋" panose="02010609060101010101" charset="-122"/>
              </a:rPr>
              <a:t>考查名词词义辨析。</a:t>
            </a:r>
            <a:r>
              <a:rPr lang="en-US" altLang="zh-CN" sz="2200" b="1" dirty="0" smtClean="0">
                <a:latin typeface="仿宋" panose="02010609060101010101" charset="-122"/>
                <a:ea typeface="仿宋" panose="02010609060101010101" charset="-122"/>
              </a:rPr>
              <a:t>smile</a:t>
            </a:r>
            <a:r>
              <a:rPr lang="zh-CN" altLang="en-US" sz="2200" b="1" dirty="0" smtClean="0">
                <a:latin typeface="仿宋" panose="02010609060101010101" charset="-122"/>
                <a:ea typeface="仿宋" panose="02010609060101010101" charset="-122"/>
              </a:rPr>
              <a:t>意为“微笑”；</a:t>
            </a:r>
            <a:r>
              <a:rPr lang="en-US" altLang="zh-CN" sz="2200" b="1" dirty="0" smtClean="0">
                <a:latin typeface="仿宋" panose="02010609060101010101" charset="-122"/>
                <a:ea typeface="仿宋" panose="02010609060101010101" charset="-122"/>
              </a:rPr>
              <a:t>sign</a:t>
            </a:r>
            <a:r>
              <a:rPr lang="zh-CN" altLang="en-US" sz="2200" b="1" dirty="0" smtClean="0">
                <a:latin typeface="仿宋" panose="02010609060101010101" charset="-122"/>
                <a:ea typeface="仿宋" panose="02010609060101010101" charset="-122"/>
              </a:rPr>
              <a:t>意为“标志”；</a:t>
            </a:r>
            <a:r>
              <a:rPr lang="en-US" altLang="zh-CN" sz="2200" b="1" dirty="0" smtClean="0">
                <a:latin typeface="仿宋" panose="02010609060101010101" charset="-122"/>
                <a:ea typeface="仿宋" panose="02010609060101010101" charset="-122"/>
              </a:rPr>
              <a:t>fear</a:t>
            </a:r>
            <a:r>
              <a:rPr lang="zh-CN" altLang="en-US" sz="2200" b="1" dirty="0" smtClean="0">
                <a:latin typeface="仿宋" panose="02010609060101010101" charset="-122"/>
                <a:ea typeface="仿宋" panose="02010609060101010101" charset="-122"/>
              </a:rPr>
              <a:t>意为“害怕”；</a:t>
            </a:r>
            <a:r>
              <a:rPr lang="en-US" altLang="zh-CN" sz="2200" b="1" dirty="0" smtClean="0">
                <a:latin typeface="仿宋" panose="02010609060101010101" charset="-122"/>
                <a:ea typeface="仿宋" panose="02010609060101010101" charset="-122"/>
              </a:rPr>
              <a:t>mark</a:t>
            </a:r>
            <a:r>
              <a:rPr lang="zh-CN" altLang="en-US" sz="2200" b="1" dirty="0" smtClean="0">
                <a:latin typeface="仿宋" panose="02010609060101010101" charset="-122"/>
                <a:ea typeface="仿宋" panose="02010609060101010101" charset="-122"/>
              </a:rPr>
              <a:t>意为“标志”。根据上句“他认为自己是好孩子”可知他脸上带着微笑。故选</a:t>
            </a:r>
            <a:r>
              <a:rPr lang="en-US" altLang="zh-CN" sz="2200" b="1" dirty="0" smtClean="0">
                <a:latin typeface="仿宋" panose="02010609060101010101" charset="-122"/>
                <a:ea typeface="仿宋" panose="02010609060101010101" charset="-122"/>
              </a:rPr>
              <a:t>A</a:t>
            </a:r>
            <a:r>
              <a:rPr lang="zh-CN" altLang="en-US" sz="2200" b="1" dirty="0" smtClean="0">
                <a:latin typeface="仿宋" panose="02010609060101010101" charset="-122"/>
                <a:ea typeface="仿宋" panose="02010609060101010101"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linds(horizontal)">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linds(horizontal)">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linds(horizontal)">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5" grpId="0"/>
      <p:bldP spid="6" grpId="0"/>
      <p:bldP spid="11" grpId="0"/>
      <p:bldP spid="1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711718" y="1036560"/>
            <a:ext cx="11234476" cy="3416320"/>
          </a:xfrm>
          <a:prstGeom prst="rect">
            <a:avLst/>
          </a:prstGeom>
          <a:noFill/>
        </p:spPr>
        <p:txBody>
          <a:bodyPr wrap="square" rtlCol="0" anchor="t">
            <a:spAutoFit/>
          </a:bodyPr>
          <a:lstStyle/>
          <a:p>
            <a:pPr>
              <a:lnSpc>
                <a:spcPct val="150000"/>
              </a:lnSpc>
            </a:pPr>
            <a:r>
              <a:rPr lang="en-US" sz="2400" b="1" dirty="0" smtClean="0">
                <a:latin typeface="Times New Roman" panose="02020603050405020304" pitchFamily="18" charset="0"/>
                <a:cs typeface="Times New Roman" panose="02020603050405020304" pitchFamily="18" charset="0"/>
              </a:rPr>
              <a:t>(　　)5. A. lazy  		B. noisy		C. hungry  		D. sleepy</a:t>
            </a:r>
          </a:p>
          <a:p>
            <a:pPr>
              <a:lnSpc>
                <a:spcPct val="150000"/>
              </a:lnSpc>
            </a:pPr>
            <a:endParaRPr lang="en-US" sz="2400" b="1" dirty="0" smtClean="0">
              <a:latin typeface="Times New Roman" panose="02020603050405020304" pitchFamily="18" charset="0"/>
              <a:cs typeface="Times New Roman" panose="02020603050405020304" pitchFamily="18" charset="0"/>
            </a:endParaRPr>
          </a:p>
          <a:p>
            <a:pPr>
              <a:lnSpc>
                <a:spcPct val="150000"/>
              </a:lnSpc>
            </a:pPr>
            <a:endParaRPr lang="en-US" sz="2400" b="1" dirty="0" smtClean="0">
              <a:latin typeface="Times New Roman" panose="02020603050405020304" pitchFamily="18" charset="0"/>
              <a:cs typeface="Times New Roman" panose="02020603050405020304" pitchFamily="18" charset="0"/>
            </a:endParaRPr>
          </a:p>
          <a:p>
            <a:pPr>
              <a:lnSpc>
                <a:spcPct val="150000"/>
              </a:lnSpc>
            </a:pPr>
            <a:endParaRPr lang="en-US" sz="2400" b="1" dirty="0" smtClean="0">
              <a:latin typeface="Times New Roman" panose="02020603050405020304" pitchFamily="18" charset="0"/>
              <a:cs typeface="Times New Roman" panose="02020603050405020304" pitchFamily="18" charset="0"/>
            </a:endParaRPr>
          </a:p>
          <a:p>
            <a:pPr>
              <a:lnSpc>
                <a:spcPct val="150000"/>
              </a:lnSpc>
            </a:pPr>
            <a:endParaRPr lang="en-US" sz="2400" b="1" dirty="0" smtClean="0">
              <a:latin typeface="Times New Roman" panose="02020603050405020304" pitchFamily="18" charset="0"/>
              <a:cs typeface="Times New Roman" panose="02020603050405020304" pitchFamily="18" charset="0"/>
            </a:endParaRPr>
          </a:p>
          <a:p>
            <a:pPr>
              <a:lnSpc>
                <a:spcPct val="150000"/>
              </a:lnSpc>
            </a:pPr>
            <a:r>
              <a:rPr lang="en-US" sz="2400" b="1" dirty="0" smtClean="0">
                <a:latin typeface="Times New Roman" panose="02020603050405020304" pitchFamily="18" charset="0"/>
                <a:cs typeface="Times New Roman" panose="02020603050405020304" pitchFamily="18" charset="0"/>
              </a:rPr>
              <a:t>(　　)6. A. waited for  	B. asked for		C. cared for  		D. thanked for</a:t>
            </a:r>
          </a:p>
        </p:txBody>
      </p:sp>
      <p:sp>
        <p:nvSpPr>
          <p:cNvPr id="11" name="文本框 10"/>
          <p:cNvSpPr txBox="1"/>
          <p:nvPr/>
        </p:nvSpPr>
        <p:spPr>
          <a:xfrm>
            <a:off x="1060127" y="1161336"/>
            <a:ext cx="348172" cy="461665"/>
          </a:xfrm>
          <a:prstGeom prst="rect">
            <a:avLst/>
          </a:prstGeom>
          <a:noFill/>
        </p:spPr>
        <p:txBody>
          <a:bodyPr wrap="none" rtlCol="0" anchor="t">
            <a:spAutoFit/>
          </a:bodyPr>
          <a:lstStyle/>
          <a:p>
            <a:r>
              <a:rPr lang="en-US" altLang="zh-CN" sz="2400" dirty="0" smtClean="0">
                <a:solidFill>
                  <a:srgbClr val="FF0000"/>
                </a:solidFill>
                <a:sym typeface="+mn-ea"/>
              </a:rPr>
              <a:t>C</a:t>
            </a:r>
            <a:endParaRPr lang="zh-CN" altLang="en-US" sz="2400" dirty="0">
              <a:solidFill>
                <a:srgbClr val="FF0000"/>
              </a:solidFill>
            </a:endParaRPr>
          </a:p>
        </p:txBody>
      </p:sp>
      <p:sp>
        <p:nvSpPr>
          <p:cNvPr id="21" name="文本框 10"/>
          <p:cNvSpPr txBox="1"/>
          <p:nvPr/>
        </p:nvSpPr>
        <p:spPr>
          <a:xfrm>
            <a:off x="1071851" y="3941987"/>
            <a:ext cx="348172" cy="461665"/>
          </a:xfrm>
          <a:prstGeom prst="rect">
            <a:avLst/>
          </a:prstGeom>
          <a:noFill/>
        </p:spPr>
        <p:txBody>
          <a:bodyPr wrap="none" rtlCol="0" anchor="t">
            <a:spAutoFit/>
          </a:bodyPr>
          <a:lstStyle/>
          <a:p>
            <a:r>
              <a:rPr lang="en-US" altLang="zh-CN" sz="2400" dirty="0" smtClean="0">
                <a:solidFill>
                  <a:srgbClr val="FF0000"/>
                </a:solidFill>
                <a:sym typeface="+mn-ea"/>
              </a:rPr>
              <a:t>B</a:t>
            </a:r>
            <a:endParaRPr lang="zh-CN" altLang="en-US" sz="2400" dirty="0">
              <a:solidFill>
                <a:srgbClr val="FF0000"/>
              </a:solidFill>
            </a:endParaRPr>
          </a:p>
        </p:txBody>
      </p:sp>
      <p:sp>
        <p:nvSpPr>
          <p:cNvPr id="10" name="文本框 9"/>
          <p:cNvSpPr txBox="1"/>
          <p:nvPr/>
        </p:nvSpPr>
        <p:spPr>
          <a:xfrm>
            <a:off x="652182" y="1870041"/>
            <a:ext cx="10836433" cy="1661993"/>
          </a:xfrm>
          <a:prstGeom prst="rect">
            <a:avLst/>
          </a:prstGeom>
          <a:noFill/>
        </p:spPr>
        <p:txBody>
          <a:bodyPr wrap="square" rtlCol="0" anchor="t">
            <a:spAutoFit/>
          </a:bodyPr>
          <a:lstStyle/>
          <a:p>
            <a:pPr>
              <a:lnSpc>
                <a:spcPct val="150000"/>
              </a:lnSpc>
            </a:pPr>
            <a:r>
              <a:rPr lang="zh-CN" altLang="en-US" sz="2400" b="1" dirty="0" smtClean="0">
                <a:solidFill>
                  <a:srgbClr val="0000FF"/>
                </a:solidFill>
                <a:latin typeface="黑体" panose="02010609060101010101" charset="-122"/>
                <a:ea typeface="黑体" panose="02010609060101010101" charset="-122"/>
                <a:sym typeface="+mn-ea"/>
              </a:rPr>
              <a:t>【解析】</a:t>
            </a:r>
            <a:r>
              <a:rPr lang="zh-CN" altLang="en-US" sz="2400" dirty="0" smtClean="0">
                <a:solidFill>
                  <a:srgbClr val="0070C0"/>
                </a:solidFill>
                <a:latin typeface="黑体" panose="02010609060101010101" charset="-122"/>
                <a:ea typeface="黑体" panose="02010609060101010101" charset="-122"/>
              </a:rPr>
              <a:t> </a:t>
            </a:r>
            <a:r>
              <a:rPr lang="zh-CN" altLang="en-US" sz="2200" b="1" dirty="0" smtClean="0">
                <a:latin typeface="仿宋" panose="02010609060101010101" charset="-122"/>
                <a:ea typeface="仿宋" panose="02010609060101010101" charset="-122"/>
              </a:rPr>
              <a:t>考查形容词词义辨析。</a:t>
            </a:r>
            <a:r>
              <a:rPr lang="en-US" altLang="zh-CN" sz="2200" b="1" dirty="0" smtClean="0">
                <a:latin typeface="仿宋" panose="02010609060101010101" charset="-122"/>
                <a:ea typeface="仿宋" panose="02010609060101010101" charset="-122"/>
              </a:rPr>
              <a:t>lazy</a:t>
            </a:r>
            <a:r>
              <a:rPr lang="zh-CN" altLang="en-US" sz="2200" b="1" dirty="0" smtClean="0">
                <a:latin typeface="仿宋" panose="02010609060101010101" charset="-122"/>
                <a:ea typeface="仿宋" panose="02010609060101010101" charset="-122"/>
              </a:rPr>
              <a:t>意为“懒惰的”；</a:t>
            </a:r>
            <a:r>
              <a:rPr lang="en-US" altLang="zh-CN" sz="2200" b="1" dirty="0" smtClean="0">
                <a:latin typeface="仿宋" panose="02010609060101010101" charset="-122"/>
                <a:ea typeface="仿宋" panose="02010609060101010101" charset="-122"/>
              </a:rPr>
              <a:t>noisy</a:t>
            </a:r>
            <a:r>
              <a:rPr lang="zh-CN" altLang="en-US" sz="2200" b="1" dirty="0" smtClean="0">
                <a:latin typeface="仿宋" panose="02010609060101010101" charset="-122"/>
                <a:ea typeface="仿宋" panose="02010609060101010101" charset="-122"/>
              </a:rPr>
              <a:t>意为“嘈杂的”；</a:t>
            </a:r>
            <a:r>
              <a:rPr lang="en-US" altLang="zh-CN" sz="2200" b="1" dirty="0" smtClean="0">
                <a:latin typeface="仿宋" panose="02010609060101010101" charset="-122"/>
                <a:ea typeface="仿宋" panose="02010609060101010101" charset="-122"/>
              </a:rPr>
              <a:t>hungry</a:t>
            </a:r>
            <a:r>
              <a:rPr lang="zh-CN" altLang="en-US" sz="2200" b="1" dirty="0" smtClean="0">
                <a:latin typeface="仿宋" panose="02010609060101010101" charset="-122"/>
                <a:ea typeface="仿宋" panose="02010609060101010101" charset="-122"/>
              </a:rPr>
              <a:t>意为“饥饿的”；</a:t>
            </a:r>
            <a:r>
              <a:rPr lang="en-US" altLang="zh-CN" sz="2200" b="1" dirty="0" smtClean="0">
                <a:latin typeface="仿宋" panose="02010609060101010101" charset="-122"/>
                <a:ea typeface="仿宋" panose="02010609060101010101" charset="-122"/>
              </a:rPr>
              <a:t>sleepy</a:t>
            </a:r>
            <a:r>
              <a:rPr lang="zh-CN" altLang="en-US" sz="2200" b="1" dirty="0" smtClean="0">
                <a:latin typeface="仿宋" panose="02010609060101010101" charset="-122"/>
                <a:ea typeface="仿宋" panose="02010609060101010101" charset="-122"/>
              </a:rPr>
              <a:t>意为“困的”。根据下句“妈妈让他吃点饼干”可知，妈妈认为他饿了。故选</a:t>
            </a:r>
            <a:r>
              <a:rPr lang="en-US" altLang="zh-CN" sz="2200" b="1" dirty="0" smtClean="0">
                <a:latin typeface="仿宋" panose="02010609060101010101" charset="-122"/>
                <a:ea typeface="仿宋" panose="02010609060101010101" charset="-122"/>
              </a:rPr>
              <a:t>C</a:t>
            </a:r>
            <a:r>
              <a:rPr lang="zh-CN" altLang="en-US" sz="2200" b="1" dirty="0" smtClean="0">
                <a:latin typeface="仿宋" panose="02010609060101010101" charset="-122"/>
                <a:ea typeface="仿宋" panose="02010609060101010101" charset="-122"/>
              </a:rPr>
              <a:t>。</a:t>
            </a:r>
          </a:p>
        </p:txBody>
      </p:sp>
      <p:sp>
        <p:nvSpPr>
          <p:cNvPr id="7" name="文本框 9"/>
          <p:cNvSpPr txBox="1"/>
          <p:nvPr/>
        </p:nvSpPr>
        <p:spPr>
          <a:xfrm>
            <a:off x="663906" y="4882853"/>
            <a:ext cx="10836433" cy="1154162"/>
          </a:xfrm>
          <a:prstGeom prst="rect">
            <a:avLst/>
          </a:prstGeom>
          <a:noFill/>
        </p:spPr>
        <p:txBody>
          <a:bodyPr wrap="square" rtlCol="0" anchor="t">
            <a:spAutoFit/>
          </a:bodyPr>
          <a:lstStyle/>
          <a:p>
            <a:pPr>
              <a:lnSpc>
                <a:spcPct val="150000"/>
              </a:lnSpc>
            </a:pPr>
            <a:r>
              <a:rPr lang="zh-CN" altLang="en-US" sz="2400" b="1" dirty="0" smtClean="0">
                <a:solidFill>
                  <a:srgbClr val="0000FF"/>
                </a:solidFill>
                <a:latin typeface="黑体" panose="02010609060101010101" charset="-122"/>
                <a:ea typeface="黑体" panose="02010609060101010101" charset="-122"/>
                <a:sym typeface="+mn-ea"/>
              </a:rPr>
              <a:t>【解析】</a:t>
            </a:r>
            <a:r>
              <a:rPr lang="zh-CN" altLang="en-US" sz="2400" dirty="0" smtClean="0">
                <a:solidFill>
                  <a:srgbClr val="0070C0"/>
                </a:solidFill>
                <a:latin typeface="黑体" panose="02010609060101010101" charset="-122"/>
                <a:ea typeface="黑体" panose="02010609060101010101" charset="-122"/>
              </a:rPr>
              <a:t> </a:t>
            </a:r>
            <a:r>
              <a:rPr lang="zh-CN" altLang="en-US" sz="2200" b="1" dirty="0" smtClean="0">
                <a:latin typeface="仿宋" panose="02010609060101010101" charset="-122"/>
                <a:ea typeface="仿宋" panose="02010609060101010101" charset="-122"/>
              </a:rPr>
              <a:t>考查动词短语辨析。</a:t>
            </a:r>
            <a:r>
              <a:rPr lang="en-US" altLang="zh-CN" sz="2200" b="1" dirty="0" smtClean="0">
                <a:latin typeface="仿宋" panose="02010609060101010101" charset="-122"/>
                <a:ea typeface="仿宋" panose="02010609060101010101" charset="-122"/>
              </a:rPr>
              <a:t>wait for</a:t>
            </a:r>
            <a:r>
              <a:rPr lang="zh-CN" altLang="en-US" sz="2200" b="1" dirty="0" smtClean="0">
                <a:latin typeface="仿宋" panose="02010609060101010101" charset="-122"/>
                <a:ea typeface="仿宋" panose="02010609060101010101" charset="-122"/>
              </a:rPr>
              <a:t>意为“等待”；</a:t>
            </a:r>
            <a:r>
              <a:rPr lang="en-US" altLang="zh-CN" sz="2200" b="1" dirty="0" smtClean="0">
                <a:latin typeface="仿宋" panose="02010609060101010101" charset="-122"/>
                <a:ea typeface="仿宋" panose="02010609060101010101" charset="-122"/>
              </a:rPr>
              <a:t>ask for</a:t>
            </a:r>
            <a:r>
              <a:rPr lang="zh-CN" altLang="en-US" sz="2200" b="1" dirty="0" smtClean="0">
                <a:latin typeface="仿宋" panose="02010609060101010101" charset="-122"/>
                <a:ea typeface="仿宋" panose="02010609060101010101" charset="-122"/>
              </a:rPr>
              <a:t>意为“恳求</a:t>
            </a:r>
            <a:r>
              <a:rPr lang="en-US" altLang="zh-CN" sz="2200" b="1" dirty="0" smtClean="0">
                <a:latin typeface="仿宋" panose="02010609060101010101" charset="-122"/>
                <a:ea typeface="仿宋" panose="02010609060101010101" charset="-122"/>
              </a:rPr>
              <a:t>(</a:t>
            </a:r>
            <a:r>
              <a:rPr lang="zh-CN" altLang="en-US" sz="2200" b="1" dirty="0" smtClean="0">
                <a:latin typeface="仿宋" panose="02010609060101010101" charset="-122"/>
                <a:ea typeface="仿宋" panose="02010609060101010101" charset="-122"/>
              </a:rPr>
              <a:t>给予</a:t>
            </a:r>
            <a:r>
              <a:rPr lang="en-US" altLang="zh-CN" sz="2200" b="1" dirty="0" smtClean="0">
                <a:latin typeface="仿宋" panose="02010609060101010101" charset="-122"/>
                <a:ea typeface="仿宋" panose="02010609060101010101" charset="-122"/>
              </a:rPr>
              <a:t>)”</a:t>
            </a:r>
            <a:r>
              <a:rPr lang="zh-CN" altLang="en-US" sz="2200" b="1" dirty="0" smtClean="0">
                <a:latin typeface="仿宋" panose="02010609060101010101" charset="-122"/>
                <a:ea typeface="仿宋" panose="02010609060101010101" charset="-122"/>
              </a:rPr>
              <a:t>；</a:t>
            </a:r>
            <a:r>
              <a:rPr lang="en-US" altLang="zh-CN" sz="2200" b="1" dirty="0" smtClean="0">
                <a:latin typeface="仿宋" panose="02010609060101010101" charset="-122"/>
                <a:ea typeface="仿宋" panose="02010609060101010101" charset="-122"/>
              </a:rPr>
              <a:t>care for</a:t>
            </a:r>
            <a:r>
              <a:rPr lang="zh-CN" altLang="en-US" sz="2200" b="1" dirty="0" smtClean="0">
                <a:latin typeface="仿宋" panose="02010609060101010101" charset="-122"/>
                <a:ea typeface="仿宋" panose="02010609060101010101" charset="-122"/>
              </a:rPr>
              <a:t>意为“关心”；</a:t>
            </a:r>
            <a:r>
              <a:rPr lang="en-US" altLang="zh-CN" sz="2200" b="1" dirty="0" smtClean="0">
                <a:latin typeface="仿宋" panose="02010609060101010101" charset="-122"/>
                <a:ea typeface="仿宋" panose="02010609060101010101" charset="-122"/>
              </a:rPr>
              <a:t>thank for</a:t>
            </a:r>
            <a:r>
              <a:rPr lang="zh-CN" altLang="en-US" sz="2200" b="1" dirty="0" smtClean="0">
                <a:latin typeface="仿宋" panose="02010609060101010101" charset="-122"/>
                <a:ea typeface="仿宋" panose="02010609060101010101" charset="-122"/>
              </a:rPr>
              <a:t>意为“感谢”。根据下文可知选</a:t>
            </a:r>
            <a:r>
              <a:rPr lang="en-US" altLang="zh-CN" sz="2200" b="1" dirty="0" smtClean="0">
                <a:latin typeface="仿宋" panose="02010609060101010101" charset="-122"/>
                <a:ea typeface="仿宋" panose="02010609060101010101" charset="-122"/>
              </a:rPr>
              <a:t>B</a:t>
            </a:r>
            <a:r>
              <a:rPr lang="zh-CN" altLang="en-US" sz="2200" b="1" dirty="0" smtClean="0">
                <a:latin typeface="仿宋" panose="02010609060101010101" charset="-122"/>
                <a:ea typeface="仿宋" panose="02010609060101010101"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linds(horizontal)">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blinds(horizontal)">
                                      <p:cBhvr>
                                        <p:cTn id="2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21" grpId="0"/>
      <p:bldP spid="10" grpId="0"/>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711718" y="1036560"/>
            <a:ext cx="10758623" cy="2862322"/>
          </a:xfrm>
          <a:prstGeom prst="rect">
            <a:avLst/>
          </a:prstGeom>
          <a:noFill/>
        </p:spPr>
        <p:txBody>
          <a:bodyPr wrap="square" rtlCol="0" anchor="t">
            <a:spAutoFit/>
          </a:bodyPr>
          <a:lstStyle/>
          <a:p>
            <a:pPr>
              <a:lnSpc>
                <a:spcPct val="150000"/>
              </a:lnSpc>
            </a:pPr>
            <a:r>
              <a:rPr lang="en-US" sz="2400" b="1" dirty="0" smtClean="0">
                <a:latin typeface="Times New Roman" panose="02020603050405020304" pitchFamily="18" charset="0"/>
                <a:cs typeface="Times New Roman" panose="02020603050405020304" pitchFamily="18" charset="0"/>
              </a:rPr>
              <a:t>(　　)7. A. arm  		B. leg		C. hand  		D. foot</a:t>
            </a:r>
          </a:p>
          <a:p>
            <a:pPr>
              <a:lnSpc>
                <a:spcPct val="150000"/>
              </a:lnSpc>
            </a:pPr>
            <a:endParaRPr lang="en-US" sz="2400" b="1" dirty="0" smtClean="0">
              <a:latin typeface="Times New Roman" panose="02020603050405020304" pitchFamily="18" charset="0"/>
              <a:cs typeface="Times New Roman" panose="02020603050405020304" pitchFamily="18" charset="0"/>
            </a:endParaRPr>
          </a:p>
          <a:p>
            <a:pPr>
              <a:lnSpc>
                <a:spcPct val="150000"/>
              </a:lnSpc>
            </a:pPr>
            <a:endParaRPr lang="en-US" sz="2400" b="1" dirty="0" smtClean="0">
              <a:latin typeface="Times New Roman" panose="02020603050405020304" pitchFamily="18" charset="0"/>
              <a:cs typeface="Times New Roman" panose="02020603050405020304" pitchFamily="18" charset="0"/>
            </a:endParaRPr>
          </a:p>
          <a:p>
            <a:pPr>
              <a:lnSpc>
                <a:spcPct val="150000"/>
              </a:lnSpc>
            </a:pPr>
            <a:endParaRPr lang="en-US" sz="2400" b="1" dirty="0" smtClean="0">
              <a:latin typeface="Times New Roman" panose="02020603050405020304" pitchFamily="18" charset="0"/>
              <a:cs typeface="Times New Roman" panose="02020603050405020304" pitchFamily="18" charset="0"/>
            </a:endParaRPr>
          </a:p>
          <a:p>
            <a:pPr>
              <a:lnSpc>
                <a:spcPct val="150000"/>
              </a:lnSpc>
            </a:pPr>
            <a:r>
              <a:rPr lang="en-US" sz="2400" b="1" dirty="0" smtClean="0">
                <a:latin typeface="Times New Roman" panose="02020603050405020304" pitchFamily="18" charset="0"/>
                <a:cs typeface="Times New Roman" panose="02020603050405020304" pitchFamily="18" charset="0"/>
              </a:rPr>
              <a:t>(　　)8. A. quietly  		B. proudly	C. politely  		D. suddenly</a:t>
            </a:r>
          </a:p>
        </p:txBody>
      </p:sp>
      <p:sp>
        <p:nvSpPr>
          <p:cNvPr id="5" name="文本框 10"/>
          <p:cNvSpPr txBox="1"/>
          <p:nvPr/>
        </p:nvSpPr>
        <p:spPr>
          <a:xfrm>
            <a:off x="1060127" y="1161336"/>
            <a:ext cx="348172" cy="461665"/>
          </a:xfrm>
          <a:prstGeom prst="rect">
            <a:avLst/>
          </a:prstGeom>
          <a:noFill/>
        </p:spPr>
        <p:txBody>
          <a:bodyPr wrap="none" rtlCol="0" anchor="t">
            <a:spAutoFit/>
          </a:bodyPr>
          <a:lstStyle/>
          <a:p>
            <a:r>
              <a:rPr lang="en-US" altLang="zh-CN" sz="2400" dirty="0" smtClean="0">
                <a:solidFill>
                  <a:srgbClr val="FF0000"/>
                </a:solidFill>
                <a:sym typeface="+mn-ea"/>
              </a:rPr>
              <a:t>C</a:t>
            </a:r>
            <a:endParaRPr lang="zh-CN" altLang="en-US" sz="2400" dirty="0">
              <a:solidFill>
                <a:srgbClr val="FF0000"/>
              </a:solidFill>
            </a:endParaRPr>
          </a:p>
        </p:txBody>
      </p:sp>
      <p:sp>
        <p:nvSpPr>
          <p:cNvPr id="6" name="文本框 10"/>
          <p:cNvSpPr txBox="1"/>
          <p:nvPr/>
        </p:nvSpPr>
        <p:spPr>
          <a:xfrm>
            <a:off x="1024959" y="3402725"/>
            <a:ext cx="373820" cy="461665"/>
          </a:xfrm>
          <a:prstGeom prst="rect">
            <a:avLst/>
          </a:prstGeom>
          <a:noFill/>
        </p:spPr>
        <p:txBody>
          <a:bodyPr wrap="none" rtlCol="0" anchor="t">
            <a:spAutoFit/>
          </a:bodyPr>
          <a:lstStyle/>
          <a:p>
            <a:r>
              <a:rPr lang="en-US" altLang="zh-CN" sz="2400" dirty="0" smtClean="0">
                <a:solidFill>
                  <a:srgbClr val="FF0000"/>
                </a:solidFill>
                <a:sym typeface="+mn-ea"/>
              </a:rPr>
              <a:t>D</a:t>
            </a:r>
            <a:endParaRPr lang="zh-CN" altLang="en-US" sz="2400" dirty="0">
              <a:solidFill>
                <a:srgbClr val="FF0000"/>
              </a:solidFill>
            </a:endParaRPr>
          </a:p>
        </p:txBody>
      </p:sp>
      <p:sp>
        <p:nvSpPr>
          <p:cNvPr id="11" name="文本框 9"/>
          <p:cNvSpPr txBox="1"/>
          <p:nvPr/>
        </p:nvSpPr>
        <p:spPr>
          <a:xfrm>
            <a:off x="699074" y="1950972"/>
            <a:ext cx="10836433" cy="1074846"/>
          </a:xfrm>
          <a:prstGeom prst="rect">
            <a:avLst/>
          </a:prstGeom>
          <a:noFill/>
        </p:spPr>
        <p:txBody>
          <a:bodyPr wrap="square" rtlCol="0" anchor="t">
            <a:spAutoFit/>
          </a:bodyPr>
          <a:lstStyle/>
          <a:p>
            <a:pPr>
              <a:lnSpc>
                <a:spcPct val="150000"/>
              </a:lnSpc>
            </a:pPr>
            <a:r>
              <a:rPr lang="zh-CN" altLang="en-US" sz="2400" b="1" dirty="0" smtClean="0">
                <a:solidFill>
                  <a:srgbClr val="0000FF"/>
                </a:solidFill>
                <a:latin typeface="黑体" panose="02010609060101010101" charset="-122"/>
                <a:ea typeface="黑体" panose="02010609060101010101" charset="-122"/>
                <a:sym typeface="+mn-ea"/>
              </a:rPr>
              <a:t>【解析】</a:t>
            </a:r>
            <a:r>
              <a:rPr lang="zh-CN" altLang="en-US" sz="2400" dirty="0" smtClean="0">
                <a:solidFill>
                  <a:srgbClr val="0070C0"/>
                </a:solidFill>
                <a:latin typeface="黑体" panose="02010609060101010101" charset="-122"/>
                <a:ea typeface="黑体" panose="02010609060101010101" charset="-122"/>
              </a:rPr>
              <a:t> </a:t>
            </a:r>
            <a:r>
              <a:rPr lang="zh-CN" altLang="en-US" sz="2200" b="1" dirty="0" smtClean="0">
                <a:latin typeface="仿宋" panose="02010609060101010101" charset="-122"/>
                <a:ea typeface="仿宋" panose="02010609060101010101" charset="-122"/>
              </a:rPr>
              <a:t>考查名词词义辨析。</a:t>
            </a:r>
            <a:r>
              <a:rPr lang="en-US" altLang="zh-CN" sz="2200" b="1" dirty="0" smtClean="0">
                <a:latin typeface="仿宋" panose="02010609060101010101" charset="-122"/>
                <a:ea typeface="仿宋" panose="02010609060101010101" charset="-122"/>
              </a:rPr>
              <a:t>arm</a:t>
            </a:r>
            <a:r>
              <a:rPr lang="zh-CN" altLang="en-US" sz="2200" b="1" dirty="0" smtClean="0">
                <a:latin typeface="仿宋" panose="02010609060101010101" charset="-122"/>
                <a:ea typeface="仿宋" panose="02010609060101010101" charset="-122"/>
              </a:rPr>
              <a:t>意为“胳膊”；</a:t>
            </a:r>
            <a:r>
              <a:rPr lang="en-US" altLang="zh-CN" sz="2200" b="1" dirty="0" smtClean="0">
                <a:latin typeface="仿宋" panose="02010609060101010101" charset="-122"/>
                <a:ea typeface="仿宋" panose="02010609060101010101" charset="-122"/>
              </a:rPr>
              <a:t>leg</a:t>
            </a:r>
            <a:r>
              <a:rPr lang="zh-CN" altLang="en-US" sz="2200" b="1" dirty="0" smtClean="0">
                <a:latin typeface="仿宋" panose="02010609060101010101" charset="-122"/>
                <a:ea typeface="仿宋" panose="02010609060101010101" charset="-122"/>
              </a:rPr>
              <a:t>意为“腿”；</a:t>
            </a:r>
            <a:r>
              <a:rPr lang="en-US" altLang="zh-CN" sz="2200" b="1" dirty="0" smtClean="0">
                <a:latin typeface="仿宋" panose="02010609060101010101" charset="-122"/>
                <a:ea typeface="仿宋" panose="02010609060101010101" charset="-122"/>
              </a:rPr>
              <a:t>hand</a:t>
            </a:r>
            <a:r>
              <a:rPr lang="zh-CN" altLang="en-US" sz="2200" b="1" dirty="0" smtClean="0">
                <a:latin typeface="仿宋" panose="02010609060101010101" charset="-122"/>
                <a:ea typeface="仿宋" panose="02010609060101010101" charset="-122"/>
              </a:rPr>
              <a:t>意为“手”；</a:t>
            </a:r>
            <a:r>
              <a:rPr lang="en-US" altLang="zh-CN" sz="2200" b="1" dirty="0" smtClean="0">
                <a:latin typeface="仿宋" panose="02010609060101010101" charset="-122"/>
                <a:ea typeface="仿宋" panose="02010609060101010101" charset="-122"/>
              </a:rPr>
              <a:t>foot</a:t>
            </a:r>
            <a:r>
              <a:rPr lang="zh-CN" altLang="en-US" sz="2200" b="1" dirty="0" smtClean="0">
                <a:latin typeface="仿宋" panose="02010609060101010101" charset="-122"/>
                <a:ea typeface="仿宋" panose="02010609060101010101" charset="-122"/>
              </a:rPr>
              <a:t>意为“脚”。根据下文“</a:t>
            </a:r>
            <a:r>
              <a:rPr lang="en-US" altLang="zh-CN" sz="2200" b="1" dirty="0" smtClean="0">
                <a:latin typeface="仿宋" panose="02010609060101010101" charset="-122"/>
                <a:ea typeface="仿宋" panose="02010609060101010101" charset="-122"/>
              </a:rPr>
              <a:t>The thorns hurt his hand. ”</a:t>
            </a:r>
            <a:r>
              <a:rPr lang="zh-CN" altLang="en-US" sz="2200" b="1" dirty="0" smtClean="0">
                <a:latin typeface="仿宋" panose="02010609060101010101" charset="-122"/>
                <a:ea typeface="仿宋" panose="02010609060101010101" charset="-122"/>
              </a:rPr>
              <a:t>可知选</a:t>
            </a:r>
            <a:r>
              <a:rPr lang="en-US" altLang="zh-CN" sz="2200" b="1" dirty="0" smtClean="0">
                <a:latin typeface="仿宋" panose="02010609060101010101" charset="-122"/>
                <a:ea typeface="仿宋" panose="02010609060101010101" charset="-122"/>
              </a:rPr>
              <a:t>C</a:t>
            </a:r>
            <a:r>
              <a:rPr lang="zh-CN" altLang="en-US" sz="2200" b="1" dirty="0" smtClean="0">
                <a:latin typeface="仿宋" panose="02010609060101010101" charset="-122"/>
                <a:ea typeface="仿宋" panose="02010609060101010101" charset="-122"/>
              </a:rPr>
              <a:t>。</a:t>
            </a:r>
          </a:p>
        </p:txBody>
      </p:sp>
      <p:sp>
        <p:nvSpPr>
          <p:cNvPr id="12" name="文本框 9"/>
          <p:cNvSpPr txBox="1"/>
          <p:nvPr/>
        </p:nvSpPr>
        <p:spPr>
          <a:xfrm>
            <a:off x="781135" y="4197271"/>
            <a:ext cx="10836433" cy="1661993"/>
          </a:xfrm>
          <a:prstGeom prst="rect">
            <a:avLst/>
          </a:prstGeom>
          <a:noFill/>
        </p:spPr>
        <p:txBody>
          <a:bodyPr wrap="square" rtlCol="0" anchor="t">
            <a:spAutoFit/>
          </a:bodyPr>
          <a:lstStyle/>
          <a:p>
            <a:pPr>
              <a:lnSpc>
                <a:spcPct val="150000"/>
              </a:lnSpc>
            </a:pPr>
            <a:r>
              <a:rPr lang="zh-CN" altLang="en-US" sz="2400" b="1" dirty="0" smtClean="0">
                <a:solidFill>
                  <a:srgbClr val="0000FF"/>
                </a:solidFill>
                <a:latin typeface="黑体" panose="02010609060101010101" charset="-122"/>
                <a:ea typeface="黑体" panose="02010609060101010101" charset="-122"/>
                <a:sym typeface="+mn-ea"/>
              </a:rPr>
              <a:t>【解析】</a:t>
            </a:r>
            <a:r>
              <a:rPr lang="zh-CN" altLang="en-US" sz="2200" b="1" dirty="0" smtClean="0">
                <a:latin typeface="仿宋" panose="02010609060101010101" charset="-122"/>
                <a:ea typeface="仿宋" panose="02010609060101010101" charset="-122"/>
              </a:rPr>
              <a:t>考查副词词义辨析。</a:t>
            </a:r>
            <a:r>
              <a:rPr lang="en-US" altLang="zh-CN" sz="2200" b="1" dirty="0" smtClean="0">
                <a:latin typeface="仿宋" panose="02010609060101010101" charset="-122"/>
                <a:ea typeface="仿宋" panose="02010609060101010101" charset="-122"/>
              </a:rPr>
              <a:t>quietly</a:t>
            </a:r>
            <a:r>
              <a:rPr lang="zh-CN" altLang="en-US" sz="2200" b="1" dirty="0" smtClean="0">
                <a:latin typeface="仿宋" panose="02010609060101010101" charset="-122"/>
                <a:ea typeface="仿宋" panose="02010609060101010101" charset="-122"/>
              </a:rPr>
              <a:t>意为“安静地”；</a:t>
            </a:r>
            <a:r>
              <a:rPr lang="en-US" altLang="zh-CN" sz="2200" b="1" dirty="0" smtClean="0">
                <a:latin typeface="仿宋" panose="02010609060101010101" charset="-122"/>
                <a:ea typeface="仿宋" panose="02010609060101010101" charset="-122"/>
              </a:rPr>
              <a:t>proudly</a:t>
            </a:r>
            <a:r>
              <a:rPr lang="zh-CN" altLang="en-US" sz="2200" b="1" dirty="0" smtClean="0">
                <a:latin typeface="仿宋" panose="02010609060101010101" charset="-122"/>
                <a:ea typeface="仿宋" panose="02010609060101010101" charset="-122"/>
              </a:rPr>
              <a:t>意为“骄傲地”；</a:t>
            </a:r>
            <a:r>
              <a:rPr lang="en-US" altLang="zh-CN" sz="2200" b="1" dirty="0" smtClean="0">
                <a:latin typeface="仿宋" panose="02010609060101010101" charset="-122"/>
                <a:ea typeface="仿宋" panose="02010609060101010101" charset="-122"/>
              </a:rPr>
              <a:t>politely</a:t>
            </a:r>
            <a:r>
              <a:rPr lang="zh-CN" altLang="en-US" sz="2200" b="1" dirty="0" smtClean="0">
                <a:latin typeface="仿宋" panose="02010609060101010101" charset="-122"/>
                <a:ea typeface="仿宋" panose="02010609060101010101" charset="-122"/>
              </a:rPr>
              <a:t>意为“礼貌地”；</a:t>
            </a:r>
            <a:r>
              <a:rPr lang="en-US" altLang="zh-CN" sz="2200" b="1" dirty="0" smtClean="0">
                <a:latin typeface="仿宋" panose="02010609060101010101" charset="-122"/>
                <a:ea typeface="仿宋" panose="02010609060101010101" charset="-122"/>
              </a:rPr>
              <a:t>suddenly</a:t>
            </a:r>
            <a:r>
              <a:rPr lang="zh-CN" altLang="en-US" sz="2200" b="1" dirty="0" smtClean="0">
                <a:latin typeface="仿宋" panose="02010609060101010101" charset="-122"/>
                <a:ea typeface="仿宋" panose="02010609060101010101" charset="-122"/>
              </a:rPr>
              <a:t>意为“突然”。根据语境可知，</a:t>
            </a:r>
            <a:r>
              <a:rPr lang="en-US" altLang="zh-CN" sz="2200" b="1" dirty="0" smtClean="0">
                <a:latin typeface="仿宋" panose="02010609060101010101" charset="-122"/>
                <a:ea typeface="仿宋" panose="02010609060101010101" charset="-122"/>
              </a:rPr>
              <a:t>Ralph</a:t>
            </a:r>
            <a:r>
              <a:rPr lang="zh-CN" altLang="en-US" sz="2200" b="1" dirty="0" smtClean="0">
                <a:latin typeface="仿宋" panose="02010609060101010101" charset="-122"/>
                <a:ea typeface="仿宋" panose="02010609060101010101" charset="-122"/>
              </a:rPr>
              <a:t>突然从妈妈手里夺过了白色的玫瑰。故选</a:t>
            </a:r>
            <a:r>
              <a:rPr lang="en-US" altLang="zh-CN" sz="2200" b="1" dirty="0" smtClean="0">
                <a:latin typeface="仿宋" panose="02010609060101010101" charset="-122"/>
                <a:ea typeface="仿宋" panose="02010609060101010101" charset="-122"/>
              </a:rPr>
              <a:t>D</a:t>
            </a:r>
            <a:r>
              <a:rPr lang="zh-CN" altLang="en-US" sz="2200" b="1" dirty="0" smtClean="0">
                <a:latin typeface="仿宋" panose="02010609060101010101" charset="-122"/>
                <a:ea typeface="仿宋" panose="02010609060101010101"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linds(horizontal)">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linds(horizontal)">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linds(horizontal)">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5" grpId="0"/>
      <p:bldP spid="6" grpId="0"/>
      <p:bldP spid="1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711718" y="1036560"/>
            <a:ext cx="11160734" cy="2862322"/>
          </a:xfrm>
          <a:prstGeom prst="rect">
            <a:avLst/>
          </a:prstGeom>
          <a:noFill/>
        </p:spPr>
        <p:txBody>
          <a:bodyPr wrap="square" rtlCol="0" anchor="t">
            <a:spAutoFit/>
          </a:bodyPr>
          <a:lstStyle/>
          <a:p>
            <a:pPr>
              <a:lnSpc>
                <a:spcPct val="150000"/>
              </a:lnSpc>
            </a:pPr>
            <a:r>
              <a:rPr lang="en-US" sz="2400" b="1" dirty="0" smtClean="0">
                <a:latin typeface="Times New Roman" panose="02020603050405020304" pitchFamily="18" charset="0"/>
                <a:cs typeface="Times New Roman" panose="02020603050405020304" pitchFamily="18" charset="0"/>
              </a:rPr>
              <a:t>(　　)9. A. helpful  		B. harmful		C. peaceful  		D. painful</a:t>
            </a:r>
          </a:p>
          <a:p>
            <a:pPr>
              <a:lnSpc>
                <a:spcPct val="150000"/>
              </a:lnSpc>
            </a:pPr>
            <a:endParaRPr lang="en-US" sz="2400" b="1" dirty="0" smtClean="0">
              <a:latin typeface="Times New Roman" panose="02020603050405020304" pitchFamily="18" charset="0"/>
              <a:cs typeface="Times New Roman" panose="02020603050405020304" pitchFamily="18" charset="0"/>
            </a:endParaRPr>
          </a:p>
          <a:p>
            <a:pPr>
              <a:lnSpc>
                <a:spcPct val="150000"/>
              </a:lnSpc>
            </a:pPr>
            <a:endParaRPr lang="en-US" sz="2400" b="1" dirty="0" smtClean="0">
              <a:latin typeface="Times New Roman" panose="02020603050405020304" pitchFamily="18" charset="0"/>
              <a:cs typeface="Times New Roman" panose="02020603050405020304" pitchFamily="18" charset="0"/>
            </a:endParaRPr>
          </a:p>
          <a:p>
            <a:pPr>
              <a:lnSpc>
                <a:spcPct val="150000"/>
              </a:lnSpc>
            </a:pPr>
            <a:endParaRPr lang="en-US" sz="2400" b="1" dirty="0" smtClean="0">
              <a:latin typeface="Times New Roman" panose="02020603050405020304" pitchFamily="18" charset="0"/>
              <a:cs typeface="Times New Roman" panose="02020603050405020304" pitchFamily="18" charset="0"/>
            </a:endParaRPr>
          </a:p>
          <a:p>
            <a:pPr>
              <a:lnSpc>
                <a:spcPct val="150000"/>
              </a:lnSpc>
            </a:pPr>
            <a:r>
              <a:rPr lang="en-US" sz="2400" b="1" dirty="0" smtClean="0">
                <a:latin typeface="Times New Roman" panose="02020603050405020304" pitchFamily="18" charset="0"/>
                <a:cs typeface="Times New Roman" panose="02020603050405020304" pitchFamily="18" charset="0"/>
              </a:rPr>
              <a:t>(　　)10. A. accept   		B. refuse		C. forget      		D. remember</a:t>
            </a:r>
          </a:p>
        </p:txBody>
      </p:sp>
      <p:sp>
        <p:nvSpPr>
          <p:cNvPr id="5" name="文本框 10"/>
          <p:cNvSpPr txBox="1"/>
          <p:nvPr/>
        </p:nvSpPr>
        <p:spPr>
          <a:xfrm>
            <a:off x="1060127" y="1161336"/>
            <a:ext cx="373820" cy="461665"/>
          </a:xfrm>
          <a:prstGeom prst="rect">
            <a:avLst/>
          </a:prstGeom>
          <a:noFill/>
        </p:spPr>
        <p:txBody>
          <a:bodyPr wrap="none" rtlCol="0" anchor="t">
            <a:spAutoFit/>
          </a:bodyPr>
          <a:lstStyle/>
          <a:p>
            <a:r>
              <a:rPr lang="en-US" altLang="zh-CN" sz="2400" dirty="0" smtClean="0">
                <a:solidFill>
                  <a:srgbClr val="FF0000"/>
                </a:solidFill>
                <a:sym typeface="+mn-ea"/>
              </a:rPr>
              <a:t>D</a:t>
            </a:r>
            <a:endParaRPr lang="zh-CN" altLang="en-US" sz="2400" dirty="0">
              <a:solidFill>
                <a:srgbClr val="FF0000"/>
              </a:solidFill>
            </a:endParaRPr>
          </a:p>
        </p:txBody>
      </p:sp>
      <p:sp>
        <p:nvSpPr>
          <p:cNvPr id="6" name="文本框 10"/>
          <p:cNvSpPr txBox="1"/>
          <p:nvPr/>
        </p:nvSpPr>
        <p:spPr>
          <a:xfrm>
            <a:off x="1024959" y="3353548"/>
            <a:ext cx="348172" cy="461665"/>
          </a:xfrm>
          <a:prstGeom prst="rect">
            <a:avLst/>
          </a:prstGeom>
          <a:noFill/>
        </p:spPr>
        <p:txBody>
          <a:bodyPr wrap="none" rtlCol="0" anchor="t">
            <a:spAutoFit/>
          </a:bodyPr>
          <a:lstStyle/>
          <a:p>
            <a:r>
              <a:rPr lang="en-US" altLang="zh-CN" sz="2400" dirty="0" smtClean="0">
                <a:solidFill>
                  <a:srgbClr val="FF0000"/>
                </a:solidFill>
                <a:sym typeface="+mn-ea"/>
              </a:rPr>
              <a:t>C</a:t>
            </a:r>
            <a:endParaRPr lang="zh-CN" altLang="en-US" sz="2400" dirty="0">
              <a:solidFill>
                <a:srgbClr val="FF0000"/>
              </a:solidFill>
            </a:endParaRPr>
          </a:p>
        </p:txBody>
      </p:sp>
      <p:sp>
        <p:nvSpPr>
          <p:cNvPr id="11" name="文本框 9"/>
          <p:cNvSpPr txBox="1"/>
          <p:nvPr/>
        </p:nvSpPr>
        <p:spPr>
          <a:xfrm>
            <a:off x="825003" y="3934444"/>
            <a:ext cx="10836433" cy="1582677"/>
          </a:xfrm>
          <a:prstGeom prst="rect">
            <a:avLst/>
          </a:prstGeom>
          <a:noFill/>
        </p:spPr>
        <p:txBody>
          <a:bodyPr wrap="square" rtlCol="0" anchor="t">
            <a:spAutoFit/>
          </a:bodyPr>
          <a:lstStyle/>
          <a:p>
            <a:pPr>
              <a:lnSpc>
                <a:spcPct val="150000"/>
              </a:lnSpc>
            </a:pPr>
            <a:r>
              <a:rPr lang="zh-CN" altLang="en-US" sz="2400" b="1" dirty="0" smtClean="0">
                <a:solidFill>
                  <a:srgbClr val="0000FF"/>
                </a:solidFill>
                <a:latin typeface="黑体" panose="02010609060101010101" charset="-122"/>
                <a:ea typeface="黑体" panose="02010609060101010101" charset="-122"/>
                <a:sym typeface="+mn-ea"/>
              </a:rPr>
              <a:t>【解析】</a:t>
            </a:r>
            <a:r>
              <a:rPr lang="zh-CN" altLang="en-US" sz="2200" b="1" dirty="0" smtClean="0">
                <a:latin typeface="仿宋" panose="02010609060101010101" charset="-122"/>
                <a:ea typeface="仿宋" panose="02010609060101010101" charset="-122"/>
              </a:rPr>
              <a:t>考查动词词义辨析。</a:t>
            </a:r>
            <a:r>
              <a:rPr lang="en-US" altLang="zh-CN" sz="2200" b="1" dirty="0" smtClean="0">
                <a:latin typeface="仿宋" panose="02010609060101010101" charset="-122"/>
                <a:ea typeface="仿宋" panose="02010609060101010101" charset="-122"/>
              </a:rPr>
              <a:t>accept</a:t>
            </a:r>
            <a:r>
              <a:rPr lang="zh-CN" altLang="en-US" sz="2200" b="1" dirty="0" smtClean="0">
                <a:latin typeface="仿宋" panose="02010609060101010101" charset="-122"/>
                <a:ea typeface="仿宋" panose="02010609060101010101" charset="-122"/>
              </a:rPr>
              <a:t>意为“接受”；</a:t>
            </a:r>
            <a:r>
              <a:rPr lang="en-US" altLang="zh-CN" sz="2200" b="1" dirty="0" smtClean="0">
                <a:latin typeface="仿宋" panose="02010609060101010101" charset="-122"/>
                <a:ea typeface="仿宋" panose="02010609060101010101" charset="-122"/>
              </a:rPr>
              <a:t>refuse</a:t>
            </a:r>
            <a:r>
              <a:rPr lang="zh-CN" altLang="en-US" sz="2200" b="1" dirty="0" smtClean="0">
                <a:latin typeface="仿宋" panose="02010609060101010101" charset="-122"/>
                <a:ea typeface="仿宋" panose="02010609060101010101" charset="-122"/>
              </a:rPr>
              <a:t>意为“拒绝”；</a:t>
            </a:r>
            <a:r>
              <a:rPr lang="en-US" altLang="zh-CN" sz="2200" b="1" dirty="0" smtClean="0">
                <a:latin typeface="仿宋" panose="02010609060101010101" charset="-122"/>
                <a:ea typeface="仿宋" panose="02010609060101010101" charset="-122"/>
              </a:rPr>
              <a:t>forget</a:t>
            </a:r>
            <a:r>
              <a:rPr lang="zh-CN" altLang="en-US" sz="2200" b="1" dirty="0" smtClean="0">
                <a:latin typeface="仿宋" panose="02010609060101010101" charset="-122"/>
                <a:ea typeface="仿宋" panose="02010609060101010101" charset="-122"/>
              </a:rPr>
              <a:t>意为“忘记”；</a:t>
            </a:r>
            <a:r>
              <a:rPr lang="en-US" altLang="zh-CN" sz="2200" b="1" dirty="0" smtClean="0">
                <a:latin typeface="仿宋" panose="02010609060101010101" charset="-122"/>
                <a:ea typeface="仿宋" panose="02010609060101010101" charset="-122"/>
              </a:rPr>
              <a:t>remember</a:t>
            </a:r>
            <a:r>
              <a:rPr lang="zh-CN" altLang="en-US" sz="2200" b="1" dirty="0" smtClean="0">
                <a:latin typeface="仿宋" panose="02010609060101010101" charset="-122"/>
                <a:ea typeface="仿宋" panose="02010609060101010101" charset="-122"/>
              </a:rPr>
              <a:t>意为“记住”。根据下文“妈妈不断提醒他”可知他永远不会忘记这个教训。故选</a:t>
            </a:r>
            <a:r>
              <a:rPr lang="en-US" altLang="zh-CN" sz="2200" b="1" dirty="0" smtClean="0">
                <a:latin typeface="仿宋" panose="02010609060101010101" charset="-122"/>
                <a:ea typeface="仿宋" panose="02010609060101010101" charset="-122"/>
              </a:rPr>
              <a:t>C</a:t>
            </a:r>
            <a:r>
              <a:rPr lang="zh-CN" altLang="en-US" sz="2200" b="1" dirty="0" smtClean="0">
                <a:latin typeface="仿宋" panose="02010609060101010101" charset="-122"/>
                <a:ea typeface="仿宋" panose="02010609060101010101" charset="-122"/>
              </a:rPr>
              <a:t>。</a:t>
            </a:r>
          </a:p>
        </p:txBody>
      </p:sp>
      <p:sp>
        <p:nvSpPr>
          <p:cNvPr id="12" name="文本框 9"/>
          <p:cNvSpPr txBox="1"/>
          <p:nvPr/>
        </p:nvSpPr>
        <p:spPr>
          <a:xfrm>
            <a:off x="839751" y="1704410"/>
            <a:ext cx="10836433" cy="1661993"/>
          </a:xfrm>
          <a:prstGeom prst="rect">
            <a:avLst/>
          </a:prstGeom>
          <a:noFill/>
        </p:spPr>
        <p:txBody>
          <a:bodyPr wrap="square" rtlCol="0" anchor="t">
            <a:spAutoFit/>
          </a:bodyPr>
          <a:lstStyle/>
          <a:p>
            <a:pPr>
              <a:lnSpc>
                <a:spcPct val="150000"/>
              </a:lnSpc>
            </a:pPr>
            <a:r>
              <a:rPr lang="zh-CN" altLang="en-US" sz="2400" b="1" dirty="0" smtClean="0">
                <a:solidFill>
                  <a:srgbClr val="0000FF"/>
                </a:solidFill>
                <a:latin typeface="黑体" panose="02010609060101010101" charset="-122"/>
                <a:ea typeface="黑体" panose="02010609060101010101" charset="-122"/>
                <a:sym typeface="+mn-ea"/>
              </a:rPr>
              <a:t>【解析】</a:t>
            </a:r>
            <a:r>
              <a:rPr lang="zh-CN" altLang="en-US" sz="2200" b="1" dirty="0" smtClean="0">
                <a:latin typeface="仿宋" panose="02010609060101010101" charset="-122"/>
                <a:ea typeface="仿宋" panose="02010609060101010101" charset="-122"/>
              </a:rPr>
              <a:t>考查形容词词义辨析。</a:t>
            </a:r>
            <a:r>
              <a:rPr lang="en-US" altLang="zh-CN" sz="2200" b="1" dirty="0" smtClean="0">
                <a:latin typeface="仿宋" panose="02010609060101010101" charset="-122"/>
                <a:ea typeface="仿宋" panose="02010609060101010101" charset="-122"/>
              </a:rPr>
              <a:t>helpful</a:t>
            </a:r>
            <a:r>
              <a:rPr lang="zh-CN" altLang="en-US" sz="2200" b="1" dirty="0" smtClean="0">
                <a:latin typeface="仿宋" panose="02010609060101010101" charset="-122"/>
                <a:ea typeface="仿宋" panose="02010609060101010101" charset="-122"/>
              </a:rPr>
              <a:t>意为“有帮助的”；</a:t>
            </a:r>
            <a:r>
              <a:rPr lang="en-US" altLang="zh-CN" sz="2200" b="1" dirty="0" smtClean="0">
                <a:latin typeface="仿宋" panose="02010609060101010101" charset="-122"/>
                <a:ea typeface="仿宋" panose="02010609060101010101" charset="-122"/>
              </a:rPr>
              <a:t>harmful</a:t>
            </a:r>
            <a:r>
              <a:rPr lang="zh-CN" altLang="en-US" sz="2200" b="1" dirty="0" smtClean="0">
                <a:latin typeface="仿宋" panose="02010609060101010101" charset="-122"/>
                <a:ea typeface="仿宋" panose="02010609060101010101" charset="-122"/>
              </a:rPr>
              <a:t>意为“有害的”；</a:t>
            </a:r>
            <a:r>
              <a:rPr lang="en-US" altLang="zh-CN" sz="2200" b="1" dirty="0" smtClean="0">
                <a:latin typeface="仿宋" panose="02010609060101010101" charset="-122"/>
                <a:ea typeface="仿宋" panose="02010609060101010101" charset="-122"/>
              </a:rPr>
              <a:t>peaceful</a:t>
            </a:r>
            <a:r>
              <a:rPr lang="zh-CN" altLang="en-US" sz="2200" b="1" dirty="0" smtClean="0">
                <a:latin typeface="仿宋" panose="02010609060101010101" charset="-122"/>
                <a:ea typeface="仿宋" panose="02010609060101010101" charset="-122"/>
              </a:rPr>
              <a:t>意为“和平的”；</a:t>
            </a:r>
            <a:r>
              <a:rPr lang="en-US" altLang="zh-CN" sz="2200" b="1" dirty="0" smtClean="0">
                <a:latin typeface="仿宋" panose="02010609060101010101" charset="-122"/>
                <a:ea typeface="仿宋" panose="02010609060101010101" charset="-122"/>
              </a:rPr>
              <a:t>painful</a:t>
            </a:r>
            <a:r>
              <a:rPr lang="zh-CN" altLang="en-US" sz="2200" b="1" dirty="0" smtClean="0">
                <a:latin typeface="仿宋" panose="02010609060101010101" charset="-122"/>
                <a:ea typeface="仿宋" panose="02010609060101010101" charset="-122"/>
              </a:rPr>
              <a:t>意为“疼痛的”。根据上文“他的手被刺扎了”可知选</a:t>
            </a:r>
            <a:r>
              <a:rPr lang="en-US" altLang="zh-CN" sz="2200" b="1" dirty="0" smtClean="0">
                <a:latin typeface="仿宋" panose="02010609060101010101" charset="-122"/>
                <a:ea typeface="仿宋" panose="02010609060101010101" charset="-122"/>
              </a:rPr>
              <a:t>D</a:t>
            </a:r>
            <a:r>
              <a:rPr lang="zh-CN" altLang="en-US" sz="2200" b="1" dirty="0" smtClean="0">
                <a:latin typeface="仿宋" panose="02010609060101010101" charset="-122"/>
                <a:ea typeface="仿宋" panose="02010609060101010101"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linds(horizont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linds(horizontal)">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linds(horizontal)">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5" grpId="0"/>
      <p:bldP spid="6" grpId="0"/>
      <p:bldP spid="11"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图标-03"/>
          <p:cNvPicPr>
            <a:picLocks noChangeAspect="1"/>
          </p:cNvPicPr>
          <p:nvPr/>
        </p:nvPicPr>
        <p:blipFill>
          <a:blip r:embed="rId2" cstate="email"/>
          <a:stretch>
            <a:fillRect/>
          </a:stretch>
        </p:blipFill>
        <p:spPr>
          <a:xfrm>
            <a:off x="-17145" y="1026795"/>
            <a:ext cx="4001135" cy="676910"/>
          </a:xfrm>
          <a:prstGeom prst="rect">
            <a:avLst/>
          </a:prstGeom>
        </p:spPr>
      </p:pic>
      <p:sp>
        <p:nvSpPr>
          <p:cNvPr id="4" name="文本框 3"/>
          <p:cNvSpPr txBox="1"/>
          <p:nvPr/>
        </p:nvSpPr>
        <p:spPr>
          <a:xfrm>
            <a:off x="272562" y="1104265"/>
            <a:ext cx="2644628" cy="523220"/>
          </a:xfrm>
          <a:prstGeom prst="rect">
            <a:avLst/>
          </a:prstGeom>
          <a:noFill/>
        </p:spPr>
        <p:txBody>
          <a:bodyPr wrap="square" rtlCol="0">
            <a:spAutoFit/>
          </a:bodyPr>
          <a:lstStyle/>
          <a:p>
            <a:pPr algn="l"/>
            <a:r>
              <a:rPr lang="en-US" altLang="zh-CN" sz="2800" dirty="0" smtClean="0">
                <a:solidFill>
                  <a:schemeClr val="bg1"/>
                </a:solidFill>
                <a:effectLst>
                  <a:outerShdw blurRad="38100" dist="38100" dir="2700000" algn="tl">
                    <a:srgbClr val="000000">
                      <a:alpha val="43137"/>
                    </a:srgbClr>
                  </a:outerShdw>
                </a:effectLst>
                <a:latin typeface="华文新魏" panose="02010800040101010101" charset="-122"/>
                <a:ea typeface="华文新魏" panose="02010800040101010101" charset="-122"/>
                <a:sym typeface="+mn-ea"/>
              </a:rPr>
              <a:t>A </a:t>
            </a:r>
            <a:r>
              <a:rPr lang="zh-CN" altLang="en-US" sz="2800" dirty="0" smtClean="0">
                <a:solidFill>
                  <a:schemeClr val="bg1"/>
                </a:solidFill>
                <a:effectLst>
                  <a:outerShdw blurRad="38100" dist="38100" dir="2700000" algn="tl">
                    <a:srgbClr val="000000">
                      <a:alpha val="43137"/>
                    </a:srgbClr>
                  </a:outerShdw>
                </a:effectLst>
                <a:latin typeface="华文新魏" panose="02010800040101010101" charset="-122"/>
                <a:ea typeface="华文新魏" panose="02010800040101010101" charset="-122"/>
                <a:sym typeface="+mn-ea"/>
              </a:rPr>
              <a:t>教材</a:t>
            </a:r>
            <a:r>
              <a:rPr lang="zh-CN" altLang="en-US" sz="2800" dirty="0">
                <a:solidFill>
                  <a:schemeClr val="bg1"/>
                </a:solidFill>
                <a:effectLst>
                  <a:outerShdw blurRad="38100" dist="38100" dir="2700000" algn="tl">
                    <a:srgbClr val="000000">
                      <a:alpha val="43137"/>
                    </a:srgbClr>
                  </a:outerShdw>
                </a:effectLst>
                <a:latin typeface="华文新魏" panose="02010800040101010101" charset="-122"/>
                <a:ea typeface="华文新魏" panose="02010800040101010101" charset="-122"/>
                <a:sym typeface="+mn-ea"/>
              </a:rPr>
              <a:t>要点回归</a:t>
            </a:r>
          </a:p>
        </p:txBody>
      </p:sp>
      <p:sp>
        <p:nvSpPr>
          <p:cNvPr id="8" name="文本框 7"/>
          <p:cNvSpPr txBox="1"/>
          <p:nvPr/>
        </p:nvSpPr>
        <p:spPr>
          <a:xfrm>
            <a:off x="123825" y="2206625"/>
            <a:ext cx="11646144" cy="2862322"/>
          </a:xfrm>
          <a:prstGeom prst="rect">
            <a:avLst/>
          </a:prstGeom>
          <a:noFill/>
        </p:spPr>
        <p:txBody>
          <a:bodyPr wrap="square" rtlCol="0" anchor="t">
            <a:spAutoFit/>
          </a:bodyPr>
          <a:lstStyle/>
          <a:p>
            <a:pPr>
              <a:lnSpc>
                <a:spcPct val="150000"/>
              </a:lnSpc>
            </a:pPr>
            <a:r>
              <a:rPr lang="en-US" altLang="zh-CN" sz="2400" b="1" dirty="0" smtClean="0">
                <a:latin typeface="Times New Roman" panose="02020603050405020304" pitchFamily="18" charset="0"/>
                <a:ea typeface="宋体" panose="02010600030101010101" pitchFamily="2" charset="-122"/>
                <a:cs typeface="Times New Roman" panose="02020603050405020304" pitchFamily="18" charset="0"/>
              </a:rPr>
              <a:t>1. He started his working life as a ___________(</a:t>
            </a:r>
            <a:r>
              <a:rPr lang="zh-CN" altLang="en-US" sz="2400" b="1" dirty="0" smtClean="0">
                <a:latin typeface="Times New Roman" panose="02020603050405020304" pitchFamily="18" charset="0"/>
                <a:ea typeface="宋体" panose="02010600030101010101" pitchFamily="2" charset="-122"/>
                <a:cs typeface="Times New Roman" panose="02020603050405020304" pitchFamily="18" charset="0"/>
              </a:rPr>
              <a:t>卡车</a:t>
            </a:r>
            <a:r>
              <a:rPr lang="en-US" altLang="zh-CN" sz="2400" b="1" dirty="0" smtClean="0">
                <a:latin typeface="Times New Roman" panose="02020603050405020304" pitchFamily="18" charset="0"/>
                <a:ea typeface="宋体" panose="02010600030101010101" pitchFamily="2" charset="-122"/>
                <a:cs typeface="Times New Roman" panose="02020603050405020304" pitchFamily="18" charset="0"/>
              </a:rPr>
              <a:t>) driver. </a:t>
            </a:r>
          </a:p>
          <a:p>
            <a:pPr>
              <a:lnSpc>
                <a:spcPct val="150000"/>
              </a:lnSpc>
            </a:pPr>
            <a:r>
              <a:rPr lang="en-US" altLang="zh-CN" sz="2400" b="1" dirty="0" smtClean="0">
                <a:latin typeface="Times New Roman" panose="02020603050405020304" pitchFamily="18" charset="0"/>
                <a:ea typeface="宋体" panose="02010600030101010101" pitchFamily="2" charset="-122"/>
                <a:cs typeface="Times New Roman" panose="02020603050405020304" pitchFamily="18" charset="0"/>
              </a:rPr>
              <a:t>2. My sister's favorite color is ___________(</a:t>
            </a:r>
            <a:r>
              <a:rPr lang="zh-CN" altLang="en-US" sz="2400" b="1" dirty="0" smtClean="0">
                <a:latin typeface="Times New Roman" panose="02020603050405020304" pitchFamily="18" charset="0"/>
                <a:ea typeface="宋体" panose="02010600030101010101" pitchFamily="2" charset="-122"/>
                <a:cs typeface="Times New Roman" panose="02020603050405020304" pitchFamily="18" charset="0"/>
              </a:rPr>
              <a:t>粉红色</a:t>
            </a:r>
            <a:r>
              <a:rPr lang="en-US" altLang="zh-CN" sz="2400" b="1" dirty="0" smtClean="0">
                <a:latin typeface="Times New Roman" panose="02020603050405020304" pitchFamily="18" charset="0"/>
                <a:ea typeface="宋体" panose="02010600030101010101" pitchFamily="2" charset="-122"/>
                <a:cs typeface="Times New Roman" panose="02020603050405020304" pitchFamily="18" charset="0"/>
              </a:rPr>
              <a:t>). </a:t>
            </a:r>
          </a:p>
          <a:p>
            <a:pPr>
              <a:lnSpc>
                <a:spcPct val="150000"/>
              </a:lnSpc>
            </a:pPr>
            <a:r>
              <a:rPr lang="en-US" altLang="zh-CN" sz="2400" b="1" dirty="0" smtClean="0">
                <a:latin typeface="Times New Roman" panose="02020603050405020304" pitchFamily="18" charset="0"/>
                <a:ea typeface="宋体" panose="02010600030101010101" pitchFamily="2" charset="-122"/>
                <a:cs typeface="Times New Roman" panose="02020603050405020304" pitchFamily="18" charset="0"/>
              </a:rPr>
              <a:t>3. It doesn't mean this camera is ______________(</a:t>
            </a:r>
            <a:r>
              <a:rPr lang="zh-CN" altLang="en-US" sz="2400" b="1" dirty="0" smtClean="0">
                <a:latin typeface="Times New Roman" panose="02020603050405020304" pitchFamily="18" charset="0"/>
                <a:ea typeface="宋体" panose="02010600030101010101" pitchFamily="2" charset="-122"/>
                <a:cs typeface="Times New Roman" panose="02020603050405020304" pitchFamily="18" charset="0"/>
              </a:rPr>
              <a:t>宝贵的</a:t>
            </a:r>
            <a:r>
              <a:rPr lang="en-US" altLang="zh-CN" sz="2400" b="1" dirty="0" smtClean="0">
                <a:latin typeface="Times New Roman" panose="02020603050405020304" pitchFamily="18" charset="0"/>
                <a:ea typeface="宋体" panose="02010600030101010101" pitchFamily="2" charset="-122"/>
                <a:cs typeface="Times New Roman" panose="02020603050405020304" pitchFamily="18" charset="0"/>
              </a:rPr>
              <a:t>) although it's old enough. </a:t>
            </a:r>
          </a:p>
          <a:p>
            <a:pPr>
              <a:lnSpc>
                <a:spcPct val="150000"/>
              </a:lnSpc>
            </a:pPr>
            <a:r>
              <a:rPr lang="en-US" altLang="zh-CN" sz="2400" b="1" dirty="0" smtClean="0">
                <a:latin typeface="Times New Roman" panose="02020603050405020304" pitchFamily="18" charset="0"/>
                <a:ea typeface="宋体" panose="02010600030101010101" pitchFamily="2" charset="-122"/>
                <a:cs typeface="Times New Roman" panose="02020603050405020304" pitchFamily="18" charset="0"/>
              </a:rPr>
              <a:t>4. Did you ___________(</a:t>
            </a:r>
            <a:r>
              <a:rPr lang="zh-CN" altLang="en-US" sz="2400" b="1" dirty="0" smtClean="0">
                <a:latin typeface="Times New Roman" panose="02020603050405020304" pitchFamily="18" charset="0"/>
                <a:ea typeface="宋体" panose="02010600030101010101" pitchFamily="2" charset="-122"/>
                <a:cs typeface="Times New Roman" panose="02020603050405020304" pitchFamily="18" charset="0"/>
              </a:rPr>
              <a:t>参加</a:t>
            </a:r>
            <a:r>
              <a:rPr lang="en-US" altLang="zh-CN" sz="2400" b="1" dirty="0" smtClean="0">
                <a:latin typeface="Times New Roman" panose="02020603050405020304" pitchFamily="18" charset="0"/>
                <a:ea typeface="宋体" panose="02010600030101010101" pitchFamily="2" charset="-122"/>
                <a:cs typeface="Times New Roman" panose="02020603050405020304" pitchFamily="18" charset="0"/>
              </a:rPr>
              <a:t>) that important meeting yesterday?</a:t>
            </a:r>
          </a:p>
          <a:p>
            <a:pPr>
              <a:lnSpc>
                <a:spcPct val="150000"/>
              </a:lnSpc>
            </a:pPr>
            <a:r>
              <a:rPr lang="en-US" altLang="zh-CN" sz="2400" b="1" dirty="0" smtClean="0">
                <a:latin typeface="Times New Roman" panose="02020603050405020304" pitchFamily="18" charset="0"/>
                <a:ea typeface="宋体" panose="02010600030101010101" pitchFamily="2" charset="-122"/>
                <a:cs typeface="Times New Roman" panose="02020603050405020304" pitchFamily="18" charset="0"/>
              </a:rPr>
              <a:t>5. Last Sunday, we went to the park for a ___________(</a:t>
            </a:r>
            <a:r>
              <a:rPr lang="zh-CN" altLang="en-US" sz="2400" b="1" dirty="0" smtClean="0">
                <a:latin typeface="Times New Roman" panose="02020603050405020304" pitchFamily="18" charset="0"/>
                <a:ea typeface="宋体" panose="02010600030101010101" pitchFamily="2" charset="-122"/>
                <a:cs typeface="Times New Roman" panose="02020603050405020304" pitchFamily="18" charset="0"/>
              </a:rPr>
              <a:t>野餐</a:t>
            </a:r>
            <a:r>
              <a:rPr lang="en-US" altLang="zh-CN" sz="2400" b="1" dirty="0" smtClean="0">
                <a:latin typeface="Times New Roman" panose="02020603050405020304" pitchFamily="18" charset="0"/>
                <a:ea typeface="宋体" panose="02010600030101010101" pitchFamily="2" charset="-122"/>
                <a:cs typeface="Times New Roman" panose="02020603050405020304" pitchFamily="18" charset="0"/>
              </a:rPr>
              <a:t>) together. </a:t>
            </a:r>
          </a:p>
        </p:txBody>
      </p:sp>
      <p:sp>
        <p:nvSpPr>
          <p:cNvPr id="9" name="矩形 8"/>
          <p:cNvSpPr/>
          <p:nvPr/>
        </p:nvSpPr>
        <p:spPr>
          <a:xfrm>
            <a:off x="5155631" y="2352971"/>
            <a:ext cx="1441420" cy="461665"/>
          </a:xfrm>
          <a:prstGeom prst="rect">
            <a:avLst/>
          </a:prstGeom>
          <a:noFill/>
          <a:ln w="9525">
            <a:noFill/>
          </a:ln>
        </p:spPr>
        <p:txBody>
          <a:bodyPr wrap="none" anchor="ctr">
            <a:spAutoFit/>
          </a:bodyPr>
          <a:lstStyle/>
          <a:p>
            <a:r>
              <a:rPr lang="en-US" altLang="zh-CN" sz="2400" dirty="0" smtClean="0">
                <a:solidFill>
                  <a:srgbClr val="C00000"/>
                </a:solidFill>
                <a:sym typeface="+mn-ea"/>
              </a:rPr>
              <a:t>truck</a:t>
            </a:r>
            <a:r>
              <a:rPr lang="zh-CN" altLang="en-US" sz="2400" dirty="0" smtClean="0">
                <a:solidFill>
                  <a:srgbClr val="C00000"/>
                </a:solidFill>
                <a:sym typeface="+mn-ea"/>
              </a:rPr>
              <a:t>　　</a:t>
            </a:r>
            <a:endParaRPr lang="zh-CN" altLang="en-US" sz="2400" dirty="0">
              <a:solidFill>
                <a:srgbClr val="C00000"/>
              </a:solidFill>
              <a:latin typeface="+mn-ea"/>
              <a:sym typeface="+mn-ea"/>
            </a:endParaRPr>
          </a:p>
        </p:txBody>
      </p:sp>
      <p:sp>
        <p:nvSpPr>
          <p:cNvPr id="10" name="矩形 9"/>
          <p:cNvSpPr/>
          <p:nvPr/>
        </p:nvSpPr>
        <p:spPr>
          <a:xfrm>
            <a:off x="4600226" y="2869823"/>
            <a:ext cx="1026243" cy="461665"/>
          </a:xfrm>
          <a:prstGeom prst="rect">
            <a:avLst/>
          </a:prstGeom>
          <a:noFill/>
          <a:ln w="9525">
            <a:noFill/>
          </a:ln>
        </p:spPr>
        <p:txBody>
          <a:bodyPr wrap="none" anchor="ctr">
            <a:spAutoFit/>
          </a:bodyPr>
          <a:lstStyle/>
          <a:p>
            <a:r>
              <a:rPr lang="en-US" altLang="zh-CN" sz="2400" dirty="0" smtClean="0">
                <a:solidFill>
                  <a:srgbClr val="C00000"/>
                </a:solidFill>
                <a:sym typeface="+mn-ea"/>
              </a:rPr>
              <a:t>pink</a:t>
            </a:r>
            <a:r>
              <a:rPr lang="zh-CN" altLang="en-US" sz="2400" dirty="0" smtClean="0">
                <a:solidFill>
                  <a:srgbClr val="C00000"/>
                </a:solidFill>
                <a:sym typeface="+mn-ea"/>
              </a:rPr>
              <a:t>　</a:t>
            </a:r>
            <a:endParaRPr lang="zh-CN" altLang="en-US" sz="2400" b="1" dirty="0">
              <a:solidFill>
                <a:srgbClr val="C00000"/>
              </a:solidFill>
              <a:latin typeface="+mn-ea"/>
              <a:sym typeface="+mn-ea"/>
            </a:endParaRPr>
          </a:p>
        </p:txBody>
      </p:sp>
      <p:sp>
        <p:nvSpPr>
          <p:cNvPr id="11" name="矩形 10"/>
          <p:cNvSpPr/>
          <p:nvPr/>
        </p:nvSpPr>
        <p:spPr>
          <a:xfrm>
            <a:off x="4967079" y="3437418"/>
            <a:ext cx="1302280" cy="461665"/>
          </a:xfrm>
          <a:prstGeom prst="rect">
            <a:avLst/>
          </a:prstGeom>
          <a:noFill/>
          <a:ln w="9525">
            <a:noFill/>
          </a:ln>
        </p:spPr>
        <p:txBody>
          <a:bodyPr wrap="none" anchor="ctr">
            <a:spAutoFit/>
          </a:bodyPr>
          <a:lstStyle/>
          <a:p>
            <a:r>
              <a:rPr lang="en-US" altLang="zh-CN" sz="2400" dirty="0" smtClean="0">
                <a:solidFill>
                  <a:srgbClr val="C00000"/>
                </a:solidFill>
                <a:sym typeface="+mn-ea"/>
              </a:rPr>
              <a:t>valuable </a:t>
            </a:r>
            <a:endParaRPr lang="zh-CN" altLang="en-US" sz="2400" dirty="0">
              <a:solidFill>
                <a:srgbClr val="C00000"/>
              </a:solidFill>
              <a:sym typeface="+mn-ea"/>
            </a:endParaRPr>
          </a:p>
        </p:txBody>
      </p:sp>
      <p:sp>
        <p:nvSpPr>
          <p:cNvPr id="12" name="矩形 11"/>
          <p:cNvSpPr/>
          <p:nvPr/>
        </p:nvSpPr>
        <p:spPr>
          <a:xfrm>
            <a:off x="2003990" y="3997599"/>
            <a:ext cx="1312219" cy="461665"/>
          </a:xfrm>
          <a:prstGeom prst="rect">
            <a:avLst/>
          </a:prstGeom>
          <a:noFill/>
          <a:ln w="9525">
            <a:noFill/>
          </a:ln>
        </p:spPr>
        <p:txBody>
          <a:bodyPr wrap="none" anchor="ctr">
            <a:spAutoFit/>
          </a:bodyPr>
          <a:lstStyle/>
          <a:p>
            <a:r>
              <a:rPr lang="en-US" altLang="zh-CN" sz="2400" dirty="0" smtClean="0">
                <a:solidFill>
                  <a:srgbClr val="C00000"/>
                </a:solidFill>
                <a:sym typeface="+mn-ea"/>
              </a:rPr>
              <a:t>attend</a:t>
            </a:r>
            <a:r>
              <a:rPr lang="zh-CN" altLang="en-US" sz="2400" dirty="0" smtClean="0">
                <a:solidFill>
                  <a:srgbClr val="C00000"/>
                </a:solidFill>
                <a:sym typeface="+mn-ea"/>
              </a:rPr>
              <a:t>　</a:t>
            </a:r>
            <a:endParaRPr lang="zh-CN" altLang="en-US" sz="2400" dirty="0">
              <a:solidFill>
                <a:srgbClr val="C00000"/>
              </a:solidFill>
              <a:sym typeface="+mn-ea"/>
            </a:endParaRPr>
          </a:p>
        </p:txBody>
      </p:sp>
      <p:sp>
        <p:nvSpPr>
          <p:cNvPr id="13" name="矩形 12"/>
          <p:cNvSpPr/>
          <p:nvPr/>
        </p:nvSpPr>
        <p:spPr>
          <a:xfrm>
            <a:off x="6132038" y="4529103"/>
            <a:ext cx="909223" cy="461665"/>
          </a:xfrm>
          <a:prstGeom prst="rect">
            <a:avLst/>
          </a:prstGeom>
          <a:noFill/>
          <a:ln w="9525">
            <a:noFill/>
          </a:ln>
        </p:spPr>
        <p:txBody>
          <a:bodyPr wrap="none" anchor="ctr">
            <a:spAutoFit/>
          </a:bodyPr>
          <a:lstStyle/>
          <a:p>
            <a:r>
              <a:rPr lang="en-US" altLang="zh-CN" sz="2400" dirty="0" smtClean="0">
                <a:solidFill>
                  <a:srgbClr val="C00000"/>
                </a:solidFill>
                <a:sym typeface="+mn-ea"/>
              </a:rPr>
              <a:t>picnic</a:t>
            </a:r>
            <a:endParaRPr lang="zh-CN" altLang="en-US" sz="2400" b="1" dirty="0">
              <a:solidFill>
                <a:srgbClr val="C00000"/>
              </a:solidFill>
              <a:latin typeface="+mn-ea"/>
              <a:sym typeface="+mn-ea"/>
            </a:endParaRPr>
          </a:p>
        </p:txBody>
      </p:sp>
      <p:pic>
        <p:nvPicPr>
          <p:cNvPr id="3" name="Picture 4"/>
          <p:cNvPicPr>
            <a:picLocks noChangeAspect="1"/>
          </p:cNvPicPr>
          <p:nvPr/>
        </p:nvPicPr>
        <p:blipFill>
          <a:blip r:embed="rId3" cstate="email"/>
          <a:stretch>
            <a:fillRect/>
          </a:stretch>
        </p:blipFill>
        <p:spPr>
          <a:xfrm>
            <a:off x="412115" y="1746885"/>
            <a:ext cx="84455" cy="414020"/>
          </a:xfrm>
          <a:prstGeom prst="rect">
            <a:avLst/>
          </a:prstGeom>
          <a:noFill/>
          <a:ln w="9525">
            <a:noFill/>
          </a:ln>
        </p:spPr>
      </p:pic>
      <p:sp>
        <p:nvSpPr>
          <p:cNvPr id="5" name="Rectangle 10"/>
          <p:cNvSpPr/>
          <p:nvPr/>
        </p:nvSpPr>
        <p:spPr>
          <a:xfrm>
            <a:off x="502285" y="1746885"/>
            <a:ext cx="4826962" cy="46166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l">
              <a:spcBef>
                <a:spcPct val="0"/>
              </a:spcBef>
              <a:buNone/>
            </a:pPr>
            <a:r>
              <a:rPr lang="zh-CN" altLang="en-US" sz="2400" b="1" dirty="0" smtClean="0">
                <a:solidFill>
                  <a:srgbClr val="00A6AD"/>
                </a:solidFill>
                <a:latin typeface="+mn-ea"/>
                <a:sym typeface="+mn-ea"/>
              </a:rPr>
              <a:t>Ⅰ. 根据句意及汉语提示完成句子</a:t>
            </a:r>
            <a:endParaRPr lang="zh-CN" altLang="en-US" sz="2400" b="1" dirty="0">
              <a:solidFill>
                <a:srgbClr val="00A6AD"/>
              </a:solidFill>
              <a:latin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par>
                                <p:cTn id="9" presetID="3" presetClass="entr" presetSubtype="1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blinds(horizontal)">
                                      <p:cBhvr>
                                        <p:cTn id="11" dur="500"/>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dissolve">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dissolve">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dissolve">
                                      <p:cBhvr>
                                        <p:cTn id="26" dur="500"/>
                                        <p:tgtEl>
                                          <p:spTgt spid="11"/>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dissolve">
                                      <p:cBhvr>
                                        <p:cTn id="31" dur="500"/>
                                        <p:tgtEl>
                                          <p:spTgt spid="12"/>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dissolve">
                                      <p:cBhvr>
                                        <p:cTn id="3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9"/>
          <p:cNvSpPr/>
          <p:nvPr/>
        </p:nvSpPr>
        <p:spPr>
          <a:xfrm>
            <a:off x="650513" y="922356"/>
            <a:ext cx="2039341" cy="646331"/>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indent="0">
              <a:lnSpc>
                <a:spcPct val="150000"/>
              </a:lnSpc>
              <a:spcBef>
                <a:spcPct val="0"/>
              </a:spcBef>
              <a:buNone/>
            </a:pPr>
            <a:r>
              <a:rPr lang="en-US" altLang="zh-CN" sz="2400" b="1" dirty="0" smtClean="0">
                <a:solidFill>
                  <a:srgbClr val="F1AF00"/>
                </a:solidFill>
                <a:latin typeface="Times New Roman" panose="02020603050405020304" pitchFamily="18" charset="0"/>
                <a:sym typeface="+mn-ea"/>
              </a:rPr>
              <a:t>Ⅵ.   </a:t>
            </a:r>
            <a:r>
              <a:rPr lang="zh-CN" altLang="en-US" sz="2400" b="1" dirty="0" smtClean="0">
                <a:solidFill>
                  <a:srgbClr val="F1AF00"/>
                </a:solidFill>
                <a:latin typeface="Times New Roman" panose="02020603050405020304" pitchFamily="18" charset="0"/>
                <a:sym typeface="+mn-ea"/>
              </a:rPr>
              <a:t>阅读理解</a:t>
            </a:r>
          </a:p>
        </p:txBody>
      </p:sp>
      <p:pic>
        <p:nvPicPr>
          <p:cNvPr id="10" name="Picture 4"/>
          <p:cNvPicPr>
            <a:picLocks noChangeAspect="1"/>
          </p:cNvPicPr>
          <p:nvPr/>
        </p:nvPicPr>
        <p:blipFill>
          <a:blip r:embed="rId2" cstate="email"/>
          <a:stretch>
            <a:fillRect/>
          </a:stretch>
        </p:blipFill>
        <p:spPr>
          <a:xfrm>
            <a:off x="578583" y="1060498"/>
            <a:ext cx="84455" cy="414020"/>
          </a:xfrm>
          <a:prstGeom prst="rect">
            <a:avLst/>
          </a:prstGeom>
          <a:noFill/>
          <a:ln w="9525">
            <a:noFill/>
          </a:ln>
        </p:spPr>
      </p:pic>
      <p:sp>
        <p:nvSpPr>
          <p:cNvPr id="9" name="文本框 7"/>
          <p:cNvSpPr txBox="1"/>
          <p:nvPr/>
        </p:nvSpPr>
        <p:spPr>
          <a:xfrm>
            <a:off x="317352" y="1276690"/>
            <a:ext cx="11874647" cy="5632311"/>
          </a:xfrm>
          <a:prstGeom prst="rect">
            <a:avLst/>
          </a:prstGeom>
          <a:noFill/>
        </p:spPr>
        <p:txBody>
          <a:bodyPr wrap="square" rtlCol="0" anchor="t">
            <a:spAutoFit/>
          </a:bodyPr>
          <a:lstStyle/>
          <a:p>
            <a:pPr indent="457200" algn="just">
              <a:lnSpc>
                <a:spcPct val="150000"/>
              </a:lnSpc>
            </a:pPr>
            <a:r>
              <a:rPr lang="en-US" sz="2400" b="1" dirty="0" smtClean="0">
                <a:latin typeface="Times New Roman" panose="02020603050405020304" pitchFamily="18" charset="0"/>
                <a:cs typeface="Times New Roman" panose="02020603050405020304" pitchFamily="18" charset="0"/>
              </a:rPr>
              <a:t>We often hear stories of animals rescuing(</a:t>
            </a:r>
            <a:r>
              <a:rPr lang="zh-CN" altLang="en-US" sz="2400" b="1" dirty="0" smtClean="0">
                <a:latin typeface="Times New Roman" panose="02020603050405020304" pitchFamily="18" charset="0"/>
                <a:cs typeface="Times New Roman" panose="02020603050405020304" pitchFamily="18" charset="0"/>
              </a:rPr>
              <a:t>营救</a:t>
            </a:r>
            <a:r>
              <a:rPr lang="en-US" altLang="zh-CN" sz="2400" b="1" dirty="0" smtClean="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people.  But now someone has managed to return the favor. </a:t>
            </a:r>
          </a:p>
          <a:p>
            <a:pPr indent="457200" algn="just">
              <a:lnSpc>
                <a:spcPct val="150000"/>
              </a:lnSpc>
            </a:pPr>
            <a:r>
              <a:rPr lang="en-US" sz="2400" b="1" dirty="0" smtClean="0">
                <a:latin typeface="Times New Roman" panose="02020603050405020304" pitchFamily="18" charset="0"/>
                <a:cs typeface="Times New Roman" panose="02020603050405020304" pitchFamily="18" charset="0"/>
              </a:rPr>
              <a:t>The event took place one snowy January morning.  Thomas Smith was walking his dog, Jack, in the park.  “As I was walking, I just saw Jack running into the ice towards the ducks in the middle, and then he fell into the water and couldn't climb out，” said Smith.  He realized he had no choice but to try and save his dog.  “Someone else told me the lake was only </a:t>
            </a:r>
            <a:r>
              <a:rPr lang="en-US" sz="2400" b="1" dirty="0" err="1" smtClean="0">
                <a:latin typeface="Times New Roman" panose="02020603050405020304" pitchFamily="18" charset="0"/>
                <a:cs typeface="Times New Roman" panose="02020603050405020304" pitchFamily="18" charset="0"/>
              </a:rPr>
              <a:t>one­meter</a:t>
            </a:r>
            <a:r>
              <a:rPr lang="en-US" sz="2400" b="1" dirty="0" smtClean="0">
                <a:latin typeface="Times New Roman" panose="02020603050405020304" pitchFamily="18" charset="0"/>
                <a:cs typeface="Times New Roman" panose="02020603050405020304" pitchFamily="18" charset="0"/>
              </a:rPr>
              <a:t> deep, but it was at least twice that.  I had to break my way through the 6­cm ice.  Finally, I got Jack by the neck and pulled him out.  I don't think I've ever felt so cold by the time we got back to dry land.  And when we got there, everyone was asking if Jack was okay—no one was particularly worried about 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par>
                                <p:cTn id="9" presetID="9"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dissolve">
                                      <p:cBhvr>
                                        <p:cTn id="1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7"/>
          <p:cNvSpPr txBox="1"/>
          <p:nvPr/>
        </p:nvSpPr>
        <p:spPr>
          <a:xfrm>
            <a:off x="200123" y="1089122"/>
            <a:ext cx="11370310" cy="5565947"/>
          </a:xfrm>
          <a:prstGeom prst="rect">
            <a:avLst/>
          </a:prstGeom>
          <a:noFill/>
        </p:spPr>
        <p:txBody>
          <a:bodyPr wrap="square" rtlCol="0" anchor="t">
            <a:spAutoFit/>
          </a:bodyPr>
          <a:lstStyle/>
          <a:p>
            <a:pPr indent="457200" algn="just">
              <a:lnSpc>
                <a:spcPct val="150000"/>
              </a:lnSpc>
            </a:pPr>
            <a:r>
              <a:rPr lang="en-US" sz="2400" b="1" dirty="0" smtClean="0">
                <a:latin typeface="Times New Roman" panose="02020603050405020304" pitchFamily="18" charset="0"/>
                <a:cs typeface="Times New Roman" panose="02020603050405020304" pitchFamily="18" charset="0"/>
              </a:rPr>
              <a:t>A neighbor, Julie Brown, saw it all happen.  “The dog went onto an icy lake.  All of a sudden, it started to go under.  There were crowds of people around, and they were all shouting and screaming.  Before I knew it, the owner (Smith) was in the water forcing his way through the ice.  I can't begin to imagine how cold it was.  Everyone was very nervous, but he was  </a:t>
            </a:r>
            <a:r>
              <a:rPr lang="en-US" sz="2400" b="1" u="sng" dirty="0" smtClean="0">
                <a:latin typeface="Times New Roman" panose="02020603050405020304" pitchFamily="18" charset="0"/>
                <a:cs typeface="Times New Roman" panose="02020603050405020304" pitchFamily="18" charset="0"/>
              </a:rPr>
              <a:t>as cool as a cucumber</a:t>
            </a:r>
            <a:r>
              <a:rPr lang="en-US" sz="2400" b="1" dirty="0" smtClean="0">
                <a:latin typeface="Times New Roman" panose="02020603050405020304" pitchFamily="18" charset="0"/>
                <a:cs typeface="Times New Roman" panose="02020603050405020304" pitchFamily="18" charset="0"/>
              </a:rPr>
              <a:t>—he just crawled back out, put the dog on its lead, and went home. ”</a:t>
            </a:r>
          </a:p>
          <a:p>
            <a:pPr indent="457200" algn="just">
              <a:lnSpc>
                <a:spcPct val="150000"/>
              </a:lnSpc>
            </a:pPr>
            <a:r>
              <a:rPr lang="en-US" sz="2400" b="1" dirty="0" smtClean="0">
                <a:latin typeface="Times New Roman" panose="02020603050405020304" pitchFamily="18" charset="0"/>
                <a:cs typeface="Times New Roman" panose="02020603050405020304" pitchFamily="18" charset="0"/>
              </a:rPr>
              <a:t>Many regard him as a hero, but Mr.  Smith is quite laid­back about it.  “Most dog owners are the same as me.  They would do what I did without a second thought.  But in the future, I'm going to make sure he's on a lead near any icy ponds. ”</a:t>
            </a:r>
          </a:p>
          <a:p>
            <a:pPr indent="457200" algn="just">
              <a:lnSpc>
                <a:spcPct val="150000"/>
              </a:lnSpc>
            </a:pPr>
            <a:r>
              <a:rPr lang="en-US" sz="2400" b="1" dirty="0" smtClean="0">
                <a:latin typeface="Times New Roman" panose="02020603050405020304" pitchFamily="18" charset="0"/>
                <a:cs typeface="Times New Roman" panose="02020603050405020304" pitchFamily="18" charset="0"/>
              </a:rPr>
              <a:t>Pets are members of our family.  Would you do the same for them?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940318" y="1208947"/>
            <a:ext cx="10665528" cy="2862322"/>
          </a:xfrm>
          <a:prstGeom prst="rect">
            <a:avLst/>
          </a:prstGeom>
          <a:noFill/>
        </p:spPr>
        <p:txBody>
          <a:bodyPr wrap="square" rtlCol="0" anchor="t">
            <a:spAutoFit/>
          </a:bodyPr>
          <a:lstStyle/>
          <a:p>
            <a:pPr>
              <a:lnSpc>
                <a:spcPct val="150000"/>
              </a:lnSpc>
            </a:pPr>
            <a:r>
              <a:rPr lang="en-US" sz="2400" b="1" dirty="0" smtClean="0">
                <a:latin typeface="Times New Roman" panose="02020603050405020304" pitchFamily="18" charset="0"/>
                <a:cs typeface="Times New Roman" panose="02020603050405020304" pitchFamily="18" charset="0"/>
              </a:rPr>
              <a:t>(　　)1.  What happened on a cold January morning?</a:t>
            </a:r>
          </a:p>
          <a:p>
            <a:pPr>
              <a:lnSpc>
                <a:spcPct val="150000"/>
              </a:lnSpc>
            </a:pPr>
            <a:r>
              <a:rPr lang="en-US" sz="2400" b="1" dirty="0" smtClean="0">
                <a:latin typeface="Times New Roman" panose="02020603050405020304" pitchFamily="18" charset="0"/>
                <a:cs typeface="Times New Roman" panose="02020603050405020304" pitchFamily="18" charset="0"/>
              </a:rPr>
              <a:t>A. Mr.  Smith met Jack in the park. </a:t>
            </a:r>
          </a:p>
          <a:p>
            <a:pPr>
              <a:lnSpc>
                <a:spcPct val="150000"/>
              </a:lnSpc>
            </a:pPr>
            <a:r>
              <a:rPr lang="en-US" sz="2400" b="1" dirty="0" smtClean="0">
                <a:latin typeface="Times New Roman" panose="02020603050405020304" pitchFamily="18" charset="0"/>
                <a:cs typeface="Times New Roman" panose="02020603050405020304" pitchFamily="18" charset="0"/>
              </a:rPr>
              <a:t>B. Mr.  Smith ran after Jack on the ice. 		</a:t>
            </a:r>
          </a:p>
          <a:p>
            <a:pPr>
              <a:lnSpc>
                <a:spcPct val="150000"/>
              </a:lnSpc>
            </a:pPr>
            <a:r>
              <a:rPr lang="en-US" sz="2400" b="1" dirty="0" smtClean="0">
                <a:latin typeface="Times New Roman" panose="02020603050405020304" pitchFamily="18" charset="0"/>
                <a:cs typeface="Times New Roman" panose="02020603050405020304" pitchFamily="18" charset="0"/>
              </a:rPr>
              <a:t>C. Jack fell from the ice into the water. </a:t>
            </a:r>
          </a:p>
          <a:p>
            <a:pPr>
              <a:lnSpc>
                <a:spcPct val="150000"/>
              </a:lnSpc>
            </a:pPr>
            <a:r>
              <a:rPr lang="en-US" sz="2400" b="1" dirty="0" smtClean="0">
                <a:latin typeface="Times New Roman" panose="02020603050405020304" pitchFamily="18" charset="0"/>
                <a:cs typeface="Times New Roman" panose="02020603050405020304" pitchFamily="18" charset="0"/>
              </a:rPr>
              <a:t>D. Jack played with the ducks in the water. </a:t>
            </a:r>
          </a:p>
        </p:txBody>
      </p:sp>
      <p:sp>
        <p:nvSpPr>
          <p:cNvPr id="11" name="文本框 10"/>
          <p:cNvSpPr txBox="1"/>
          <p:nvPr/>
        </p:nvSpPr>
        <p:spPr>
          <a:xfrm>
            <a:off x="1298726" y="1357182"/>
            <a:ext cx="348172" cy="461665"/>
          </a:xfrm>
          <a:prstGeom prst="rect">
            <a:avLst/>
          </a:prstGeom>
          <a:noFill/>
        </p:spPr>
        <p:txBody>
          <a:bodyPr wrap="none" rtlCol="0" anchor="t">
            <a:spAutoFit/>
          </a:bodyPr>
          <a:lstStyle/>
          <a:p>
            <a:r>
              <a:rPr lang="en-US" altLang="zh-CN" sz="2400" dirty="0" smtClean="0">
                <a:solidFill>
                  <a:srgbClr val="FF0000"/>
                </a:solidFill>
                <a:sym typeface="+mn-ea"/>
              </a:rPr>
              <a:t>C</a:t>
            </a:r>
            <a:endParaRPr lang="zh-CN" altLang="en-US" sz="24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linds(horizontal)">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940318" y="1255839"/>
            <a:ext cx="10642082" cy="2862322"/>
          </a:xfrm>
          <a:prstGeom prst="rect">
            <a:avLst/>
          </a:prstGeom>
          <a:noFill/>
        </p:spPr>
        <p:txBody>
          <a:bodyPr wrap="square" rtlCol="0" anchor="t">
            <a:spAutoFit/>
          </a:bodyPr>
          <a:lstStyle/>
          <a:p>
            <a:pPr>
              <a:lnSpc>
                <a:spcPct val="150000"/>
              </a:lnSpc>
            </a:pPr>
            <a:r>
              <a:rPr lang="en-US" altLang="zh-CN" sz="2400" b="1" dirty="0" smtClean="0">
                <a:latin typeface="Times New Roman" panose="02020603050405020304" pitchFamily="18" charset="0"/>
              </a:rPr>
              <a:t>(</a:t>
            </a:r>
            <a:r>
              <a:rPr lang="zh-CN" altLang="en-US" sz="2400" b="1" dirty="0" smtClean="0">
                <a:latin typeface="Times New Roman" panose="02020603050405020304" pitchFamily="18" charset="0"/>
              </a:rPr>
              <a:t>　　</a:t>
            </a:r>
            <a:r>
              <a:rPr lang="en-US" altLang="zh-CN" sz="2400" b="1" dirty="0" smtClean="0">
                <a:latin typeface="Times New Roman" panose="02020603050405020304" pitchFamily="18" charset="0"/>
              </a:rPr>
              <a:t>)2. How did Mr.  Smith save Jack?</a:t>
            </a:r>
          </a:p>
          <a:p>
            <a:pPr>
              <a:lnSpc>
                <a:spcPct val="150000"/>
              </a:lnSpc>
            </a:pPr>
            <a:r>
              <a:rPr lang="en-US" altLang="zh-CN" sz="2400" b="1" dirty="0" smtClean="0">
                <a:latin typeface="Times New Roman" panose="02020603050405020304" pitchFamily="18" charset="0"/>
              </a:rPr>
              <a:t>A. He asked a neighbor for help. </a:t>
            </a:r>
          </a:p>
          <a:p>
            <a:pPr>
              <a:lnSpc>
                <a:spcPct val="150000"/>
              </a:lnSpc>
            </a:pPr>
            <a:r>
              <a:rPr lang="en-US" altLang="zh-CN" sz="2400" b="1" dirty="0" smtClean="0">
                <a:latin typeface="Times New Roman" panose="02020603050405020304" pitchFamily="18" charset="0"/>
              </a:rPr>
              <a:t>B. He broke the ice and shouted to Jack. 		</a:t>
            </a:r>
          </a:p>
          <a:p>
            <a:pPr>
              <a:lnSpc>
                <a:spcPct val="150000"/>
              </a:lnSpc>
            </a:pPr>
            <a:r>
              <a:rPr lang="en-US" altLang="zh-CN" sz="2400" b="1" dirty="0" smtClean="0">
                <a:latin typeface="Times New Roman" panose="02020603050405020304" pitchFamily="18" charset="0"/>
              </a:rPr>
              <a:t>C. He got Jack by the leg and pulled him out. </a:t>
            </a:r>
          </a:p>
          <a:p>
            <a:pPr>
              <a:lnSpc>
                <a:spcPct val="150000"/>
              </a:lnSpc>
            </a:pPr>
            <a:r>
              <a:rPr lang="en-US" altLang="zh-CN" sz="2400" b="1" dirty="0" smtClean="0">
                <a:latin typeface="Times New Roman" panose="02020603050405020304" pitchFamily="18" charset="0"/>
              </a:rPr>
              <a:t>D. He pulled Jack out of the icy water by the neck. </a:t>
            </a:r>
          </a:p>
        </p:txBody>
      </p:sp>
      <p:sp>
        <p:nvSpPr>
          <p:cNvPr id="11" name="文本框 10"/>
          <p:cNvSpPr txBox="1"/>
          <p:nvPr/>
        </p:nvSpPr>
        <p:spPr>
          <a:xfrm>
            <a:off x="1298726" y="1404074"/>
            <a:ext cx="373820" cy="461665"/>
          </a:xfrm>
          <a:prstGeom prst="rect">
            <a:avLst/>
          </a:prstGeom>
          <a:noFill/>
        </p:spPr>
        <p:txBody>
          <a:bodyPr wrap="none" rtlCol="0" anchor="t">
            <a:spAutoFit/>
          </a:bodyPr>
          <a:lstStyle/>
          <a:p>
            <a:r>
              <a:rPr lang="en-US" altLang="zh-CN" sz="2400" dirty="0" smtClean="0">
                <a:solidFill>
                  <a:srgbClr val="FF0000"/>
                </a:solidFill>
                <a:sym typeface="+mn-ea"/>
              </a:rPr>
              <a:t>D</a:t>
            </a:r>
            <a:endParaRPr lang="zh-CN" altLang="en-US" sz="24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linds(horizontal)">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940318" y="1443407"/>
            <a:ext cx="10829651" cy="1754326"/>
          </a:xfrm>
          <a:prstGeom prst="rect">
            <a:avLst/>
          </a:prstGeom>
          <a:noFill/>
        </p:spPr>
        <p:txBody>
          <a:bodyPr wrap="square" rtlCol="0" anchor="t">
            <a:spAutoFit/>
          </a:bodyPr>
          <a:lstStyle/>
          <a:p>
            <a:pPr>
              <a:lnSpc>
                <a:spcPct val="150000"/>
              </a:lnSpc>
            </a:pPr>
            <a:r>
              <a:rPr lang="en-US" altLang="zh-CN" sz="2400" b="1" dirty="0" smtClean="0">
                <a:latin typeface="Times New Roman" panose="02020603050405020304" pitchFamily="18" charset="0"/>
              </a:rPr>
              <a:t>(</a:t>
            </a:r>
            <a:r>
              <a:rPr lang="zh-CN" altLang="en-US" sz="2400" b="1" dirty="0" smtClean="0">
                <a:latin typeface="Times New Roman" panose="02020603050405020304" pitchFamily="18" charset="0"/>
              </a:rPr>
              <a:t>　　</a:t>
            </a:r>
            <a:r>
              <a:rPr lang="en-US" altLang="zh-CN" sz="2400" b="1" dirty="0" smtClean="0">
                <a:latin typeface="Times New Roman" panose="02020603050405020304" pitchFamily="18" charset="0"/>
              </a:rPr>
              <a:t>)3. The underlined phrase “as cool as a cucumber” in Paragraph 3 means “________”. </a:t>
            </a:r>
          </a:p>
          <a:p>
            <a:pPr>
              <a:lnSpc>
                <a:spcPct val="150000"/>
              </a:lnSpc>
            </a:pPr>
            <a:r>
              <a:rPr lang="en-US" altLang="zh-CN" sz="2400" b="1" dirty="0" smtClean="0">
                <a:latin typeface="Times New Roman" panose="02020603050405020304" pitchFamily="18" charset="0"/>
              </a:rPr>
              <a:t>A. relaxed  		B. proud		C. shy  		D. brave</a:t>
            </a:r>
          </a:p>
        </p:txBody>
      </p:sp>
      <p:sp>
        <p:nvSpPr>
          <p:cNvPr id="11" name="文本框 10"/>
          <p:cNvSpPr txBox="1"/>
          <p:nvPr/>
        </p:nvSpPr>
        <p:spPr>
          <a:xfrm>
            <a:off x="1298726" y="1591642"/>
            <a:ext cx="373820" cy="461665"/>
          </a:xfrm>
          <a:prstGeom prst="rect">
            <a:avLst/>
          </a:prstGeom>
          <a:noFill/>
        </p:spPr>
        <p:txBody>
          <a:bodyPr wrap="none" rtlCol="0" anchor="t">
            <a:spAutoFit/>
          </a:bodyPr>
          <a:lstStyle/>
          <a:p>
            <a:r>
              <a:rPr lang="en-US" altLang="zh-CN" sz="2400" dirty="0" smtClean="0">
                <a:solidFill>
                  <a:srgbClr val="FF0000"/>
                </a:solidFill>
                <a:sym typeface="+mn-ea"/>
              </a:rPr>
              <a:t>A</a:t>
            </a:r>
            <a:endParaRPr lang="zh-CN" altLang="en-US" sz="2400" dirty="0">
              <a:solidFill>
                <a:srgbClr val="FF0000"/>
              </a:solidFill>
            </a:endParaRPr>
          </a:p>
        </p:txBody>
      </p:sp>
      <p:sp>
        <p:nvSpPr>
          <p:cNvPr id="5" name="文本框 9"/>
          <p:cNvSpPr txBox="1"/>
          <p:nvPr/>
        </p:nvSpPr>
        <p:spPr>
          <a:xfrm>
            <a:off x="839751" y="4214656"/>
            <a:ext cx="10836433" cy="1582677"/>
          </a:xfrm>
          <a:prstGeom prst="rect">
            <a:avLst/>
          </a:prstGeom>
          <a:noFill/>
        </p:spPr>
        <p:txBody>
          <a:bodyPr wrap="square" rtlCol="0" anchor="t">
            <a:spAutoFit/>
          </a:bodyPr>
          <a:lstStyle/>
          <a:p>
            <a:pPr>
              <a:lnSpc>
                <a:spcPct val="150000"/>
              </a:lnSpc>
            </a:pPr>
            <a:r>
              <a:rPr lang="zh-CN" altLang="en-US" sz="2400" b="1" dirty="0" smtClean="0">
                <a:solidFill>
                  <a:srgbClr val="0000FF"/>
                </a:solidFill>
                <a:latin typeface="黑体" panose="02010609060101010101" charset="-122"/>
                <a:ea typeface="黑体" panose="02010609060101010101" charset="-122"/>
                <a:sym typeface="+mn-ea"/>
              </a:rPr>
              <a:t>【解析】</a:t>
            </a:r>
            <a:r>
              <a:rPr lang="zh-CN" altLang="en-US" sz="2200" b="1" dirty="0" smtClean="0">
                <a:latin typeface="仿宋" panose="02010609060101010101" charset="-122"/>
                <a:ea typeface="仿宋" panose="02010609060101010101" charset="-122"/>
              </a:rPr>
              <a:t>语义理解题。本句“</a:t>
            </a:r>
            <a:r>
              <a:rPr lang="en-US" altLang="zh-CN" sz="2200" b="1" dirty="0" smtClean="0">
                <a:latin typeface="仿宋" panose="02010609060101010101" charset="-122"/>
                <a:ea typeface="仿宋" panose="02010609060101010101" charset="-122"/>
              </a:rPr>
              <a:t>Everyone was very nervous, but he was as cool as a cucumber. ”</a:t>
            </a:r>
            <a:r>
              <a:rPr lang="zh-CN" altLang="en-US" sz="2200" b="1" dirty="0" smtClean="0">
                <a:latin typeface="仿宋" panose="02010609060101010101" charset="-122"/>
                <a:ea typeface="仿宋" panose="02010609060101010101" charset="-122"/>
              </a:rPr>
              <a:t>中，前后两个并列句为转折关系。所有的人都很紧张，唯独他</a:t>
            </a:r>
            <a:r>
              <a:rPr lang="en-US" altLang="zh-CN" sz="2200" b="1" dirty="0" smtClean="0">
                <a:latin typeface="仿宋" panose="02010609060101010101" charset="-122"/>
                <a:ea typeface="仿宋" panose="02010609060101010101" charset="-122"/>
              </a:rPr>
              <a:t>(</a:t>
            </a:r>
            <a:r>
              <a:rPr lang="zh-CN" altLang="en-US" sz="2200" b="1" dirty="0" smtClean="0">
                <a:latin typeface="仿宋" panose="02010609060101010101" charset="-122"/>
                <a:ea typeface="仿宋" panose="02010609060101010101" charset="-122"/>
              </a:rPr>
              <a:t>托马斯先生</a:t>
            </a:r>
            <a:r>
              <a:rPr lang="en-US" altLang="zh-CN" sz="2200" b="1" dirty="0" smtClean="0">
                <a:latin typeface="仿宋" panose="02010609060101010101" charset="-122"/>
                <a:ea typeface="仿宋" panose="02010609060101010101" charset="-122"/>
              </a:rPr>
              <a:t>)</a:t>
            </a:r>
            <a:r>
              <a:rPr lang="zh-CN" altLang="en-US" sz="2200" b="1" dirty="0" smtClean="0">
                <a:latin typeface="仿宋" panose="02010609060101010101" charset="-122"/>
                <a:ea typeface="仿宋" panose="02010609060101010101" charset="-122"/>
              </a:rPr>
              <a:t>很镇定。故选</a:t>
            </a:r>
            <a:r>
              <a:rPr lang="en-US" altLang="zh-CN" sz="2200" b="1" dirty="0" smtClean="0">
                <a:latin typeface="仿宋" panose="02010609060101010101" charset="-122"/>
                <a:ea typeface="仿宋" panose="02010609060101010101" charset="-122"/>
              </a:rPr>
              <a:t>A</a:t>
            </a:r>
            <a:r>
              <a:rPr lang="zh-CN" altLang="en-US" sz="2200" b="1" dirty="0" smtClean="0">
                <a:latin typeface="仿宋" panose="02010609060101010101" charset="-122"/>
                <a:ea typeface="仿宋" panose="02010609060101010101"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linds(horizontal)">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940318" y="1443407"/>
            <a:ext cx="10607669" cy="2862322"/>
          </a:xfrm>
          <a:prstGeom prst="rect">
            <a:avLst/>
          </a:prstGeom>
          <a:noFill/>
        </p:spPr>
        <p:txBody>
          <a:bodyPr wrap="square" rtlCol="0" anchor="t">
            <a:spAutoFit/>
          </a:bodyPr>
          <a:lstStyle/>
          <a:p>
            <a:pPr>
              <a:lnSpc>
                <a:spcPct val="150000"/>
              </a:lnSpc>
            </a:pPr>
            <a:r>
              <a:rPr lang="en-US" altLang="zh-CN" sz="2400" b="1" dirty="0" smtClean="0">
                <a:latin typeface="Times New Roman" panose="02020603050405020304" pitchFamily="18" charset="0"/>
              </a:rPr>
              <a:t>(</a:t>
            </a:r>
            <a:r>
              <a:rPr lang="zh-CN" altLang="en-US" sz="2400" b="1" dirty="0" smtClean="0">
                <a:latin typeface="Times New Roman" panose="02020603050405020304" pitchFamily="18" charset="0"/>
              </a:rPr>
              <a:t>　　</a:t>
            </a:r>
            <a:r>
              <a:rPr lang="en-US" altLang="zh-CN" sz="2400" b="1" dirty="0" smtClean="0">
                <a:latin typeface="Times New Roman" panose="02020603050405020304" pitchFamily="18" charset="0"/>
              </a:rPr>
              <a:t>)4. In the last paragraph, the writer asks a question to  ________. </a:t>
            </a:r>
          </a:p>
          <a:p>
            <a:pPr>
              <a:lnSpc>
                <a:spcPct val="150000"/>
              </a:lnSpc>
            </a:pPr>
            <a:r>
              <a:rPr lang="en-US" altLang="zh-CN" sz="2400" b="1" dirty="0" smtClean="0">
                <a:latin typeface="Times New Roman" panose="02020603050405020304" pitchFamily="18" charset="0"/>
              </a:rPr>
              <a:t>A. suggest keeping pets for fun</a:t>
            </a:r>
          </a:p>
          <a:p>
            <a:pPr>
              <a:lnSpc>
                <a:spcPct val="150000"/>
              </a:lnSpc>
            </a:pPr>
            <a:r>
              <a:rPr lang="en-US" altLang="zh-CN" sz="2400" b="1" dirty="0" smtClean="0">
                <a:latin typeface="Times New Roman" panose="02020603050405020304" pitchFamily="18" charset="0"/>
              </a:rPr>
              <a:t>B. remind people to put their dogs on the leads		</a:t>
            </a:r>
          </a:p>
          <a:p>
            <a:pPr>
              <a:lnSpc>
                <a:spcPct val="150000"/>
              </a:lnSpc>
            </a:pPr>
            <a:r>
              <a:rPr lang="en-US" altLang="zh-CN" sz="2400" b="1" dirty="0" smtClean="0">
                <a:latin typeface="Times New Roman" panose="02020603050405020304" pitchFamily="18" charset="0"/>
              </a:rPr>
              <a:t>C. encourage people to take good care of their pets</a:t>
            </a:r>
          </a:p>
          <a:p>
            <a:pPr>
              <a:lnSpc>
                <a:spcPct val="150000"/>
              </a:lnSpc>
            </a:pPr>
            <a:r>
              <a:rPr lang="en-US" altLang="zh-CN" sz="2400" b="1" dirty="0" smtClean="0">
                <a:latin typeface="Times New Roman" panose="02020603050405020304" pitchFamily="18" charset="0"/>
              </a:rPr>
              <a:t>D. advise people not to leave their dogs near icy ponds</a:t>
            </a:r>
          </a:p>
        </p:txBody>
      </p:sp>
      <p:sp>
        <p:nvSpPr>
          <p:cNvPr id="11" name="文本框 10"/>
          <p:cNvSpPr txBox="1"/>
          <p:nvPr/>
        </p:nvSpPr>
        <p:spPr>
          <a:xfrm>
            <a:off x="1298726" y="1591642"/>
            <a:ext cx="348172" cy="461665"/>
          </a:xfrm>
          <a:prstGeom prst="rect">
            <a:avLst/>
          </a:prstGeom>
          <a:noFill/>
        </p:spPr>
        <p:txBody>
          <a:bodyPr wrap="none" rtlCol="0" anchor="t">
            <a:spAutoFit/>
          </a:bodyPr>
          <a:lstStyle/>
          <a:p>
            <a:r>
              <a:rPr lang="en-US" altLang="zh-CN" sz="2400" dirty="0" smtClean="0">
                <a:solidFill>
                  <a:srgbClr val="FF0000"/>
                </a:solidFill>
                <a:sym typeface="+mn-ea"/>
              </a:rPr>
              <a:t>C</a:t>
            </a:r>
            <a:endParaRPr lang="zh-CN" altLang="en-US" sz="2400" dirty="0">
              <a:solidFill>
                <a:srgbClr val="FF0000"/>
              </a:solidFill>
            </a:endParaRPr>
          </a:p>
        </p:txBody>
      </p:sp>
      <p:sp>
        <p:nvSpPr>
          <p:cNvPr id="5" name="文本框 9"/>
          <p:cNvSpPr txBox="1"/>
          <p:nvPr/>
        </p:nvSpPr>
        <p:spPr>
          <a:xfrm>
            <a:off x="839751" y="4214656"/>
            <a:ext cx="10836433" cy="1582677"/>
          </a:xfrm>
          <a:prstGeom prst="rect">
            <a:avLst/>
          </a:prstGeom>
          <a:noFill/>
        </p:spPr>
        <p:txBody>
          <a:bodyPr wrap="square" rtlCol="0" anchor="t">
            <a:spAutoFit/>
          </a:bodyPr>
          <a:lstStyle/>
          <a:p>
            <a:pPr>
              <a:lnSpc>
                <a:spcPct val="150000"/>
              </a:lnSpc>
            </a:pPr>
            <a:r>
              <a:rPr lang="zh-CN" altLang="en-US" sz="2400" b="1" dirty="0" smtClean="0">
                <a:solidFill>
                  <a:srgbClr val="0000FF"/>
                </a:solidFill>
                <a:latin typeface="黑体" panose="02010609060101010101" charset="-122"/>
                <a:ea typeface="黑体" panose="02010609060101010101" charset="-122"/>
                <a:sym typeface="+mn-ea"/>
              </a:rPr>
              <a:t>【解析】</a:t>
            </a:r>
            <a:r>
              <a:rPr lang="zh-CN" altLang="en-US" sz="2200" b="1" dirty="0" smtClean="0">
                <a:latin typeface="仿宋" panose="02010609060101010101" charset="-122"/>
                <a:ea typeface="仿宋" panose="02010609060101010101" charset="-122"/>
              </a:rPr>
              <a:t>推理判断题。文章最后一段用了一个陈述句“</a:t>
            </a:r>
            <a:r>
              <a:rPr lang="en-US" altLang="zh-CN" sz="2200" b="1" dirty="0" smtClean="0">
                <a:latin typeface="仿宋" panose="02010609060101010101" charset="-122"/>
                <a:ea typeface="仿宋" panose="02010609060101010101" charset="-122"/>
              </a:rPr>
              <a:t>Pets are members of our family. ”</a:t>
            </a:r>
            <a:r>
              <a:rPr lang="zh-CN" altLang="en-US" sz="2200" b="1" dirty="0" smtClean="0">
                <a:latin typeface="仿宋" panose="02010609060101010101" charset="-122"/>
                <a:ea typeface="仿宋" panose="02010609060101010101" charset="-122"/>
              </a:rPr>
              <a:t>点明动物是人类的朋友，然后用一个问句提议并鼓励人们要善待动物。末段起了归纳全文并呼应首段的作用。故选</a:t>
            </a:r>
            <a:r>
              <a:rPr lang="en-US" altLang="zh-CN" sz="2200" b="1" dirty="0" smtClean="0">
                <a:latin typeface="仿宋" panose="02010609060101010101" charset="-122"/>
                <a:ea typeface="仿宋" panose="02010609060101010101" charset="-122"/>
              </a:rPr>
              <a:t>C</a:t>
            </a:r>
            <a:r>
              <a:rPr lang="zh-CN" altLang="en-US" sz="2200" b="1" dirty="0" smtClean="0">
                <a:latin typeface="仿宋" panose="02010609060101010101" charset="-122"/>
                <a:ea typeface="仿宋" panose="02010609060101010101"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linds(horizontal)">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940318" y="1443407"/>
            <a:ext cx="10622417" cy="2862322"/>
          </a:xfrm>
          <a:prstGeom prst="rect">
            <a:avLst/>
          </a:prstGeom>
          <a:noFill/>
        </p:spPr>
        <p:txBody>
          <a:bodyPr wrap="square" rtlCol="0" anchor="t">
            <a:spAutoFit/>
          </a:bodyPr>
          <a:lstStyle/>
          <a:p>
            <a:pPr>
              <a:lnSpc>
                <a:spcPct val="150000"/>
              </a:lnSpc>
            </a:pPr>
            <a:r>
              <a:rPr lang="en-US" altLang="zh-CN" sz="2400" b="1" dirty="0" smtClean="0">
                <a:latin typeface="Times New Roman" panose="02020603050405020304" pitchFamily="18" charset="0"/>
              </a:rPr>
              <a:t>(</a:t>
            </a:r>
            <a:r>
              <a:rPr lang="zh-CN" altLang="en-US" sz="2400" b="1" dirty="0" smtClean="0">
                <a:latin typeface="Times New Roman" panose="02020603050405020304" pitchFamily="18" charset="0"/>
              </a:rPr>
              <a:t>　　</a:t>
            </a:r>
            <a:r>
              <a:rPr lang="en-US" altLang="zh-CN" sz="2400" b="1" dirty="0" smtClean="0">
                <a:latin typeface="Times New Roman" panose="02020603050405020304" pitchFamily="18" charset="0"/>
              </a:rPr>
              <a:t>)5. What is the best title of the passage?</a:t>
            </a:r>
          </a:p>
          <a:p>
            <a:pPr>
              <a:lnSpc>
                <a:spcPct val="150000"/>
              </a:lnSpc>
            </a:pPr>
            <a:r>
              <a:rPr lang="en-US" altLang="zh-CN" sz="2400" b="1" dirty="0" smtClean="0">
                <a:latin typeface="Times New Roman" panose="02020603050405020304" pitchFamily="18" charset="0"/>
              </a:rPr>
              <a:t>A. A Man's Pet Dog	</a:t>
            </a:r>
          </a:p>
          <a:p>
            <a:pPr>
              <a:lnSpc>
                <a:spcPct val="150000"/>
              </a:lnSpc>
            </a:pPr>
            <a:r>
              <a:rPr lang="en-US" altLang="zh-CN" sz="2400" b="1" dirty="0" smtClean="0">
                <a:latin typeface="Times New Roman" panose="02020603050405020304" pitchFamily="18" charset="0"/>
              </a:rPr>
              <a:t>B. A Dog's Best Friend		</a:t>
            </a:r>
          </a:p>
          <a:p>
            <a:pPr>
              <a:lnSpc>
                <a:spcPct val="150000"/>
              </a:lnSpc>
            </a:pPr>
            <a:r>
              <a:rPr lang="en-US" altLang="zh-CN" sz="2400" b="1" dirty="0" smtClean="0">
                <a:latin typeface="Times New Roman" panose="02020603050405020304" pitchFamily="18" charset="0"/>
              </a:rPr>
              <a:t>C. The Danger on the Icy Lake</a:t>
            </a:r>
          </a:p>
          <a:p>
            <a:pPr>
              <a:lnSpc>
                <a:spcPct val="150000"/>
              </a:lnSpc>
            </a:pPr>
            <a:r>
              <a:rPr lang="en-US" altLang="zh-CN" sz="2400" b="1" dirty="0" smtClean="0">
                <a:latin typeface="Times New Roman" panose="02020603050405020304" pitchFamily="18" charset="0"/>
              </a:rPr>
              <a:t>D. Suggestions for Pets' Owners</a:t>
            </a:r>
          </a:p>
        </p:txBody>
      </p:sp>
      <p:sp>
        <p:nvSpPr>
          <p:cNvPr id="11" name="文本框 10"/>
          <p:cNvSpPr txBox="1"/>
          <p:nvPr/>
        </p:nvSpPr>
        <p:spPr>
          <a:xfrm>
            <a:off x="1298726" y="1591642"/>
            <a:ext cx="351378" cy="461665"/>
          </a:xfrm>
          <a:prstGeom prst="rect">
            <a:avLst/>
          </a:prstGeom>
          <a:noFill/>
        </p:spPr>
        <p:txBody>
          <a:bodyPr wrap="none" rtlCol="0" anchor="t">
            <a:spAutoFit/>
          </a:bodyPr>
          <a:lstStyle/>
          <a:p>
            <a:r>
              <a:rPr lang="en-US" altLang="zh-CN" sz="2400" dirty="0" smtClean="0">
                <a:solidFill>
                  <a:srgbClr val="FF0000"/>
                </a:solidFill>
                <a:sym typeface="+mn-ea"/>
              </a:rPr>
              <a:t>B</a:t>
            </a:r>
            <a:endParaRPr lang="zh-CN" altLang="en-US" sz="2400" dirty="0">
              <a:solidFill>
                <a:srgbClr val="FF0000"/>
              </a:solidFill>
            </a:endParaRPr>
          </a:p>
        </p:txBody>
      </p:sp>
      <p:sp>
        <p:nvSpPr>
          <p:cNvPr id="5" name="文本框 9"/>
          <p:cNvSpPr txBox="1"/>
          <p:nvPr/>
        </p:nvSpPr>
        <p:spPr>
          <a:xfrm>
            <a:off x="839751" y="4214656"/>
            <a:ext cx="10836433" cy="1154162"/>
          </a:xfrm>
          <a:prstGeom prst="rect">
            <a:avLst/>
          </a:prstGeom>
          <a:noFill/>
        </p:spPr>
        <p:txBody>
          <a:bodyPr wrap="square" rtlCol="0" anchor="t">
            <a:spAutoFit/>
          </a:bodyPr>
          <a:lstStyle/>
          <a:p>
            <a:pPr>
              <a:lnSpc>
                <a:spcPct val="150000"/>
              </a:lnSpc>
            </a:pPr>
            <a:r>
              <a:rPr lang="zh-CN" altLang="en-US" sz="2400" b="1" dirty="0" smtClean="0">
                <a:solidFill>
                  <a:srgbClr val="0000FF"/>
                </a:solidFill>
                <a:latin typeface="黑体" panose="02010609060101010101" charset="-122"/>
                <a:ea typeface="黑体" panose="02010609060101010101" charset="-122"/>
                <a:sym typeface="+mn-ea"/>
              </a:rPr>
              <a:t>【解析】</a:t>
            </a:r>
            <a:r>
              <a:rPr lang="zh-CN" altLang="en-US" sz="2200" b="1" dirty="0" smtClean="0">
                <a:latin typeface="仿宋" panose="02010609060101010101" charset="-122"/>
                <a:ea typeface="仿宋" panose="02010609060101010101" charset="-122"/>
              </a:rPr>
              <a:t>标题归纳题。本文主要讲述了主人托马斯先生在一个寒冷的冬天的早晨，在自己的狗落水后，舍身救狗的故事。所以，“狗的最好的朋友”最符合题意。故选</a:t>
            </a:r>
            <a:r>
              <a:rPr lang="en-US" altLang="zh-CN" sz="2200" b="1" dirty="0" smtClean="0">
                <a:latin typeface="仿宋" panose="02010609060101010101" charset="-122"/>
                <a:ea typeface="仿宋" panose="02010609060101010101" charset="-122"/>
              </a:rPr>
              <a:t>B</a:t>
            </a:r>
            <a:r>
              <a:rPr lang="zh-CN" altLang="en-US" sz="2200" b="1" dirty="0" smtClean="0">
                <a:latin typeface="仿宋" panose="02010609060101010101" charset="-122"/>
                <a:ea typeface="仿宋" panose="02010609060101010101"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linds(horizontal)">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208915" y="1877138"/>
            <a:ext cx="11370310" cy="2862322"/>
          </a:xfrm>
          <a:prstGeom prst="rect">
            <a:avLst/>
          </a:prstGeom>
          <a:noFill/>
        </p:spPr>
        <p:txBody>
          <a:bodyPr wrap="square" rtlCol="0" anchor="t">
            <a:spAutoFit/>
          </a:bodyPr>
          <a:lstStyle/>
          <a:p>
            <a:pPr>
              <a:lnSpc>
                <a:spcPct val="150000"/>
              </a:lnSpc>
            </a:pPr>
            <a:r>
              <a:rPr lang="en-US" altLang="zh-CN" sz="2400" b="1" dirty="0" smtClean="0">
                <a:latin typeface="Times New Roman" panose="02020603050405020304" pitchFamily="18" charset="0"/>
                <a:ea typeface="+mj-ea"/>
                <a:cs typeface="Times New Roman" panose="02020603050405020304" pitchFamily="18" charset="0"/>
              </a:rPr>
              <a:t>1. The watch must be ______</a:t>
            </a:r>
            <a:r>
              <a:rPr lang="en-US" altLang="zh-CN" sz="2400" b="1" dirty="0" smtClean="0">
                <a:latin typeface="Times New Roman" panose="02020603050405020304" pitchFamily="18" charset="0"/>
                <a:ea typeface="宋体" panose="02010600030101010101" pitchFamily="2" charset="-122"/>
                <a:cs typeface="Times New Roman" panose="02020603050405020304" pitchFamily="18" charset="0"/>
              </a:rPr>
              <a:t>___</a:t>
            </a:r>
            <a:r>
              <a:rPr lang="en-US" altLang="zh-CN" sz="2400" b="1" dirty="0" smtClean="0">
                <a:latin typeface="Times New Roman" panose="02020603050405020304" pitchFamily="18" charset="0"/>
                <a:ea typeface="+mj-ea"/>
                <a:cs typeface="Times New Roman" panose="02020603050405020304" pitchFamily="18" charset="0"/>
              </a:rPr>
              <a:t>__(Mary/Mary's).  She likes this kind of watch. </a:t>
            </a:r>
          </a:p>
          <a:p>
            <a:pPr>
              <a:lnSpc>
                <a:spcPct val="150000"/>
              </a:lnSpc>
            </a:pPr>
            <a:r>
              <a:rPr lang="en-US" altLang="zh-CN" sz="2400" b="1" dirty="0" smtClean="0">
                <a:latin typeface="Times New Roman" panose="02020603050405020304" pitchFamily="18" charset="0"/>
                <a:ea typeface="+mj-ea"/>
                <a:cs typeface="Times New Roman" panose="02020603050405020304" pitchFamily="18" charset="0"/>
              </a:rPr>
              <a:t>2. I'm really ___</a:t>
            </a:r>
            <a:r>
              <a:rPr lang="en-US" altLang="zh-CN" sz="2400" b="1" dirty="0" smtClean="0">
                <a:latin typeface="Times New Roman" panose="02020603050405020304" pitchFamily="18" charset="0"/>
                <a:ea typeface="宋体" panose="02010600030101010101" pitchFamily="2" charset="-122"/>
                <a:cs typeface="Times New Roman" panose="02020603050405020304" pitchFamily="18" charset="0"/>
              </a:rPr>
              <a:t>______</a:t>
            </a:r>
            <a:r>
              <a:rPr lang="en-US" altLang="zh-CN" sz="2400" b="1" dirty="0" smtClean="0">
                <a:latin typeface="Times New Roman" panose="02020603050405020304" pitchFamily="18" charset="0"/>
                <a:ea typeface="+mj-ea"/>
                <a:cs typeface="Times New Roman" panose="02020603050405020304" pitchFamily="18" charset="0"/>
              </a:rPr>
              <a:t>_____(worried/worry) about my English text. </a:t>
            </a:r>
          </a:p>
          <a:p>
            <a:pPr>
              <a:lnSpc>
                <a:spcPct val="150000"/>
              </a:lnSpc>
            </a:pPr>
            <a:r>
              <a:rPr lang="en-US" altLang="zh-CN" sz="2400" b="1" dirty="0" smtClean="0">
                <a:latin typeface="Times New Roman" panose="02020603050405020304" pitchFamily="18" charset="0"/>
                <a:ea typeface="+mj-ea"/>
                <a:cs typeface="Times New Roman" panose="02020603050405020304" pitchFamily="18" charset="0"/>
              </a:rPr>
              <a:t>3. Do you have ___</a:t>
            </a:r>
            <a:r>
              <a:rPr lang="en-US" altLang="zh-CN" sz="2400" b="1" dirty="0" smtClean="0">
                <a:latin typeface="Times New Roman" panose="02020603050405020304" pitchFamily="18" charset="0"/>
                <a:ea typeface="宋体" panose="02010600030101010101" pitchFamily="2" charset="-122"/>
                <a:cs typeface="Times New Roman" panose="02020603050405020304" pitchFamily="18" charset="0"/>
              </a:rPr>
              <a:t>______</a:t>
            </a:r>
            <a:r>
              <a:rPr lang="en-US" altLang="zh-CN" sz="2400" b="1" dirty="0" smtClean="0">
                <a:latin typeface="Times New Roman" panose="02020603050405020304" pitchFamily="18" charset="0"/>
                <a:ea typeface="+mj-ea"/>
                <a:cs typeface="Times New Roman" panose="02020603050405020304" pitchFamily="18" charset="0"/>
              </a:rPr>
              <a:t>_____(something/anything) important in your schoolbag?</a:t>
            </a:r>
          </a:p>
          <a:p>
            <a:pPr>
              <a:lnSpc>
                <a:spcPct val="150000"/>
              </a:lnSpc>
            </a:pPr>
            <a:r>
              <a:rPr lang="en-US" altLang="zh-CN" sz="2400" b="1" dirty="0" smtClean="0">
                <a:latin typeface="Times New Roman" panose="02020603050405020304" pitchFamily="18" charset="0"/>
                <a:ea typeface="+mj-ea"/>
                <a:cs typeface="Times New Roman" panose="02020603050405020304" pitchFamily="18" charset="0"/>
              </a:rPr>
              <a:t>4. I'm sorry I ________(left/forgot) your dictionary at home. </a:t>
            </a:r>
          </a:p>
          <a:p>
            <a:pPr>
              <a:lnSpc>
                <a:spcPct val="150000"/>
              </a:lnSpc>
            </a:pPr>
            <a:r>
              <a:rPr lang="en-US" altLang="zh-CN" sz="2400" b="1" dirty="0" smtClean="0">
                <a:latin typeface="Times New Roman" panose="02020603050405020304" pitchFamily="18" charset="0"/>
                <a:ea typeface="+mj-ea"/>
                <a:cs typeface="Times New Roman" panose="02020603050405020304" pitchFamily="18" charset="0"/>
              </a:rPr>
              <a:t>5. The hair band ________(mustn't/can't) be a boy's, because it's no use for him. </a:t>
            </a:r>
          </a:p>
        </p:txBody>
      </p:sp>
      <p:sp>
        <p:nvSpPr>
          <p:cNvPr id="9" name="矩形 8"/>
          <p:cNvSpPr/>
          <p:nvPr/>
        </p:nvSpPr>
        <p:spPr>
          <a:xfrm>
            <a:off x="3492944" y="2009533"/>
            <a:ext cx="1338700" cy="461665"/>
          </a:xfrm>
          <a:prstGeom prst="rect">
            <a:avLst/>
          </a:prstGeom>
          <a:noFill/>
          <a:ln w="9525">
            <a:noFill/>
          </a:ln>
        </p:spPr>
        <p:txBody>
          <a:bodyPr wrap="none" anchor="ctr">
            <a:spAutoFit/>
          </a:bodyPr>
          <a:lstStyle/>
          <a:p>
            <a:r>
              <a:rPr lang="en-US" altLang="zh-CN" sz="2400" dirty="0" smtClean="0">
                <a:solidFill>
                  <a:srgbClr val="C00000"/>
                </a:solidFill>
                <a:sym typeface="+mn-ea"/>
              </a:rPr>
              <a:t>Mary's</a:t>
            </a:r>
            <a:r>
              <a:rPr lang="zh-CN" altLang="en-US" sz="2400" dirty="0" smtClean="0">
                <a:solidFill>
                  <a:srgbClr val="C00000"/>
                </a:solidFill>
                <a:sym typeface="+mn-ea"/>
              </a:rPr>
              <a:t>　</a:t>
            </a:r>
            <a:endParaRPr lang="zh-CN" altLang="en-US" sz="2400" b="1" dirty="0">
              <a:solidFill>
                <a:srgbClr val="C00000"/>
              </a:solidFill>
              <a:latin typeface="+mn-ea"/>
              <a:sym typeface="+mn-ea"/>
            </a:endParaRPr>
          </a:p>
        </p:txBody>
      </p:sp>
      <p:sp>
        <p:nvSpPr>
          <p:cNvPr id="10" name="矩形 9"/>
          <p:cNvSpPr/>
          <p:nvPr/>
        </p:nvSpPr>
        <p:spPr>
          <a:xfrm>
            <a:off x="2561207" y="2525298"/>
            <a:ext cx="1391361" cy="461665"/>
          </a:xfrm>
          <a:prstGeom prst="rect">
            <a:avLst/>
          </a:prstGeom>
          <a:noFill/>
          <a:ln w="9525">
            <a:noFill/>
          </a:ln>
        </p:spPr>
        <p:txBody>
          <a:bodyPr wrap="square" anchor="ctr">
            <a:spAutoFit/>
          </a:bodyPr>
          <a:lstStyle/>
          <a:p>
            <a:r>
              <a:rPr lang="en-US" altLang="zh-CN" sz="2400" dirty="0" smtClean="0">
                <a:solidFill>
                  <a:srgbClr val="C00000"/>
                </a:solidFill>
                <a:sym typeface="+mn-ea"/>
              </a:rPr>
              <a:t>worried</a:t>
            </a:r>
            <a:r>
              <a:rPr lang="zh-CN" altLang="en-US" sz="2400" dirty="0" smtClean="0">
                <a:solidFill>
                  <a:srgbClr val="C00000"/>
                </a:solidFill>
                <a:sym typeface="+mn-ea"/>
              </a:rPr>
              <a:t>　　　</a:t>
            </a:r>
            <a:endParaRPr lang="zh-CN" altLang="en-US" sz="2400" b="1" dirty="0">
              <a:solidFill>
                <a:srgbClr val="C00000"/>
              </a:solidFill>
              <a:latin typeface="Times New Roman" panose="02020603050405020304" pitchFamily="18" charset="0"/>
              <a:sym typeface="+mn-ea"/>
            </a:endParaRPr>
          </a:p>
        </p:txBody>
      </p:sp>
      <p:sp>
        <p:nvSpPr>
          <p:cNvPr id="11" name="矩形 10"/>
          <p:cNvSpPr/>
          <p:nvPr/>
        </p:nvSpPr>
        <p:spPr>
          <a:xfrm>
            <a:off x="2812944" y="3080749"/>
            <a:ext cx="1339406" cy="461665"/>
          </a:xfrm>
          <a:prstGeom prst="rect">
            <a:avLst/>
          </a:prstGeom>
          <a:noFill/>
          <a:ln w="9525">
            <a:noFill/>
          </a:ln>
        </p:spPr>
        <p:txBody>
          <a:bodyPr wrap="none" anchor="ctr">
            <a:spAutoFit/>
          </a:bodyPr>
          <a:lstStyle/>
          <a:p>
            <a:pPr lvl="0"/>
            <a:r>
              <a:rPr lang="en-US" altLang="zh-CN" sz="2400" dirty="0" smtClean="0">
                <a:solidFill>
                  <a:srgbClr val="C00000"/>
                </a:solidFill>
                <a:sym typeface="+mn-ea"/>
              </a:rPr>
              <a:t>anything </a:t>
            </a:r>
            <a:endParaRPr lang="zh-CN" altLang="en-US" sz="2400" b="1" dirty="0">
              <a:solidFill>
                <a:srgbClr val="C00000"/>
              </a:solidFill>
              <a:latin typeface="Times New Roman" panose="02020603050405020304" pitchFamily="18" charset="0"/>
              <a:sym typeface="+mn-ea"/>
            </a:endParaRPr>
          </a:p>
        </p:txBody>
      </p:sp>
      <p:sp>
        <p:nvSpPr>
          <p:cNvPr id="12" name="矩形 11"/>
          <p:cNvSpPr/>
          <p:nvPr/>
        </p:nvSpPr>
        <p:spPr>
          <a:xfrm>
            <a:off x="2493627" y="3652451"/>
            <a:ext cx="810008" cy="461665"/>
          </a:xfrm>
          <a:prstGeom prst="rect">
            <a:avLst/>
          </a:prstGeom>
          <a:noFill/>
          <a:ln w="9525">
            <a:noFill/>
          </a:ln>
        </p:spPr>
        <p:txBody>
          <a:bodyPr wrap="square" anchor="ctr">
            <a:spAutoFit/>
          </a:bodyPr>
          <a:lstStyle/>
          <a:p>
            <a:r>
              <a:rPr lang="en-US" altLang="zh-CN" sz="2400" dirty="0" smtClean="0">
                <a:solidFill>
                  <a:srgbClr val="C00000"/>
                </a:solidFill>
                <a:sym typeface="+mn-ea"/>
              </a:rPr>
              <a:t>left</a:t>
            </a:r>
            <a:r>
              <a:rPr lang="zh-CN" altLang="en-US" sz="2400" dirty="0" smtClean="0">
                <a:solidFill>
                  <a:srgbClr val="C00000"/>
                </a:solidFill>
                <a:sym typeface="+mn-ea"/>
              </a:rPr>
              <a:t>　　</a:t>
            </a:r>
            <a:endParaRPr lang="zh-CN" altLang="en-US" sz="2400" b="1" dirty="0">
              <a:solidFill>
                <a:srgbClr val="C00000"/>
              </a:solidFill>
              <a:latin typeface="Times New Roman" panose="02020603050405020304" pitchFamily="18" charset="0"/>
              <a:sym typeface="+mn-ea"/>
            </a:endParaRPr>
          </a:p>
        </p:txBody>
      </p:sp>
      <p:sp>
        <p:nvSpPr>
          <p:cNvPr id="13" name="矩形 12"/>
          <p:cNvSpPr/>
          <p:nvPr/>
        </p:nvSpPr>
        <p:spPr>
          <a:xfrm>
            <a:off x="2816263" y="4210362"/>
            <a:ext cx="791242" cy="461665"/>
          </a:xfrm>
          <a:prstGeom prst="rect">
            <a:avLst/>
          </a:prstGeom>
          <a:noFill/>
          <a:ln w="9525">
            <a:noFill/>
          </a:ln>
        </p:spPr>
        <p:txBody>
          <a:bodyPr wrap="none" anchor="ctr">
            <a:spAutoFit/>
          </a:bodyPr>
          <a:lstStyle/>
          <a:p>
            <a:r>
              <a:rPr lang="en-US" altLang="zh-CN" sz="2400" dirty="0" smtClean="0">
                <a:solidFill>
                  <a:srgbClr val="C00000"/>
                </a:solidFill>
                <a:sym typeface="+mn-ea"/>
              </a:rPr>
              <a:t>can't</a:t>
            </a:r>
            <a:endParaRPr lang="zh-CN" altLang="en-US" sz="2400" b="1" dirty="0">
              <a:solidFill>
                <a:srgbClr val="C00000"/>
              </a:solidFill>
              <a:latin typeface="Times New Roman" panose="02020603050405020304" pitchFamily="18" charset="0"/>
              <a:sym typeface="+mn-ea"/>
            </a:endParaRPr>
          </a:p>
        </p:txBody>
      </p:sp>
      <p:pic>
        <p:nvPicPr>
          <p:cNvPr id="14" name="Picture 4"/>
          <p:cNvPicPr>
            <a:picLocks noChangeAspect="1"/>
          </p:cNvPicPr>
          <p:nvPr/>
        </p:nvPicPr>
        <p:blipFill>
          <a:blip r:embed="rId2" cstate="email"/>
          <a:stretch>
            <a:fillRect/>
          </a:stretch>
        </p:blipFill>
        <p:spPr>
          <a:xfrm>
            <a:off x="412115" y="1456749"/>
            <a:ext cx="84455" cy="414020"/>
          </a:xfrm>
          <a:prstGeom prst="rect">
            <a:avLst/>
          </a:prstGeom>
          <a:noFill/>
          <a:ln w="9525">
            <a:noFill/>
          </a:ln>
        </p:spPr>
      </p:pic>
      <p:sp>
        <p:nvSpPr>
          <p:cNvPr id="15" name="Rectangle 10"/>
          <p:cNvSpPr/>
          <p:nvPr/>
        </p:nvSpPr>
        <p:spPr>
          <a:xfrm>
            <a:off x="555039" y="1439154"/>
            <a:ext cx="4208203" cy="46166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spcBef>
                <a:spcPct val="0"/>
              </a:spcBef>
              <a:buNone/>
            </a:pPr>
            <a:r>
              <a:rPr lang="en-US" altLang="zh-CN" sz="2400" b="1" dirty="0" smtClean="0">
                <a:solidFill>
                  <a:srgbClr val="00A6AD"/>
                </a:solidFill>
                <a:latin typeface="+mn-ea"/>
                <a:sym typeface="+mn-ea"/>
              </a:rPr>
              <a:t>Ⅱ. </a:t>
            </a:r>
            <a:r>
              <a:rPr lang="zh-CN" altLang="en-US" sz="2400" b="1" dirty="0" smtClean="0">
                <a:solidFill>
                  <a:srgbClr val="00A6AD"/>
                </a:solidFill>
                <a:latin typeface="+mn-ea"/>
                <a:sym typeface="+mn-ea"/>
              </a:rPr>
              <a:t>选择恰当的单词完成句子</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0-#ppt_w/2"/>
                                          </p:val>
                                        </p:tav>
                                        <p:tav tm="100000">
                                          <p:val>
                                            <p:strVal val="#ppt_x"/>
                                          </p:val>
                                        </p:tav>
                                      </p:tavLst>
                                    </p:anim>
                                    <p:anim calcmode="lin" valueType="num">
                                      <p:cBhvr additive="base">
                                        <p:cTn id="8" dur="500" fill="hold"/>
                                        <p:tgtEl>
                                          <p:spTgt spid="15"/>
                                        </p:tgtEl>
                                        <p:attrNameLst>
                                          <p:attrName>ppt_y</p:attrName>
                                        </p:attrNameLst>
                                      </p:cBhvr>
                                      <p:tavLst>
                                        <p:tav tm="0">
                                          <p:val>
                                            <p:strVal val="#ppt_y"/>
                                          </p:val>
                                        </p:tav>
                                        <p:tav tm="100000">
                                          <p:val>
                                            <p:strVal val="#ppt_y"/>
                                          </p:val>
                                        </p:tav>
                                      </p:tavLst>
                                    </p:anim>
                                  </p:childTnLst>
                                </p:cTn>
                              </p:par>
                              <p:par>
                                <p:cTn id="9" presetID="3" presetClass="entr" presetSubtype="1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blinds(horizontal)">
                                      <p:cBhvr>
                                        <p:cTn id="11" dur="500"/>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dissolve">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dissolve">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dissolve">
                                      <p:cBhvr>
                                        <p:cTn id="26" dur="500"/>
                                        <p:tgtEl>
                                          <p:spTgt spid="11"/>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dissolve">
                                      <p:cBhvr>
                                        <p:cTn id="31" dur="500"/>
                                        <p:tgtEl>
                                          <p:spTgt spid="12"/>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dissolve">
                                      <p:cBhvr>
                                        <p:cTn id="3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208915" y="1877138"/>
            <a:ext cx="11370310" cy="3349956"/>
          </a:xfrm>
          <a:prstGeom prst="rect">
            <a:avLst/>
          </a:prstGeom>
          <a:noFill/>
        </p:spPr>
        <p:txBody>
          <a:bodyPr wrap="square" rtlCol="0" anchor="t">
            <a:spAutoFit/>
          </a:bodyPr>
          <a:lstStyle/>
          <a:p>
            <a:pPr>
              <a:lnSpc>
                <a:spcPct val="150000"/>
              </a:lnSpc>
            </a:pPr>
            <a:r>
              <a:rPr lang="en-US" altLang="zh-CN" sz="2400" b="1" dirty="0" smtClean="0">
                <a:latin typeface="Times New Roman" panose="02020603050405020304" pitchFamily="18" charset="0"/>
                <a:ea typeface="+mj-ea"/>
                <a:cs typeface="Times New Roman" panose="02020603050405020304" pitchFamily="18" charset="0"/>
              </a:rPr>
              <a:t>1. </a:t>
            </a:r>
            <a:r>
              <a:rPr lang="zh-CN" altLang="en-US" sz="2400" b="1" dirty="0" smtClean="0">
                <a:latin typeface="Times New Roman" panose="02020603050405020304" pitchFamily="18" charset="0"/>
                <a:ea typeface="+mj-ea"/>
                <a:cs typeface="Times New Roman" panose="02020603050405020304" pitchFamily="18" charset="0"/>
              </a:rPr>
              <a:t>这肯定是李明的英语书。</a:t>
            </a:r>
          </a:p>
          <a:p>
            <a:pPr>
              <a:lnSpc>
                <a:spcPct val="150000"/>
              </a:lnSpc>
            </a:pPr>
            <a:r>
              <a:rPr lang="en-US" altLang="zh-CN" sz="2400" b="1" dirty="0" smtClean="0">
                <a:latin typeface="Times New Roman" panose="02020603050405020304" pitchFamily="18" charset="0"/>
                <a:ea typeface="+mj-ea"/>
                <a:cs typeface="Times New Roman" panose="02020603050405020304" pitchFamily="18" charset="0"/>
              </a:rPr>
              <a:t>This ________ ________ Li Ming's English book.  </a:t>
            </a:r>
          </a:p>
          <a:p>
            <a:pPr>
              <a:lnSpc>
                <a:spcPct val="150000"/>
              </a:lnSpc>
            </a:pPr>
            <a:r>
              <a:rPr lang="en-US" altLang="zh-CN" sz="2400" b="1" dirty="0" smtClean="0">
                <a:latin typeface="Times New Roman" panose="02020603050405020304" pitchFamily="18" charset="0"/>
                <a:ea typeface="+mj-ea"/>
                <a:cs typeface="Times New Roman" panose="02020603050405020304" pitchFamily="18" charset="0"/>
              </a:rPr>
              <a:t>2. </a:t>
            </a:r>
            <a:r>
              <a:rPr lang="zh-CN" altLang="en-US" sz="2400" b="1" dirty="0" smtClean="0">
                <a:latin typeface="Times New Roman" panose="02020603050405020304" pitchFamily="18" charset="0"/>
                <a:ea typeface="+mj-ea"/>
                <a:cs typeface="Times New Roman" panose="02020603050405020304" pitchFamily="18" charset="0"/>
              </a:rPr>
              <a:t>这个篮球可能是鲍勃或彼得的。</a:t>
            </a:r>
          </a:p>
          <a:p>
            <a:pPr>
              <a:lnSpc>
                <a:spcPct val="150000"/>
              </a:lnSpc>
            </a:pPr>
            <a:r>
              <a:rPr lang="en-US" altLang="zh-CN" sz="2400" b="1" dirty="0" smtClean="0">
                <a:latin typeface="Times New Roman" panose="02020603050405020304" pitchFamily="18" charset="0"/>
                <a:ea typeface="+mj-ea"/>
                <a:cs typeface="Times New Roman" panose="02020603050405020304" pitchFamily="18" charset="0"/>
              </a:rPr>
              <a:t>This basketball ________ ________ Bob's or Peter's.  </a:t>
            </a:r>
          </a:p>
          <a:p>
            <a:pPr>
              <a:lnSpc>
                <a:spcPct val="150000"/>
              </a:lnSpc>
            </a:pPr>
            <a:r>
              <a:rPr lang="en-US" altLang="zh-CN" sz="2400" b="1" dirty="0" smtClean="0">
                <a:latin typeface="Times New Roman" panose="02020603050405020304" pitchFamily="18" charset="0"/>
                <a:ea typeface="+mj-ea"/>
                <a:cs typeface="Times New Roman" panose="02020603050405020304" pitchFamily="18" charset="0"/>
              </a:rPr>
              <a:t>3. </a:t>
            </a:r>
            <a:r>
              <a:rPr lang="zh-CN" altLang="en-US" sz="2400" b="1" dirty="0" smtClean="0">
                <a:latin typeface="Times New Roman" panose="02020603050405020304" pitchFamily="18" charset="0"/>
                <a:ea typeface="+mj-ea"/>
                <a:cs typeface="Times New Roman" panose="02020603050405020304" pitchFamily="18" charset="0"/>
              </a:rPr>
              <a:t>那本词典属于图书馆。</a:t>
            </a:r>
          </a:p>
          <a:p>
            <a:pPr>
              <a:lnSpc>
                <a:spcPct val="150000"/>
              </a:lnSpc>
            </a:pPr>
            <a:r>
              <a:rPr lang="en-US" altLang="zh-CN" sz="2400" b="1" dirty="0" smtClean="0">
                <a:latin typeface="Times New Roman" panose="02020603050405020304" pitchFamily="18" charset="0"/>
                <a:ea typeface="+mj-ea"/>
                <a:cs typeface="Times New Roman" panose="02020603050405020304" pitchFamily="18" charset="0"/>
              </a:rPr>
              <a:t>That dictionary ________ ________ the library. </a:t>
            </a:r>
          </a:p>
        </p:txBody>
      </p:sp>
      <p:sp>
        <p:nvSpPr>
          <p:cNvPr id="9" name="矩形 8"/>
          <p:cNvSpPr/>
          <p:nvPr/>
        </p:nvSpPr>
        <p:spPr>
          <a:xfrm>
            <a:off x="1214879" y="2527068"/>
            <a:ext cx="2457469" cy="461665"/>
          </a:xfrm>
          <a:prstGeom prst="rect">
            <a:avLst/>
          </a:prstGeom>
          <a:noFill/>
          <a:ln w="9525">
            <a:noFill/>
          </a:ln>
        </p:spPr>
        <p:txBody>
          <a:bodyPr wrap="square" anchor="ctr">
            <a:spAutoFit/>
          </a:bodyPr>
          <a:lstStyle/>
          <a:p>
            <a:pPr lvl="0"/>
            <a:r>
              <a:rPr lang="en-US" altLang="zh-CN" sz="2400" dirty="0" smtClean="0">
                <a:solidFill>
                  <a:srgbClr val="C00000"/>
                </a:solidFill>
                <a:sym typeface="+mn-ea"/>
              </a:rPr>
              <a:t>must            be</a:t>
            </a:r>
            <a:endParaRPr lang="zh-CN" altLang="en-US" sz="2400" b="1" dirty="0">
              <a:solidFill>
                <a:srgbClr val="C00000"/>
              </a:solidFill>
              <a:latin typeface="+mn-ea"/>
              <a:sym typeface="+mn-ea"/>
            </a:endParaRPr>
          </a:p>
        </p:txBody>
      </p:sp>
      <p:sp>
        <p:nvSpPr>
          <p:cNvPr id="10" name="矩形 9"/>
          <p:cNvSpPr/>
          <p:nvPr/>
        </p:nvSpPr>
        <p:spPr>
          <a:xfrm>
            <a:off x="2567794" y="3654396"/>
            <a:ext cx="2372916" cy="461665"/>
          </a:xfrm>
          <a:prstGeom prst="rect">
            <a:avLst/>
          </a:prstGeom>
          <a:noFill/>
          <a:ln w="9525">
            <a:noFill/>
          </a:ln>
        </p:spPr>
        <p:txBody>
          <a:bodyPr wrap="square" anchor="ctr">
            <a:spAutoFit/>
          </a:bodyPr>
          <a:lstStyle/>
          <a:p>
            <a:pPr lvl="0"/>
            <a:r>
              <a:rPr lang="en-US" altLang="zh-CN" sz="2400" dirty="0" smtClean="0">
                <a:solidFill>
                  <a:srgbClr val="C00000"/>
                </a:solidFill>
                <a:sym typeface="+mn-ea"/>
              </a:rPr>
              <a:t>might            be</a:t>
            </a:r>
            <a:endParaRPr lang="zh-CN" altLang="en-US" sz="2400" b="1" dirty="0">
              <a:solidFill>
                <a:srgbClr val="C00000"/>
              </a:solidFill>
              <a:latin typeface="Times New Roman" panose="02020603050405020304" pitchFamily="18" charset="0"/>
              <a:sym typeface="+mn-ea"/>
            </a:endParaRPr>
          </a:p>
        </p:txBody>
      </p:sp>
      <p:sp>
        <p:nvSpPr>
          <p:cNvPr id="13" name="矩形 12"/>
          <p:cNvSpPr/>
          <p:nvPr/>
        </p:nvSpPr>
        <p:spPr>
          <a:xfrm>
            <a:off x="2509997" y="4740041"/>
            <a:ext cx="2504455" cy="461665"/>
          </a:xfrm>
          <a:prstGeom prst="rect">
            <a:avLst/>
          </a:prstGeom>
          <a:noFill/>
          <a:ln w="9525">
            <a:noFill/>
          </a:ln>
        </p:spPr>
        <p:txBody>
          <a:bodyPr wrap="square" anchor="ctr">
            <a:spAutoFit/>
          </a:bodyPr>
          <a:lstStyle/>
          <a:p>
            <a:pPr lvl="0"/>
            <a:r>
              <a:rPr lang="en-US" altLang="zh-CN" sz="2400" dirty="0" smtClean="0">
                <a:solidFill>
                  <a:srgbClr val="C00000"/>
                </a:solidFill>
                <a:sym typeface="+mn-ea"/>
              </a:rPr>
              <a:t>belongs          to</a:t>
            </a:r>
            <a:endParaRPr lang="zh-CN" altLang="en-US" sz="2400" b="1" dirty="0">
              <a:solidFill>
                <a:srgbClr val="C00000"/>
              </a:solidFill>
              <a:latin typeface="Times New Roman" panose="02020603050405020304" pitchFamily="18" charset="0"/>
              <a:sym typeface="+mn-ea"/>
            </a:endParaRPr>
          </a:p>
        </p:txBody>
      </p:sp>
      <p:pic>
        <p:nvPicPr>
          <p:cNvPr id="12" name="Picture 4"/>
          <p:cNvPicPr>
            <a:picLocks noChangeAspect="1"/>
          </p:cNvPicPr>
          <p:nvPr/>
        </p:nvPicPr>
        <p:blipFill>
          <a:blip r:embed="rId2" cstate="email"/>
          <a:stretch>
            <a:fillRect/>
          </a:stretch>
        </p:blipFill>
        <p:spPr>
          <a:xfrm>
            <a:off x="403323" y="1342441"/>
            <a:ext cx="84455" cy="414020"/>
          </a:xfrm>
          <a:prstGeom prst="rect">
            <a:avLst/>
          </a:prstGeom>
          <a:noFill/>
          <a:ln w="9525">
            <a:noFill/>
          </a:ln>
        </p:spPr>
      </p:pic>
      <p:sp>
        <p:nvSpPr>
          <p:cNvPr id="14" name="Rectangle 10"/>
          <p:cNvSpPr/>
          <p:nvPr/>
        </p:nvSpPr>
        <p:spPr>
          <a:xfrm>
            <a:off x="546247" y="1324846"/>
            <a:ext cx="3898824" cy="461665"/>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spcBef>
                <a:spcPct val="0"/>
              </a:spcBef>
              <a:buNone/>
            </a:pPr>
            <a:r>
              <a:rPr lang="en-US" altLang="zh-CN" sz="2400" b="1" dirty="0" smtClean="0">
                <a:solidFill>
                  <a:srgbClr val="00A6AD"/>
                </a:solidFill>
                <a:latin typeface="+mn-ea"/>
                <a:sym typeface="+mn-ea"/>
              </a:rPr>
              <a:t>Ⅲ. </a:t>
            </a:r>
            <a:r>
              <a:rPr lang="zh-CN" altLang="en-US" sz="2400" b="1" dirty="0" smtClean="0">
                <a:solidFill>
                  <a:srgbClr val="00A6AD"/>
                </a:solidFill>
                <a:latin typeface="+mn-ea"/>
                <a:sym typeface="+mn-ea"/>
              </a:rPr>
              <a:t>根据汉语意思完成句子</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0-#ppt_w/2"/>
                                          </p:val>
                                        </p:tav>
                                        <p:tav tm="100000">
                                          <p:val>
                                            <p:strVal val="#ppt_x"/>
                                          </p:val>
                                        </p:tav>
                                      </p:tavLst>
                                    </p:anim>
                                    <p:anim calcmode="lin" valueType="num">
                                      <p:cBhvr additive="base">
                                        <p:cTn id="8" dur="500" fill="hold"/>
                                        <p:tgtEl>
                                          <p:spTgt spid="14"/>
                                        </p:tgtEl>
                                        <p:attrNameLst>
                                          <p:attrName>ppt_y</p:attrName>
                                        </p:attrNameLst>
                                      </p:cBhvr>
                                      <p:tavLst>
                                        <p:tav tm="0">
                                          <p:val>
                                            <p:strVal val="#ppt_y"/>
                                          </p:val>
                                        </p:tav>
                                        <p:tav tm="100000">
                                          <p:val>
                                            <p:strVal val="#ppt_y"/>
                                          </p:val>
                                        </p:tav>
                                      </p:tavLst>
                                    </p:anim>
                                  </p:childTnLst>
                                </p:cTn>
                              </p:par>
                              <p:par>
                                <p:cTn id="9" presetID="3" presetClass="entr" presetSubtype="1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blinds(horizontal)">
                                      <p:cBhvr>
                                        <p:cTn id="11" dur="500"/>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dissolve">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dissolve">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dissolve">
                                      <p:cBhvr>
                                        <p:cTn id="2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3"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376695" y="1775844"/>
            <a:ext cx="11370310" cy="2241960"/>
          </a:xfrm>
          <a:prstGeom prst="rect">
            <a:avLst/>
          </a:prstGeom>
          <a:noFill/>
        </p:spPr>
        <p:txBody>
          <a:bodyPr wrap="square" rtlCol="0" anchor="t">
            <a:spAutoFit/>
          </a:bodyPr>
          <a:lstStyle/>
          <a:p>
            <a:pPr>
              <a:lnSpc>
                <a:spcPct val="150000"/>
              </a:lnSpc>
            </a:pPr>
            <a:r>
              <a:rPr lang="en-US" altLang="zh-CN" sz="2400" b="1" dirty="0" smtClean="0">
                <a:latin typeface="Times New Roman" panose="02020603050405020304" pitchFamily="18" charset="0"/>
                <a:ea typeface="+mj-ea"/>
              </a:rPr>
              <a:t>4. </a:t>
            </a:r>
            <a:r>
              <a:rPr lang="zh-CN" altLang="en-US" sz="2400" b="1" dirty="0" smtClean="0">
                <a:latin typeface="Times New Roman" panose="02020603050405020304" pitchFamily="18" charset="0"/>
                <a:ea typeface="+mj-ea"/>
              </a:rPr>
              <a:t>他们在野餐时唱了几首动听的英文歌曲。</a:t>
            </a:r>
          </a:p>
          <a:p>
            <a:pPr>
              <a:lnSpc>
                <a:spcPct val="150000"/>
              </a:lnSpc>
            </a:pPr>
            <a:r>
              <a:rPr lang="en-US" altLang="zh-CN" sz="2400" b="1" dirty="0" smtClean="0">
                <a:latin typeface="Times New Roman" panose="02020603050405020304" pitchFamily="18" charset="0"/>
                <a:ea typeface="+mj-ea"/>
              </a:rPr>
              <a:t>They sang some beautiful English songs  ________  ________  ________. </a:t>
            </a:r>
          </a:p>
          <a:p>
            <a:pPr>
              <a:lnSpc>
                <a:spcPct val="150000"/>
              </a:lnSpc>
            </a:pPr>
            <a:r>
              <a:rPr lang="en-US" altLang="zh-CN" sz="2400" b="1" dirty="0" smtClean="0">
                <a:latin typeface="Times New Roman" panose="02020603050405020304" pitchFamily="18" charset="0"/>
                <a:ea typeface="+mj-ea"/>
              </a:rPr>
              <a:t>5. </a:t>
            </a:r>
            <a:r>
              <a:rPr lang="zh-CN" altLang="en-US" sz="2400" b="1" dirty="0" smtClean="0">
                <a:latin typeface="Times New Roman" panose="02020603050405020304" pitchFamily="18" charset="0"/>
                <a:ea typeface="+mj-ea"/>
              </a:rPr>
              <a:t>我们上次见面是在十年以前。</a:t>
            </a:r>
          </a:p>
          <a:p>
            <a:pPr>
              <a:lnSpc>
                <a:spcPct val="150000"/>
              </a:lnSpc>
            </a:pPr>
            <a:r>
              <a:rPr lang="en-US" altLang="zh-CN" sz="2400" b="1" dirty="0" smtClean="0">
                <a:latin typeface="Times New Roman" panose="02020603050405020304" pitchFamily="18" charset="0"/>
                <a:ea typeface="+mj-ea"/>
              </a:rPr>
              <a:t>We  ________  ________ ten years ago.</a:t>
            </a:r>
          </a:p>
        </p:txBody>
      </p:sp>
      <p:sp>
        <p:nvSpPr>
          <p:cNvPr id="9" name="矩形 8"/>
          <p:cNvSpPr/>
          <p:nvPr/>
        </p:nvSpPr>
        <p:spPr>
          <a:xfrm>
            <a:off x="6164034" y="2441457"/>
            <a:ext cx="3850121" cy="461665"/>
          </a:xfrm>
          <a:prstGeom prst="rect">
            <a:avLst/>
          </a:prstGeom>
          <a:noFill/>
          <a:ln w="9525">
            <a:noFill/>
          </a:ln>
        </p:spPr>
        <p:txBody>
          <a:bodyPr wrap="square" anchor="ctr">
            <a:spAutoFit/>
          </a:bodyPr>
          <a:lstStyle/>
          <a:p>
            <a:pPr lvl="0"/>
            <a:r>
              <a:rPr lang="en-US" altLang="zh-CN" sz="2400" dirty="0" smtClean="0">
                <a:solidFill>
                  <a:srgbClr val="C00000"/>
                </a:solidFill>
                <a:sym typeface="+mn-ea"/>
              </a:rPr>
              <a:t>at                the             picnic</a:t>
            </a:r>
            <a:endParaRPr lang="zh-CN" altLang="en-US" sz="2400" b="1" dirty="0">
              <a:solidFill>
                <a:srgbClr val="C00000"/>
              </a:solidFill>
              <a:latin typeface="+mn-ea"/>
              <a:sym typeface="+mn-ea"/>
            </a:endParaRPr>
          </a:p>
        </p:txBody>
      </p:sp>
      <p:sp>
        <p:nvSpPr>
          <p:cNvPr id="10" name="矩形 9"/>
          <p:cNvSpPr/>
          <p:nvPr/>
        </p:nvSpPr>
        <p:spPr>
          <a:xfrm>
            <a:off x="1340556" y="3560087"/>
            <a:ext cx="2479275" cy="461665"/>
          </a:xfrm>
          <a:prstGeom prst="rect">
            <a:avLst/>
          </a:prstGeom>
          <a:noFill/>
          <a:ln w="9525">
            <a:noFill/>
          </a:ln>
        </p:spPr>
        <p:txBody>
          <a:bodyPr wrap="square" anchor="ctr">
            <a:spAutoFit/>
          </a:bodyPr>
          <a:lstStyle/>
          <a:p>
            <a:pPr lvl="0"/>
            <a:r>
              <a:rPr lang="en-US" altLang="zh-CN" sz="2400" dirty="0" smtClean="0">
                <a:solidFill>
                  <a:srgbClr val="C00000"/>
                </a:solidFill>
                <a:sym typeface="+mn-ea"/>
              </a:rPr>
              <a:t>last              met</a:t>
            </a:r>
            <a:endParaRPr lang="zh-CN" altLang="en-US" sz="2400" b="1" dirty="0">
              <a:solidFill>
                <a:srgbClr val="C00000"/>
              </a:solidFill>
              <a:latin typeface="Times New Roman" panose="02020603050405020304" pitchFamily="18"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ssolv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dissolv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descr="图标-04"/>
          <p:cNvPicPr>
            <a:picLocks noChangeAspect="1"/>
          </p:cNvPicPr>
          <p:nvPr/>
        </p:nvPicPr>
        <p:blipFill>
          <a:blip r:embed="rId2" cstate="email"/>
          <a:stretch>
            <a:fillRect/>
          </a:stretch>
        </p:blipFill>
        <p:spPr>
          <a:xfrm>
            <a:off x="260350" y="949569"/>
            <a:ext cx="4222750" cy="804301"/>
          </a:xfrm>
          <a:prstGeom prst="rect">
            <a:avLst/>
          </a:prstGeom>
        </p:spPr>
      </p:pic>
      <p:sp>
        <p:nvSpPr>
          <p:cNvPr id="3" name="文本框 2"/>
          <p:cNvSpPr txBox="1"/>
          <p:nvPr/>
        </p:nvSpPr>
        <p:spPr>
          <a:xfrm>
            <a:off x="685216" y="1073687"/>
            <a:ext cx="2638864" cy="523220"/>
          </a:xfrm>
          <a:prstGeom prst="rect">
            <a:avLst/>
          </a:prstGeom>
          <a:noFill/>
        </p:spPr>
        <p:txBody>
          <a:bodyPr wrap="none" rtlCol="0">
            <a:spAutoFit/>
          </a:bodyPr>
          <a:lstStyle/>
          <a:p>
            <a:pPr lvl="0" algn="l"/>
            <a:r>
              <a:rPr lang="en-US" altLang="zh-CN" sz="2800" dirty="0" smtClean="0">
                <a:solidFill>
                  <a:schemeClr val="bg1"/>
                </a:solidFill>
                <a:effectLst>
                  <a:outerShdw blurRad="38100" dist="38100" dir="2700000" algn="tl">
                    <a:srgbClr val="000000">
                      <a:alpha val="43137"/>
                    </a:srgbClr>
                  </a:outerShdw>
                </a:effectLst>
                <a:latin typeface="华文新魏" panose="02010800040101010101" charset="-122"/>
                <a:ea typeface="华文新魏" panose="02010800040101010101" charset="-122"/>
                <a:sym typeface="+mn-ea"/>
              </a:rPr>
              <a:t>B </a:t>
            </a:r>
            <a:r>
              <a:rPr lang="zh-CN" altLang="zh-CN" sz="2800" dirty="0" smtClean="0">
                <a:solidFill>
                  <a:schemeClr val="bg1"/>
                </a:solidFill>
                <a:effectLst>
                  <a:outerShdw blurRad="38100" dist="38100" dir="2700000" algn="tl">
                    <a:srgbClr val="000000">
                      <a:alpha val="43137"/>
                    </a:srgbClr>
                  </a:outerShdw>
                </a:effectLst>
                <a:latin typeface="华文新魏" panose="02010800040101010101" charset="-122"/>
                <a:ea typeface="华文新魏" panose="02010800040101010101" charset="-122"/>
                <a:sym typeface="+mn-ea"/>
              </a:rPr>
              <a:t>知识</a:t>
            </a:r>
            <a:r>
              <a:rPr lang="zh-CN" altLang="zh-CN" sz="2800" dirty="0">
                <a:solidFill>
                  <a:schemeClr val="bg1"/>
                </a:solidFill>
                <a:effectLst>
                  <a:outerShdw blurRad="38100" dist="38100" dir="2700000" algn="tl">
                    <a:srgbClr val="000000">
                      <a:alpha val="43137"/>
                    </a:srgbClr>
                  </a:outerShdw>
                </a:effectLst>
                <a:latin typeface="华文新魏" panose="02010800040101010101" charset="-122"/>
                <a:ea typeface="华文新魏" panose="02010800040101010101" charset="-122"/>
                <a:sym typeface="+mn-ea"/>
              </a:rPr>
              <a:t>综合运用</a:t>
            </a:r>
          </a:p>
        </p:txBody>
      </p:sp>
      <p:sp>
        <p:nvSpPr>
          <p:cNvPr id="9" name="文本框 8"/>
          <p:cNvSpPr txBox="1"/>
          <p:nvPr/>
        </p:nvSpPr>
        <p:spPr>
          <a:xfrm>
            <a:off x="470535" y="2386330"/>
            <a:ext cx="11135311" cy="1754326"/>
          </a:xfrm>
          <a:prstGeom prst="rect">
            <a:avLst/>
          </a:prstGeom>
          <a:noFill/>
        </p:spPr>
        <p:txBody>
          <a:bodyPr wrap="square" rtlCol="0" anchor="t">
            <a:spAutoFit/>
          </a:bodyPr>
          <a:lstStyle/>
          <a:p>
            <a:pPr>
              <a:lnSpc>
                <a:spcPct val="150000"/>
              </a:lnSpc>
            </a:pPr>
            <a:r>
              <a:rPr lang="en-US" altLang="zh-CN" sz="2400" b="1" dirty="0" smtClean="0">
                <a:latin typeface="Times New Roman" panose="02020603050405020304" pitchFamily="18" charset="0"/>
                <a:cs typeface="Times New Roman" panose="02020603050405020304" pitchFamily="18" charset="0"/>
              </a:rPr>
              <a:t>(</a:t>
            </a:r>
            <a:r>
              <a:rPr lang="zh-CN" altLang="en-US" sz="2400" b="1" dirty="0" smtClean="0">
                <a:latin typeface="Times New Roman" panose="02020603050405020304" pitchFamily="18" charset="0"/>
                <a:cs typeface="Times New Roman" panose="02020603050405020304" pitchFamily="18" charset="0"/>
              </a:rPr>
              <a:t>　　</a:t>
            </a:r>
            <a:r>
              <a:rPr lang="en-US" altLang="zh-CN" sz="2400" b="1" dirty="0" smtClean="0">
                <a:latin typeface="Times New Roman" panose="02020603050405020304" pitchFamily="18" charset="0"/>
                <a:cs typeface="Times New Roman" panose="02020603050405020304" pitchFamily="18" charset="0"/>
              </a:rPr>
              <a:t>)1. —Is that Kate's car?</a:t>
            </a:r>
          </a:p>
          <a:p>
            <a:pPr>
              <a:lnSpc>
                <a:spcPct val="150000"/>
              </a:lnSpc>
            </a:pPr>
            <a:r>
              <a:rPr lang="en-US" altLang="zh-CN" sz="2400" b="1" dirty="0" smtClean="0">
                <a:latin typeface="Times New Roman" panose="02020603050405020304" pitchFamily="18" charset="0"/>
                <a:cs typeface="Times New Roman" panose="02020603050405020304" pitchFamily="18" charset="0"/>
              </a:rPr>
              <a:t>—It ________ be hers.  She has just gone for a meeting in her car. </a:t>
            </a:r>
          </a:p>
          <a:p>
            <a:pPr>
              <a:lnSpc>
                <a:spcPct val="150000"/>
              </a:lnSpc>
            </a:pPr>
            <a:r>
              <a:rPr lang="en-US" altLang="zh-CN" sz="2400" b="1" dirty="0" smtClean="0">
                <a:latin typeface="Times New Roman" panose="02020603050405020304" pitchFamily="18" charset="0"/>
                <a:cs typeface="Times New Roman" panose="02020603050405020304" pitchFamily="18" charset="0"/>
              </a:rPr>
              <a:t>A. can't  		B. should		C. mustn't  		D. may</a:t>
            </a:r>
          </a:p>
        </p:txBody>
      </p:sp>
      <p:sp>
        <p:nvSpPr>
          <p:cNvPr id="11" name="文本框 10"/>
          <p:cNvSpPr txBox="1"/>
          <p:nvPr/>
        </p:nvSpPr>
        <p:spPr>
          <a:xfrm>
            <a:off x="812165" y="2556376"/>
            <a:ext cx="362600" cy="461665"/>
          </a:xfrm>
          <a:prstGeom prst="rect">
            <a:avLst/>
          </a:prstGeom>
          <a:noFill/>
        </p:spPr>
        <p:txBody>
          <a:bodyPr wrap="none" rtlCol="0" anchor="t">
            <a:spAutoFit/>
          </a:bodyPr>
          <a:lstStyle/>
          <a:p>
            <a:r>
              <a:rPr lang="en-US" altLang="zh-CN" sz="2400" dirty="0" smtClean="0">
                <a:solidFill>
                  <a:srgbClr val="FF0000"/>
                </a:solidFill>
                <a:sym typeface="+mn-ea"/>
              </a:rPr>
              <a:t>A</a:t>
            </a:r>
            <a:endParaRPr lang="zh-CN" altLang="en-US" sz="2400" dirty="0">
              <a:solidFill>
                <a:srgbClr val="FF0000"/>
              </a:solidFill>
            </a:endParaRPr>
          </a:p>
        </p:txBody>
      </p:sp>
      <p:sp>
        <p:nvSpPr>
          <p:cNvPr id="5" name="Rectangle 9"/>
          <p:cNvSpPr/>
          <p:nvPr/>
        </p:nvSpPr>
        <p:spPr>
          <a:xfrm>
            <a:off x="588963" y="1880712"/>
            <a:ext cx="2039341" cy="646331"/>
          </a:xfrm>
          <a:prstGeom prst="rect">
            <a:avLst/>
          </a:prstGeom>
          <a:noFill/>
          <a:ln w="9525">
            <a:noFill/>
          </a:ln>
        </p:spPr>
        <p:txBody>
          <a:bodyPr wrap="none"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stStyle>
          <a:p>
            <a:pPr marL="0" lvl="0" indent="0" algn="l">
              <a:lnSpc>
                <a:spcPct val="150000"/>
              </a:lnSpc>
              <a:spcBef>
                <a:spcPct val="0"/>
              </a:spcBef>
              <a:buNone/>
            </a:pPr>
            <a:r>
              <a:rPr lang="zh-CN" altLang="en-US" sz="2400" b="1" dirty="0">
                <a:solidFill>
                  <a:srgbClr val="F1AF00"/>
                </a:solidFill>
                <a:latin typeface="Times New Roman" panose="02020603050405020304" pitchFamily="18" charset="0"/>
                <a:sym typeface="+mn-ea"/>
              </a:rPr>
              <a:t>Ⅳ. </a:t>
            </a:r>
            <a:r>
              <a:rPr lang="zh-CN" altLang="en-US" sz="2400" b="1" dirty="0" smtClean="0">
                <a:solidFill>
                  <a:srgbClr val="F1AF00"/>
                </a:solidFill>
                <a:latin typeface="Times New Roman" panose="02020603050405020304" pitchFamily="18" charset="0"/>
                <a:sym typeface="+mn-ea"/>
              </a:rPr>
              <a:t>  单项</a:t>
            </a:r>
            <a:r>
              <a:rPr lang="zh-CN" altLang="en-US" sz="2400" b="1" dirty="0">
                <a:solidFill>
                  <a:srgbClr val="F1AF00"/>
                </a:solidFill>
                <a:latin typeface="Times New Roman" panose="02020603050405020304" pitchFamily="18" charset="0"/>
                <a:sym typeface="+mn-ea"/>
              </a:rPr>
              <a:t>填空</a:t>
            </a:r>
          </a:p>
        </p:txBody>
      </p:sp>
      <p:pic>
        <p:nvPicPr>
          <p:cNvPr id="7" name="Picture 4"/>
          <p:cNvPicPr>
            <a:picLocks noChangeAspect="1"/>
          </p:cNvPicPr>
          <p:nvPr/>
        </p:nvPicPr>
        <p:blipFill>
          <a:blip r:embed="rId3" cstate="email"/>
          <a:stretch>
            <a:fillRect/>
          </a:stretch>
        </p:blipFill>
        <p:spPr>
          <a:xfrm>
            <a:off x="473075" y="2036445"/>
            <a:ext cx="84455" cy="41402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par>
                                <p:cTn id="9" presetID="5" presetClass="entr" presetSubtype="1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checkerboard(across)">
                                      <p:cBhvr>
                                        <p:cTn id="11" dur="500"/>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blinds(horizontal)">
                                      <p:cBhvr>
                                        <p:cTn id="1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940318" y="1443407"/>
            <a:ext cx="10327450" cy="1754326"/>
          </a:xfrm>
          <a:prstGeom prst="rect">
            <a:avLst/>
          </a:prstGeom>
          <a:noFill/>
        </p:spPr>
        <p:txBody>
          <a:bodyPr wrap="square" rtlCol="0" anchor="t">
            <a:spAutoFit/>
          </a:bodyPr>
          <a:lstStyle/>
          <a:p>
            <a:pPr>
              <a:lnSpc>
                <a:spcPct val="150000"/>
              </a:lnSpc>
            </a:pPr>
            <a:r>
              <a:rPr lang="en-US" altLang="zh-CN" sz="2400" b="1" dirty="0" smtClean="0">
                <a:latin typeface="Times New Roman" panose="02020603050405020304" pitchFamily="18" charset="0"/>
              </a:rPr>
              <a:t>(</a:t>
            </a:r>
            <a:r>
              <a:rPr lang="zh-CN" altLang="en-US" sz="2400" b="1" dirty="0" smtClean="0">
                <a:latin typeface="Times New Roman" panose="02020603050405020304" pitchFamily="18" charset="0"/>
              </a:rPr>
              <a:t>　　</a:t>
            </a:r>
            <a:r>
              <a:rPr lang="en-US" altLang="zh-CN" sz="2400" b="1" dirty="0" smtClean="0">
                <a:latin typeface="Times New Roman" panose="02020603050405020304" pitchFamily="18" charset="0"/>
              </a:rPr>
              <a:t>)2. —Could you tell me  ________ storybook this is?</a:t>
            </a:r>
          </a:p>
          <a:p>
            <a:pPr>
              <a:lnSpc>
                <a:spcPct val="150000"/>
              </a:lnSpc>
            </a:pPr>
            <a:r>
              <a:rPr lang="en-US" altLang="zh-CN" sz="2400" b="1" dirty="0" smtClean="0">
                <a:latin typeface="Times New Roman" panose="02020603050405020304" pitchFamily="18" charset="0"/>
              </a:rPr>
              <a:t>—Of course.  It's Linda's.  She likes it very much. </a:t>
            </a:r>
          </a:p>
          <a:p>
            <a:pPr>
              <a:lnSpc>
                <a:spcPct val="150000"/>
              </a:lnSpc>
            </a:pPr>
            <a:r>
              <a:rPr lang="en-US" altLang="zh-CN" sz="2400" b="1" dirty="0" smtClean="0">
                <a:latin typeface="Times New Roman" panose="02020603050405020304" pitchFamily="18" charset="0"/>
              </a:rPr>
              <a:t>A. which  		B. what		C. whose  		D. who</a:t>
            </a:r>
          </a:p>
        </p:txBody>
      </p:sp>
      <p:sp>
        <p:nvSpPr>
          <p:cNvPr id="11" name="文本框 10"/>
          <p:cNvSpPr txBox="1"/>
          <p:nvPr/>
        </p:nvSpPr>
        <p:spPr>
          <a:xfrm>
            <a:off x="1298726" y="1591642"/>
            <a:ext cx="351378" cy="461665"/>
          </a:xfrm>
          <a:prstGeom prst="rect">
            <a:avLst/>
          </a:prstGeom>
          <a:noFill/>
        </p:spPr>
        <p:txBody>
          <a:bodyPr wrap="none" rtlCol="0" anchor="t">
            <a:spAutoFit/>
          </a:bodyPr>
          <a:lstStyle/>
          <a:p>
            <a:r>
              <a:rPr lang="en-US" altLang="zh-CN" sz="2400" dirty="0" smtClean="0">
                <a:solidFill>
                  <a:srgbClr val="FF0000"/>
                </a:solidFill>
                <a:sym typeface="+mn-ea"/>
              </a:rPr>
              <a:t>C</a:t>
            </a:r>
            <a:endParaRPr lang="zh-CN" altLang="en-US" sz="2400" dirty="0">
              <a:solidFill>
                <a:srgbClr val="FF0000"/>
              </a:solidFill>
            </a:endParaRPr>
          </a:p>
        </p:txBody>
      </p:sp>
      <p:sp>
        <p:nvSpPr>
          <p:cNvPr id="5" name="矩形 4"/>
          <p:cNvSpPr/>
          <p:nvPr/>
        </p:nvSpPr>
        <p:spPr>
          <a:xfrm>
            <a:off x="565150" y="4121151"/>
            <a:ext cx="10784205" cy="1154162"/>
          </a:xfrm>
          <a:prstGeom prst="rect">
            <a:avLst/>
          </a:prstGeom>
          <a:noFill/>
          <a:ln w="9525">
            <a:noFill/>
          </a:ln>
        </p:spPr>
        <p:txBody>
          <a:bodyPr wrap="square" anchor="ctr">
            <a:spAutoFit/>
          </a:bodyPr>
          <a:lstStyle/>
          <a:p>
            <a:pPr>
              <a:lnSpc>
                <a:spcPct val="150000"/>
              </a:lnSpc>
            </a:pPr>
            <a:r>
              <a:rPr lang="zh-CN" altLang="en-US" sz="2400" b="1" dirty="0" smtClean="0">
                <a:solidFill>
                  <a:srgbClr val="0000FF"/>
                </a:solidFill>
                <a:latin typeface="黑体" panose="02010609060101010101" charset="-122"/>
                <a:ea typeface="黑体" panose="02010609060101010101" charset="-122"/>
                <a:sym typeface="+mn-ea"/>
              </a:rPr>
              <a:t>【解析】</a:t>
            </a:r>
            <a:r>
              <a:rPr lang="zh-CN" altLang="en-US" sz="2200" b="1" dirty="0" smtClean="0">
                <a:latin typeface="仿宋" panose="02010609060101010101" charset="-122"/>
                <a:ea typeface="仿宋" panose="02010609060101010101" charset="-122"/>
                <a:sym typeface="+mn-ea"/>
              </a:rPr>
              <a:t>考查连接词。答语中的</a:t>
            </a:r>
            <a:r>
              <a:rPr lang="en-US" altLang="zh-CN" sz="2200" b="1" dirty="0" smtClean="0">
                <a:latin typeface="仿宋" panose="02010609060101010101" charset="-122"/>
                <a:ea typeface="仿宋" panose="02010609060101010101" charset="-122"/>
                <a:sym typeface="+mn-ea"/>
              </a:rPr>
              <a:t>Linda's</a:t>
            </a:r>
            <a:r>
              <a:rPr lang="zh-CN" altLang="en-US" sz="2200" b="1" dirty="0" smtClean="0">
                <a:latin typeface="仿宋" panose="02010609060101010101" charset="-122"/>
                <a:ea typeface="仿宋" panose="02010609060101010101" charset="-122"/>
                <a:sym typeface="+mn-ea"/>
              </a:rPr>
              <a:t>表示所有格，因此用疑问词</a:t>
            </a:r>
            <a:r>
              <a:rPr lang="en-US" altLang="zh-CN" sz="2200" b="1" dirty="0" smtClean="0">
                <a:latin typeface="仿宋" panose="02010609060101010101" charset="-122"/>
                <a:ea typeface="仿宋" panose="02010609060101010101" charset="-122"/>
                <a:sym typeface="+mn-ea"/>
              </a:rPr>
              <a:t>whose</a:t>
            </a:r>
            <a:r>
              <a:rPr lang="zh-CN" altLang="en-US" sz="2200" b="1" dirty="0" smtClean="0">
                <a:latin typeface="仿宋" panose="02010609060101010101" charset="-122"/>
                <a:ea typeface="仿宋" panose="02010609060101010101" charset="-122"/>
                <a:sym typeface="+mn-ea"/>
              </a:rPr>
              <a:t>来连接构成宾语从句，故选</a:t>
            </a:r>
            <a:r>
              <a:rPr lang="en-US" altLang="zh-CN" sz="2200" b="1" dirty="0" smtClean="0">
                <a:latin typeface="仿宋" panose="02010609060101010101" charset="-122"/>
                <a:ea typeface="仿宋" panose="02010609060101010101" charset="-122"/>
                <a:sym typeface="+mn-ea"/>
              </a:rPr>
              <a:t>C</a:t>
            </a:r>
            <a:r>
              <a:rPr lang="zh-CN" altLang="en-US" sz="2200" b="1" dirty="0" smtClean="0">
                <a:latin typeface="仿宋" panose="02010609060101010101" charset="-122"/>
                <a:ea typeface="仿宋" panose="02010609060101010101" charset="-122"/>
                <a:sym typeface="+mn-ea"/>
              </a:rPr>
              <a:t>。</a:t>
            </a:r>
            <a:endParaRPr lang="zh-CN" altLang="en-US" sz="2200" b="1" dirty="0">
              <a:solidFill>
                <a:schemeClr val="tx1"/>
              </a:solidFill>
              <a:latin typeface="仿宋" panose="02010609060101010101" charset="-122"/>
              <a:ea typeface="仿宋" panose="02010609060101010101"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amond(i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linds(horizontal)">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913648" y="1443407"/>
            <a:ext cx="9587865" cy="1754326"/>
          </a:xfrm>
          <a:prstGeom prst="rect">
            <a:avLst/>
          </a:prstGeom>
          <a:noFill/>
        </p:spPr>
        <p:txBody>
          <a:bodyPr wrap="square" rtlCol="0" anchor="t">
            <a:spAutoFit/>
          </a:bodyPr>
          <a:lstStyle/>
          <a:p>
            <a:pPr>
              <a:lnSpc>
                <a:spcPct val="150000"/>
              </a:lnSpc>
            </a:pPr>
            <a:r>
              <a:rPr lang="en-US" altLang="zh-CN" sz="2400" b="1" dirty="0" smtClean="0">
                <a:latin typeface="Times New Roman" panose="02020603050405020304" pitchFamily="18" charset="0"/>
              </a:rPr>
              <a:t>(</a:t>
            </a:r>
            <a:r>
              <a:rPr lang="zh-CN" altLang="en-US" sz="2400" b="1" dirty="0" smtClean="0">
                <a:latin typeface="Times New Roman" panose="02020603050405020304" pitchFamily="18" charset="0"/>
              </a:rPr>
              <a:t>　　</a:t>
            </a:r>
            <a:r>
              <a:rPr lang="en-US" altLang="zh-CN" sz="2400" b="1" dirty="0" smtClean="0">
                <a:latin typeface="Times New Roman" panose="02020603050405020304" pitchFamily="18" charset="0"/>
              </a:rPr>
              <a:t>)3. That tall man  ________ be a doctor, because there is a name of a hospital on his jacket. </a:t>
            </a:r>
          </a:p>
          <a:p>
            <a:pPr>
              <a:lnSpc>
                <a:spcPct val="150000"/>
              </a:lnSpc>
            </a:pPr>
            <a:r>
              <a:rPr lang="en-US" altLang="zh-CN" sz="2400" b="1" dirty="0" smtClean="0">
                <a:latin typeface="Times New Roman" panose="02020603050405020304" pitchFamily="18" charset="0"/>
              </a:rPr>
              <a:t>A. may  		B. might		C. could  		D. must</a:t>
            </a:r>
          </a:p>
        </p:txBody>
      </p:sp>
      <p:sp>
        <p:nvSpPr>
          <p:cNvPr id="11" name="文本框 10"/>
          <p:cNvSpPr txBox="1"/>
          <p:nvPr/>
        </p:nvSpPr>
        <p:spPr>
          <a:xfrm>
            <a:off x="1298726" y="1591642"/>
            <a:ext cx="373820" cy="461665"/>
          </a:xfrm>
          <a:prstGeom prst="rect">
            <a:avLst/>
          </a:prstGeom>
          <a:noFill/>
        </p:spPr>
        <p:txBody>
          <a:bodyPr wrap="none" rtlCol="0" anchor="t">
            <a:spAutoFit/>
          </a:bodyPr>
          <a:lstStyle/>
          <a:p>
            <a:r>
              <a:rPr lang="en-US" altLang="zh-CN" sz="2400" dirty="0" smtClean="0">
                <a:solidFill>
                  <a:srgbClr val="FF0000"/>
                </a:solidFill>
                <a:sym typeface="+mn-ea"/>
              </a:rPr>
              <a:t>D</a:t>
            </a:r>
            <a:endParaRPr lang="zh-CN" altLang="en-US" sz="24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linds(horizontal)">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940318" y="1443407"/>
            <a:ext cx="10637166" cy="1200329"/>
          </a:xfrm>
          <a:prstGeom prst="rect">
            <a:avLst/>
          </a:prstGeom>
          <a:noFill/>
        </p:spPr>
        <p:txBody>
          <a:bodyPr wrap="square" rtlCol="0" anchor="t">
            <a:spAutoFit/>
          </a:bodyPr>
          <a:lstStyle/>
          <a:p>
            <a:pPr>
              <a:lnSpc>
                <a:spcPct val="150000"/>
              </a:lnSpc>
            </a:pPr>
            <a:r>
              <a:rPr lang="en-US" altLang="zh-CN" sz="2400" b="1" dirty="0" smtClean="0">
                <a:latin typeface="Times New Roman" panose="02020603050405020304" pitchFamily="18" charset="0"/>
              </a:rPr>
              <a:t>(</a:t>
            </a:r>
            <a:r>
              <a:rPr lang="zh-CN" altLang="en-US" sz="2400" b="1" dirty="0" smtClean="0">
                <a:latin typeface="Times New Roman" panose="02020603050405020304" pitchFamily="18" charset="0"/>
              </a:rPr>
              <a:t>　　</a:t>
            </a:r>
            <a:r>
              <a:rPr lang="en-US" altLang="zh-CN" sz="2400" b="1" dirty="0" smtClean="0">
                <a:latin typeface="Times New Roman" panose="02020603050405020304" pitchFamily="18" charset="0"/>
              </a:rPr>
              <a:t>)4. This sweater isn't  ________</a:t>
            </a:r>
            <a:r>
              <a:rPr lang="zh-CN" altLang="en-US" sz="2400" b="1" dirty="0" smtClean="0">
                <a:latin typeface="Times New Roman" panose="02020603050405020304" pitchFamily="18" charset="0"/>
              </a:rPr>
              <a:t>， </a:t>
            </a:r>
            <a:r>
              <a:rPr lang="en-US" altLang="zh-CN" sz="2400" b="1" dirty="0" smtClean="0">
                <a:latin typeface="Times New Roman" panose="02020603050405020304" pitchFamily="18" charset="0"/>
              </a:rPr>
              <a:t>because it belongs to  ________. </a:t>
            </a:r>
          </a:p>
          <a:p>
            <a:pPr>
              <a:lnSpc>
                <a:spcPct val="150000"/>
              </a:lnSpc>
            </a:pPr>
            <a:r>
              <a:rPr lang="en-US" altLang="zh-CN" sz="2400" b="1" dirty="0" smtClean="0">
                <a:latin typeface="Times New Roman" panose="02020603050405020304" pitchFamily="18" charset="0"/>
              </a:rPr>
              <a:t>A. hers; mine  	B. her; mine		C. hers; me  		D. her; me</a:t>
            </a:r>
          </a:p>
        </p:txBody>
      </p:sp>
      <p:sp>
        <p:nvSpPr>
          <p:cNvPr id="11" name="文本框 10"/>
          <p:cNvSpPr txBox="1"/>
          <p:nvPr/>
        </p:nvSpPr>
        <p:spPr>
          <a:xfrm>
            <a:off x="1298726" y="1591642"/>
            <a:ext cx="348172" cy="461665"/>
          </a:xfrm>
          <a:prstGeom prst="rect">
            <a:avLst/>
          </a:prstGeom>
          <a:noFill/>
        </p:spPr>
        <p:txBody>
          <a:bodyPr wrap="none" rtlCol="0" anchor="t">
            <a:spAutoFit/>
          </a:bodyPr>
          <a:lstStyle/>
          <a:p>
            <a:r>
              <a:rPr lang="en-US" altLang="zh-CN" sz="2400" dirty="0" smtClean="0">
                <a:solidFill>
                  <a:srgbClr val="FF0000"/>
                </a:solidFill>
                <a:sym typeface="+mn-ea"/>
              </a:rPr>
              <a:t>C</a:t>
            </a:r>
            <a:endParaRPr lang="en-US" altLang="zh-CN" sz="24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heckerboard(across)">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linds(horizontal)">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theme/theme1.xml><?xml version="1.0" encoding="utf-8"?>
<a:theme xmlns:a="http://schemas.openxmlformats.org/drawingml/2006/main" name="WWW.2PPT.COM&#1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1824</Words>
  <Application>Microsoft Office PowerPoint</Application>
  <PresentationFormat>宽屏</PresentationFormat>
  <Paragraphs>161</Paragraphs>
  <Slides>26</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26</vt:i4>
      </vt:variant>
    </vt:vector>
  </HeadingPairs>
  <TitlesOfParts>
    <vt:vector size="36" baseType="lpstr">
      <vt:lpstr>仿宋</vt:lpstr>
      <vt:lpstr>黑体</vt:lpstr>
      <vt:lpstr>华文新魏</vt:lpstr>
      <vt:lpstr>宋体</vt:lpstr>
      <vt:lpstr>微软雅黑</vt:lpstr>
      <vt:lpstr>Arial</vt:lpstr>
      <vt:lpstr>Calibri</vt:lpstr>
      <vt:lpstr>Calibri Light</vt:lpstr>
      <vt:lpstr>Times New Roman</vt:lpstr>
      <vt:lpstr>WWW.2PPT.COM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www.ppt818.com</dc:title>
  <dc:subject>www.ppt818.com</dc:subject>
  <dc:creator>www.ppt818.com</dc:creator>
  <dc:description>www.ppt818.com-提供资源下载</dc:description>
  <cp:lastModifiedBy>Windows 用户</cp:lastModifiedBy>
  <cp:revision>2</cp:revision>
  <dcterms:created xsi:type="dcterms:W3CDTF">2018-02-07T04:03:00Z</dcterms:created>
  <dcterms:modified xsi:type="dcterms:W3CDTF">2023-01-16T22:29:27Z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2052-11.1.0.11194</vt:lpwstr>
  </property>
  <property fmtid="{D5CDD505-2E9C-101B-9397-08002B2CF9AE}" pid="3" name="ICV">
    <vt:lpwstr>48CF6C48A27F43C688FD3D8C62BD7EA6</vt:lpwstr>
  </property>
  <property fmtid="{A09F084E-AD41-489F-8076-AA5BE3082BCA}" pid="100">
    <vt:ui4>5</vt:ui4>
  </property>
  <property fmtid="{64440492-4C8B-11D1-8B70-080036B11A03}" pid="11">
    <vt:lpwstr>www.2ppt.com-爱PPT提供资源下载</vt:lpwstr>
  </property>
</Properties>
</file>