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90" r:id="rId2"/>
    <p:sldId id="256" r:id="rId3"/>
    <p:sldId id="293" r:id="rId4"/>
    <p:sldId id="294" r:id="rId5"/>
    <p:sldId id="292" r:id="rId6"/>
    <p:sldId id="298" r:id="rId7"/>
    <p:sldId id="295" r:id="rId8"/>
    <p:sldId id="291" r:id="rId9"/>
    <p:sldId id="258" r:id="rId10"/>
    <p:sldId id="301" r:id="rId11"/>
    <p:sldId id="286" r:id="rId12"/>
    <p:sldId id="305" r:id="rId13"/>
    <p:sldId id="297" r:id="rId14"/>
    <p:sldId id="276" r:id="rId15"/>
    <p:sldId id="279" r:id="rId16"/>
    <p:sldId id="307" r:id="rId17"/>
    <p:sldId id="308" r:id="rId18"/>
    <p:sldId id="309" r:id="rId19"/>
    <p:sldId id="296" r:id="rId20"/>
    <p:sldId id="310" r:id="rId21"/>
    <p:sldId id="311" r:id="rId22"/>
    <p:sldId id="312" r:id="rId23"/>
    <p:sldId id="313" r:id="rId24"/>
    <p:sldId id="314" r:id="rId25"/>
    <p:sldId id="288" r:id="rId26"/>
    <p:sldId id="287" r:id="rId27"/>
    <p:sldId id="262" r:id="rId28"/>
    <p:sldId id="315" r:id="rId29"/>
    <p:sldId id="264" r:id="rId30"/>
    <p:sldId id="304" r:id="rId31"/>
    <p:sldId id="268" r:id="rId32"/>
    <p:sldId id="282" r:id="rId3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33CC33"/>
    <a:srgbClr val="CCFF99"/>
    <a:srgbClr val="339966"/>
    <a:srgbClr val="99FF99"/>
    <a:srgbClr val="000000"/>
    <a:srgbClr val="0000FF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9" autoAdjust="0"/>
    <p:restoredTop sz="94660"/>
  </p:normalViewPr>
  <p:slideViewPr>
    <p:cSldViewPr>
      <p:cViewPr>
        <p:scale>
          <a:sx n="97" d="100"/>
          <a:sy n="97" d="100"/>
        </p:scale>
        <p:origin x="-30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CB25D-3B87-4169-826F-E63E6C090B5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F3930-E72E-4B24-BB77-96CF19DC1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F3930-E72E-4B24-BB77-96CF19DC171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8450F-B4C3-4A64-AC9D-A83CA388A15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00D9B-57E0-45EE-A598-9787AFE7ADD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312A83-3263-4F4B-9634-D946DAAEFE6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4C26C-6C51-435A-AA16-2C94185DACA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B69D4-12FA-46EA-9063-43D3B2E093D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7117D-6545-4F2C-93F5-68E133E2EEC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6E4B2-AA85-47F2-B88A-80EF97E4E6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4E4D7-85B7-4209-9B6B-29E11B1409E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8B660-2E80-4565-BFF3-C3F635ED5F7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BA572-120C-4AC1-B304-74822B9EBBF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D5EFC-2969-43B8-9EEF-C29251628E8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/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74755" name="Freeform 3"/>
            <p:cNvSpPr/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756" name="Group 4"/>
            <p:cNvGrpSpPr/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74757" name="Freeform 5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58" name="Freeform 6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59" name="Freeform 7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4760" name="Freeform 8"/>
            <p:cNvSpPr/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4761" name="Group 9"/>
            <p:cNvGrpSpPr/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74762" name="Freeform 10"/>
              <p:cNvSpPr/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3" name="Freeform 11"/>
              <p:cNvSpPr/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4" name="Freeform 12"/>
              <p:cNvSpPr/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5" name="Freeform 13"/>
              <p:cNvSpPr/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66" name="Freeform 14"/>
              <p:cNvSpPr/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74767" name="Group 15"/>
              <p:cNvGrpSpPr/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74768" name="Freeform 16"/>
                <p:cNvSpPr/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769" name="Freeform 17"/>
                <p:cNvSpPr/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4770" name="Freeform 18"/>
                <p:cNvSpPr/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74771" name="Group 19"/>
            <p:cNvGrpSpPr/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74772" name="Freeform 20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3" name="Freeform 21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4" name="Freeform 22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775" name="Group 23"/>
            <p:cNvGrpSpPr/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74776" name="Freeform 24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7" name="Freeform 25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78" name="Freeform 26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74779" name="Group 27"/>
            <p:cNvGrpSpPr/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74780" name="Freeform 28"/>
              <p:cNvSpPr/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81" name="Freeform 29"/>
              <p:cNvSpPr/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782" name="Freeform 30"/>
              <p:cNvSpPr/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74783" name="Freeform 31"/>
            <p:cNvSpPr/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84" name="Freeform 32"/>
            <p:cNvSpPr/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85" name="Freeform 33"/>
            <p:cNvSpPr/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86" name="Freeform 34"/>
            <p:cNvSpPr/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87" name="Freeform 35"/>
            <p:cNvSpPr/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88" name="Freeform 36"/>
            <p:cNvSpPr/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89" name="Freeform 37"/>
            <p:cNvSpPr/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90" name="Freeform 38"/>
            <p:cNvSpPr/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91" name="Freeform 39"/>
            <p:cNvSpPr/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92" name="Freeform 40"/>
            <p:cNvSpPr/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93" name="Freeform 41"/>
            <p:cNvSpPr/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94" name="Freeform 42"/>
            <p:cNvSpPr/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95" name="Freeform 43"/>
            <p:cNvSpPr/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796" name="Freeform 44"/>
            <p:cNvSpPr/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479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7479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479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7480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7480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0381F4D-C969-4880-9567-A06A076DCC61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chaoying.com/product/elistproduct.asp?sort=157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image.baidu.com/i?ct=503316480&amp;z=137051250&amp;tn=baiduimagedetail&amp;word=&#40657;&#26495;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31.GIF"/><Relationship Id="rId2" Type="http://schemas.openxmlformats.org/officeDocument/2006/relationships/hyperlink" Target="file:///D:\&#31532;&#19968;&#20876;\movesegment.gsp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GIF"/><Relationship Id="rId2" Type="http://schemas.openxmlformats.org/officeDocument/2006/relationships/audio" Target="file:///E:\sound\Mp3\&#26460;&#40515;&#22278;&#33310;&#26354;.mp3" TargetMode="External"/><Relationship Id="rId1" Type="http://schemas.microsoft.com/office/2007/relationships/media" Target="file:///E:\sound\Mp3\&#26460;&#40515;&#22278;&#33310;&#26354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026" descr="BJ_0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5445125"/>
            <a:ext cx="2627312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943897" y="1926107"/>
            <a:ext cx="74174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从生活中认识几何图形</a:t>
            </a:r>
            <a:endParaRPr lang="zh-CN" altLang="en-US" sz="60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21892" y="502920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553607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600200"/>
            <a:ext cx="1882775" cy="186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19" name="Picture 3" descr="100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1066800"/>
            <a:ext cx="202406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0" name="Picture 4" descr="u=2661093921,1039200846&amp;gp=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981200"/>
            <a:ext cx="1905000" cy="12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1066800" y="3048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观察下面的物体或情景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你看到了哪些面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?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52400" y="37338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3333FF"/>
                </a:solidFill>
              </a:rPr>
              <a:t>平面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4419600" y="3733800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3333FF"/>
                </a:solidFill>
              </a:rPr>
              <a:t>曲面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1066800" y="3733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</a:rPr>
              <a:t>(</a:t>
            </a:r>
            <a:r>
              <a:rPr lang="zh-CN" altLang="en-US" sz="3200" b="1" dirty="0">
                <a:solidFill>
                  <a:srgbClr val="FF3300"/>
                </a:solidFill>
              </a:rPr>
              <a:t>是无限伸展的</a:t>
            </a:r>
            <a:r>
              <a:rPr lang="en-US" altLang="zh-CN" sz="3200" b="1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111625" name="AutoShape 9"/>
          <p:cNvSpPr>
            <a:spLocks noChangeArrowheads="1"/>
          </p:cNvSpPr>
          <p:nvPr/>
        </p:nvSpPr>
        <p:spPr bwMode="auto">
          <a:xfrm>
            <a:off x="152400" y="3048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1626" name="Picture 10" descr="u=2082764190,326290065&amp;gp=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1981200"/>
            <a:ext cx="1752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1066800" y="990600"/>
            <a:ext cx="754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哪些面是平的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?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哪些面是曲的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?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5105400" y="3733800"/>
            <a:ext cx="388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</a:rPr>
              <a:t>（不能无限延伸</a:t>
            </a:r>
            <a:r>
              <a:rPr lang="zh-CN" altLang="en-US" sz="3600" b="1" dirty="0" smtClean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  <p:bldP spid="111622" grpId="0"/>
      <p:bldP spid="111623" grpId="0"/>
      <p:bldP spid="111624" grpId="0"/>
      <p:bldP spid="1116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4038600" cy="5921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</a:rPr>
              <a:t>正方体是由</a:t>
            </a: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____</a:t>
            </a: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</a:rPr>
              <a:t>围成</a:t>
            </a: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04800" y="990600"/>
            <a:ext cx="6019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圆柱由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___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个面围成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其中上下两个底面是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___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面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侧面是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___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面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</a:p>
        </p:txBody>
      </p:sp>
      <p:grpSp>
        <p:nvGrpSpPr>
          <p:cNvPr id="95262" name="Group 30"/>
          <p:cNvGrpSpPr/>
          <p:nvPr/>
        </p:nvGrpSpPr>
        <p:grpSpPr bwMode="auto">
          <a:xfrm>
            <a:off x="6629400" y="304800"/>
            <a:ext cx="2514600" cy="3657600"/>
            <a:chOff x="4320" y="144"/>
            <a:chExt cx="1584" cy="2304"/>
          </a:xfrm>
        </p:grpSpPr>
        <p:sp>
          <p:nvSpPr>
            <p:cNvPr id="95260" name="AutoShape 28"/>
            <p:cNvSpPr>
              <a:spLocks noChangeArrowheads="1"/>
            </p:cNvSpPr>
            <p:nvPr/>
          </p:nvSpPr>
          <p:spPr bwMode="auto">
            <a:xfrm>
              <a:off x="4320" y="144"/>
              <a:ext cx="1584" cy="2304"/>
            </a:xfrm>
            <a:prstGeom prst="cloudCallout">
              <a:avLst>
                <a:gd name="adj1" fmla="val -37755"/>
                <a:gd name="adj2" fmla="val 6540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zh-CN" altLang="zh-CN"/>
            </a:p>
          </p:txBody>
        </p:sp>
        <p:sp>
          <p:nvSpPr>
            <p:cNvPr id="95261" name="Text Box 29"/>
            <p:cNvSpPr txBox="1">
              <a:spLocks noChangeArrowheads="1"/>
            </p:cNvSpPr>
            <p:nvPr/>
          </p:nvSpPr>
          <p:spPr bwMode="auto">
            <a:xfrm>
              <a:off x="4512" y="288"/>
              <a:ext cx="1248" cy="1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 dirty="0">
                  <a:solidFill>
                    <a:srgbClr val="FF0066"/>
                  </a:solidFill>
                  <a:latin typeface="宋体" panose="02010600030101010101" pitchFamily="2" charset="-122"/>
                </a:rPr>
                <a:t>除了这些立体图形</a:t>
              </a:r>
              <a:r>
                <a:rPr lang="en-US" altLang="zh-CN" sz="3200" b="1" dirty="0">
                  <a:solidFill>
                    <a:srgbClr val="FF0066"/>
                  </a:solidFill>
                  <a:latin typeface="宋体" panose="02010600030101010101" pitchFamily="2" charset="-122"/>
                </a:rPr>
                <a:t>,</a:t>
              </a:r>
              <a:r>
                <a:rPr lang="zh-CN" altLang="en-US" sz="3200" b="1" dirty="0">
                  <a:solidFill>
                    <a:srgbClr val="FF0066"/>
                  </a:solidFill>
                  <a:latin typeface="宋体" panose="02010600030101010101" pitchFamily="2" charset="-122"/>
                </a:rPr>
                <a:t>在小学你还学习过哪些图形呢</a:t>
              </a:r>
              <a:r>
                <a:rPr lang="en-US" altLang="zh-CN" sz="3200" b="1" dirty="0">
                  <a:solidFill>
                    <a:srgbClr val="FF0066"/>
                  </a:solidFill>
                  <a:latin typeface="宋体" panose="02010600030101010101" pitchFamily="2" charset="-122"/>
                </a:rPr>
                <a:t>?</a:t>
              </a:r>
            </a:p>
          </p:txBody>
        </p:sp>
      </p:grpSp>
      <p:sp>
        <p:nvSpPr>
          <p:cNvPr id="95269" name="Text Box 37"/>
          <p:cNvSpPr txBox="1">
            <a:spLocks noChangeArrowheads="1"/>
          </p:cNvSpPr>
          <p:nvPr/>
        </p:nvSpPr>
        <p:spPr bwMode="auto">
          <a:xfrm>
            <a:off x="2362200" y="228600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面</a:t>
            </a:r>
          </a:p>
        </p:txBody>
      </p:sp>
      <p:sp>
        <p:nvSpPr>
          <p:cNvPr id="95270" name="Text Box 38"/>
          <p:cNvSpPr txBox="1">
            <a:spLocks noChangeArrowheads="1"/>
          </p:cNvSpPr>
          <p:nvPr/>
        </p:nvSpPr>
        <p:spPr bwMode="auto">
          <a:xfrm>
            <a:off x="4038600" y="30480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</a:rPr>
              <a:t>有</a:t>
            </a: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__</a:t>
            </a: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</a:rPr>
              <a:t>个面</a:t>
            </a: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95271" name="Text Box 39"/>
          <p:cNvSpPr txBox="1">
            <a:spLocks noChangeArrowheads="1"/>
          </p:cNvSpPr>
          <p:nvPr/>
        </p:nvSpPr>
        <p:spPr bwMode="auto">
          <a:xfrm>
            <a:off x="4495800" y="2286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</a:p>
        </p:txBody>
      </p:sp>
      <p:sp>
        <p:nvSpPr>
          <p:cNvPr id="95272" name="Text Box 40"/>
          <p:cNvSpPr txBox="1">
            <a:spLocks noChangeArrowheads="1"/>
          </p:cNvSpPr>
          <p:nvPr/>
        </p:nvSpPr>
        <p:spPr bwMode="auto">
          <a:xfrm>
            <a:off x="1676400" y="9144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</a:p>
        </p:txBody>
      </p:sp>
      <p:sp>
        <p:nvSpPr>
          <p:cNvPr id="95273" name="Text Box 41"/>
          <p:cNvSpPr txBox="1">
            <a:spLocks noChangeArrowheads="1"/>
          </p:cNvSpPr>
          <p:nvPr/>
        </p:nvSpPr>
        <p:spPr bwMode="auto">
          <a:xfrm>
            <a:off x="1981200" y="1447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平</a:t>
            </a:r>
          </a:p>
        </p:txBody>
      </p:sp>
      <p:sp>
        <p:nvSpPr>
          <p:cNvPr id="95274" name="Text Box 42"/>
          <p:cNvSpPr txBox="1">
            <a:spLocks noChangeArrowheads="1"/>
          </p:cNvSpPr>
          <p:nvPr/>
        </p:nvSpPr>
        <p:spPr bwMode="auto">
          <a:xfrm>
            <a:off x="4419600" y="1447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曲</a:t>
            </a:r>
          </a:p>
        </p:txBody>
      </p:sp>
      <p:sp>
        <p:nvSpPr>
          <p:cNvPr id="95275" name="Text Box 43"/>
          <p:cNvSpPr txBox="1">
            <a:spLocks noChangeArrowheads="1"/>
          </p:cNvSpPr>
          <p:nvPr/>
        </p:nvSpPr>
        <p:spPr bwMode="auto">
          <a:xfrm>
            <a:off x="381000" y="2133600"/>
            <a:ext cx="472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</a:rPr>
              <a:t>球由</a:t>
            </a: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_________</a:t>
            </a:r>
            <a:r>
              <a:rPr lang="zh-CN" altLang="en-US" sz="3200" b="1">
                <a:solidFill>
                  <a:srgbClr val="0000FF"/>
                </a:solidFill>
              </a:rPr>
              <a:t>围成</a:t>
            </a:r>
            <a:r>
              <a:rPr lang="en-US" altLang="zh-CN"/>
              <a:t>.</a:t>
            </a:r>
          </a:p>
        </p:txBody>
      </p:sp>
      <p:sp>
        <p:nvSpPr>
          <p:cNvPr id="95276" name="Text Box 44"/>
          <p:cNvSpPr txBox="1">
            <a:spLocks noChangeArrowheads="1"/>
          </p:cNvSpPr>
          <p:nvPr/>
        </p:nvSpPr>
        <p:spPr bwMode="auto">
          <a:xfrm>
            <a:off x="1295400" y="20574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一个曲面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95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952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5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5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95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952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95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95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95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95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95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95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5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5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5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5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nimBg="1"/>
      <p:bldP spid="95237" grpId="0"/>
      <p:bldP spid="95269" grpId="0"/>
      <p:bldP spid="95270" grpId="0"/>
      <p:bldP spid="95271" grpId="0"/>
      <p:bldP spid="95272" grpId="0"/>
      <p:bldP spid="95273" grpId="0"/>
      <p:bldP spid="95275" grpId="0"/>
      <p:bldP spid="952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676400" y="6858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你能把下列几何图形分成两类吗</a:t>
            </a:r>
            <a:r>
              <a:rPr lang="en-US" altLang="zh-CN" sz="3600" b="1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?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5105400" y="4572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(1), (6)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733800" y="55626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(2),(3),(4),(5)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133600" y="4114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ea typeface="黑体" panose="02010609060101010101" charset="-122"/>
              </a:rPr>
              <a:t>立体图形</a:t>
            </a:r>
            <a:r>
              <a:rPr lang="en-US" altLang="zh-CN" sz="2400" b="1">
                <a:solidFill>
                  <a:srgbClr val="FF3300"/>
                </a:solidFill>
                <a:ea typeface="黑体" panose="02010609060101010101" charset="-122"/>
                <a:sym typeface="Wingdings" panose="05000000000000000000" pitchFamily="2" charset="2"/>
              </a:rPr>
              <a:t>(</a:t>
            </a:r>
            <a:r>
              <a:rPr lang="zh-CN" altLang="en-US" sz="2400" b="1">
                <a:solidFill>
                  <a:srgbClr val="FF3300"/>
                </a:solidFill>
                <a:ea typeface="黑体" panose="02010609060101010101" charset="-122"/>
                <a:sym typeface="Wingdings" panose="05000000000000000000" pitchFamily="2" charset="2"/>
              </a:rPr>
              <a:t>几何体）：</a:t>
            </a:r>
            <a:endParaRPr lang="zh-CN" altLang="en-US" sz="2400" b="1">
              <a:solidFill>
                <a:srgbClr val="FF3300"/>
              </a:solidFill>
              <a:ea typeface="黑体" panose="02010609060101010101" charset="-122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2057400" y="51054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ea typeface="黑体" panose="02010609060101010101" charset="-122"/>
              </a:rPr>
              <a:t>平面图形</a:t>
            </a:r>
            <a:r>
              <a:rPr lang="en-US" altLang="zh-CN" sz="2400" b="1">
                <a:solidFill>
                  <a:srgbClr val="FF3300"/>
                </a:solidFill>
                <a:ea typeface="黑体" panose="02010609060101010101" charset="-122"/>
              </a:rPr>
              <a:t>: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4953000" y="41148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</a:rPr>
              <a:t>各个部分不在同一个平面内</a:t>
            </a:r>
            <a:r>
              <a:rPr lang="en-US" altLang="zh-CN" sz="2400" b="1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3505200" y="51054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</a:rPr>
              <a:t>各个部分都在同一个平面内</a:t>
            </a:r>
            <a:r>
              <a:rPr lang="en-US" altLang="zh-CN" sz="2400" b="1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115721" name="Group 9"/>
          <p:cNvGrpSpPr/>
          <p:nvPr/>
        </p:nvGrpSpPr>
        <p:grpSpPr bwMode="auto">
          <a:xfrm>
            <a:off x="6400800" y="4572000"/>
            <a:ext cx="1524000" cy="76200"/>
            <a:chOff x="2208" y="2496"/>
            <a:chExt cx="960" cy="48"/>
          </a:xfrm>
        </p:grpSpPr>
        <p:sp>
          <p:nvSpPr>
            <p:cNvPr id="115722" name="Oval 10"/>
            <p:cNvSpPr>
              <a:spLocks noChangeArrowheads="1"/>
            </p:cNvSpPr>
            <p:nvPr/>
          </p:nvSpPr>
          <p:spPr bwMode="auto">
            <a:xfrm>
              <a:off x="2208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23" name="Oval 11"/>
            <p:cNvSpPr>
              <a:spLocks noChangeArrowheads="1"/>
            </p:cNvSpPr>
            <p:nvPr/>
          </p:nvSpPr>
          <p:spPr bwMode="auto">
            <a:xfrm>
              <a:off x="2400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24" name="Oval 12"/>
            <p:cNvSpPr>
              <a:spLocks noChangeArrowheads="1"/>
            </p:cNvSpPr>
            <p:nvPr/>
          </p:nvSpPr>
          <p:spPr bwMode="auto">
            <a:xfrm>
              <a:off x="2640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25" name="Oval 13"/>
            <p:cNvSpPr>
              <a:spLocks noChangeArrowheads="1"/>
            </p:cNvSpPr>
            <p:nvPr/>
          </p:nvSpPr>
          <p:spPr bwMode="auto">
            <a:xfrm>
              <a:off x="2880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26" name="Oval 14"/>
            <p:cNvSpPr>
              <a:spLocks noChangeArrowheads="1"/>
            </p:cNvSpPr>
            <p:nvPr/>
          </p:nvSpPr>
          <p:spPr bwMode="auto">
            <a:xfrm>
              <a:off x="3120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15727" name="Group 15"/>
          <p:cNvGrpSpPr/>
          <p:nvPr/>
        </p:nvGrpSpPr>
        <p:grpSpPr bwMode="auto">
          <a:xfrm>
            <a:off x="4876800" y="5486400"/>
            <a:ext cx="1524000" cy="76200"/>
            <a:chOff x="2208" y="2496"/>
            <a:chExt cx="960" cy="48"/>
          </a:xfrm>
        </p:grpSpPr>
        <p:sp>
          <p:nvSpPr>
            <p:cNvPr id="115728" name="Oval 16"/>
            <p:cNvSpPr>
              <a:spLocks noChangeArrowheads="1"/>
            </p:cNvSpPr>
            <p:nvPr/>
          </p:nvSpPr>
          <p:spPr bwMode="auto">
            <a:xfrm>
              <a:off x="2208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29" name="Oval 17"/>
            <p:cNvSpPr>
              <a:spLocks noChangeArrowheads="1"/>
            </p:cNvSpPr>
            <p:nvPr/>
          </p:nvSpPr>
          <p:spPr bwMode="auto">
            <a:xfrm>
              <a:off x="2400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30" name="Oval 18"/>
            <p:cNvSpPr>
              <a:spLocks noChangeArrowheads="1"/>
            </p:cNvSpPr>
            <p:nvPr/>
          </p:nvSpPr>
          <p:spPr bwMode="auto">
            <a:xfrm>
              <a:off x="2640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31" name="Oval 19"/>
            <p:cNvSpPr>
              <a:spLocks noChangeArrowheads="1"/>
            </p:cNvSpPr>
            <p:nvPr/>
          </p:nvSpPr>
          <p:spPr bwMode="auto">
            <a:xfrm>
              <a:off x="2880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32" name="Oval 20"/>
            <p:cNvSpPr>
              <a:spLocks noChangeArrowheads="1"/>
            </p:cNvSpPr>
            <p:nvPr/>
          </p:nvSpPr>
          <p:spPr bwMode="auto">
            <a:xfrm>
              <a:off x="3120" y="2496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15734" name="Picture 22" descr="图片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5694363"/>
            <a:ext cx="3505200" cy="11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35" name="WordArt 23"/>
          <p:cNvSpPr>
            <a:spLocks noChangeArrowheads="1" noChangeShapeType="1" noTextEdit="1"/>
          </p:cNvSpPr>
          <p:nvPr/>
        </p:nvSpPr>
        <p:spPr bwMode="auto">
          <a:xfrm>
            <a:off x="0" y="762000"/>
            <a:ext cx="1600200" cy="723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试一试</a:t>
            </a:r>
          </a:p>
        </p:txBody>
      </p:sp>
      <p:sp>
        <p:nvSpPr>
          <p:cNvPr id="115737" name="Text Box 25"/>
          <p:cNvSpPr txBox="1">
            <a:spLocks noChangeArrowheads="1"/>
          </p:cNvSpPr>
          <p:nvPr/>
        </p:nvSpPr>
        <p:spPr bwMode="auto">
          <a:xfrm>
            <a:off x="609600" y="2971800"/>
            <a:ext cx="822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(1)            (2)             (3)            (4)               (5)            (6)</a:t>
            </a:r>
          </a:p>
        </p:txBody>
      </p:sp>
      <p:grpSp>
        <p:nvGrpSpPr>
          <p:cNvPr id="115738" name="Group 26"/>
          <p:cNvGrpSpPr/>
          <p:nvPr/>
        </p:nvGrpSpPr>
        <p:grpSpPr bwMode="auto">
          <a:xfrm>
            <a:off x="762000" y="1447800"/>
            <a:ext cx="7315200" cy="1397000"/>
            <a:chOff x="432" y="1536"/>
            <a:chExt cx="4608" cy="880"/>
          </a:xfrm>
        </p:grpSpPr>
        <p:sp>
          <p:nvSpPr>
            <p:cNvPr id="115739" name="AutoShape 27"/>
            <p:cNvSpPr>
              <a:spLocks noChangeArrowheads="1"/>
            </p:cNvSpPr>
            <p:nvPr/>
          </p:nvSpPr>
          <p:spPr bwMode="auto">
            <a:xfrm>
              <a:off x="432" y="1680"/>
              <a:ext cx="528" cy="736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40" name="Line 28"/>
            <p:cNvSpPr>
              <a:spLocks noChangeShapeType="1"/>
            </p:cNvSpPr>
            <p:nvPr/>
          </p:nvSpPr>
          <p:spPr bwMode="auto">
            <a:xfrm flipV="1">
              <a:off x="2064" y="1584"/>
              <a:ext cx="480" cy="7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741" name="AutoShape 29"/>
            <p:cNvSpPr>
              <a:spLocks noChangeArrowheads="1"/>
            </p:cNvSpPr>
            <p:nvPr/>
          </p:nvSpPr>
          <p:spPr bwMode="auto">
            <a:xfrm>
              <a:off x="1248" y="1776"/>
              <a:ext cx="432" cy="62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42" name="Oval 30"/>
            <p:cNvSpPr>
              <a:spLocks noChangeArrowheads="1"/>
            </p:cNvSpPr>
            <p:nvPr/>
          </p:nvSpPr>
          <p:spPr bwMode="auto">
            <a:xfrm>
              <a:off x="2832" y="1584"/>
              <a:ext cx="624" cy="59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5743" name="AutoShape 31"/>
            <p:cNvSpPr>
              <a:spLocks noChangeArrowheads="1"/>
            </p:cNvSpPr>
            <p:nvPr/>
          </p:nvSpPr>
          <p:spPr bwMode="auto">
            <a:xfrm>
              <a:off x="3936" y="1920"/>
              <a:ext cx="48" cy="47"/>
            </a:xfrm>
            <a:prstGeom prst="flowChartConnector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5744" name="Group 32"/>
            <p:cNvGrpSpPr/>
            <p:nvPr/>
          </p:nvGrpSpPr>
          <p:grpSpPr bwMode="auto">
            <a:xfrm>
              <a:off x="4368" y="1536"/>
              <a:ext cx="672" cy="676"/>
              <a:chOff x="3312" y="960"/>
              <a:chExt cx="672" cy="676"/>
            </a:xfrm>
          </p:grpSpPr>
          <p:grpSp>
            <p:nvGrpSpPr>
              <p:cNvPr id="115745" name="Group 33"/>
              <p:cNvGrpSpPr/>
              <p:nvPr/>
            </p:nvGrpSpPr>
            <p:grpSpPr bwMode="auto">
              <a:xfrm>
                <a:off x="3312" y="960"/>
                <a:ext cx="672" cy="676"/>
                <a:chOff x="4656" y="768"/>
                <a:chExt cx="672" cy="676"/>
              </a:xfrm>
            </p:grpSpPr>
            <p:sp>
              <p:nvSpPr>
                <p:cNvPr id="115746" name="Oval 34"/>
                <p:cNvSpPr>
                  <a:spLocks noChangeArrowheads="1"/>
                </p:cNvSpPr>
                <p:nvPr/>
              </p:nvSpPr>
              <p:spPr bwMode="auto">
                <a:xfrm>
                  <a:off x="4657" y="768"/>
                  <a:ext cx="671" cy="67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747" name="Arc 35"/>
                <p:cNvSpPr/>
                <p:nvPr/>
              </p:nvSpPr>
              <p:spPr bwMode="auto">
                <a:xfrm flipH="1">
                  <a:off x="4896" y="768"/>
                  <a:ext cx="118" cy="676"/>
                </a:xfrm>
                <a:custGeom>
                  <a:avLst/>
                  <a:gdLst>
                    <a:gd name="G0" fmla="+- 1628 0 0"/>
                    <a:gd name="G1" fmla="+- 21600 0 0"/>
                    <a:gd name="G2" fmla="+- 21600 0 0"/>
                    <a:gd name="T0" fmla="*/ 1628 w 23228"/>
                    <a:gd name="T1" fmla="*/ 0 h 43200"/>
                    <a:gd name="T2" fmla="*/ 0 w 23228"/>
                    <a:gd name="T3" fmla="*/ 43139 h 43200"/>
                    <a:gd name="T4" fmla="*/ 1628 w 23228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228" h="43200" fill="none" extrusionOk="0">
                      <a:moveTo>
                        <a:pt x="1627" y="0"/>
                      </a:moveTo>
                      <a:cubicBezTo>
                        <a:pt x="13557" y="0"/>
                        <a:pt x="23228" y="9670"/>
                        <a:pt x="23228" y="21600"/>
                      </a:cubicBezTo>
                      <a:cubicBezTo>
                        <a:pt x="23228" y="33529"/>
                        <a:pt x="13557" y="43200"/>
                        <a:pt x="1628" y="43200"/>
                      </a:cubicBezTo>
                      <a:cubicBezTo>
                        <a:pt x="1084" y="43200"/>
                        <a:pt x="541" y="43179"/>
                        <a:pt x="0" y="43138"/>
                      </a:cubicBezTo>
                    </a:path>
                    <a:path w="23228" h="43200" stroke="0" extrusionOk="0">
                      <a:moveTo>
                        <a:pt x="1627" y="0"/>
                      </a:moveTo>
                      <a:cubicBezTo>
                        <a:pt x="13557" y="0"/>
                        <a:pt x="23228" y="9670"/>
                        <a:pt x="23228" y="21600"/>
                      </a:cubicBezTo>
                      <a:cubicBezTo>
                        <a:pt x="23228" y="33529"/>
                        <a:pt x="13557" y="43200"/>
                        <a:pt x="1628" y="43200"/>
                      </a:cubicBezTo>
                      <a:cubicBezTo>
                        <a:pt x="1084" y="43200"/>
                        <a:pt x="541" y="43179"/>
                        <a:pt x="0" y="43138"/>
                      </a:cubicBezTo>
                      <a:lnTo>
                        <a:pt x="1628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748" name="Arc 36"/>
                <p:cNvSpPr/>
                <p:nvPr/>
              </p:nvSpPr>
              <p:spPr bwMode="auto">
                <a:xfrm rot="-5400000">
                  <a:off x="4933" y="731"/>
                  <a:ext cx="118" cy="671"/>
                </a:xfrm>
                <a:custGeom>
                  <a:avLst/>
                  <a:gdLst>
                    <a:gd name="G0" fmla="+- 1628 0 0"/>
                    <a:gd name="G1" fmla="+- 21600 0 0"/>
                    <a:gd name="G2" fmla="+- 21600 0 0"/>
                    <a:gd name="T0" fmla="*/ 1628 w 23228"/>
                    <a:gd name="T1" fmla="*/ 0 h 43200"/>
                    <a:gd name="T2" fmla="*/ 0 w 23228"/>
                    <a:gd name="T3" fmla="*/ 43139 h 43200"/>
                    <a:gd name="T4" fmla="*/ 1628 w 23228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228" h="43200" fill="none" extrusionOk="0">
                      <a:moveTo>
                        <a:pt x="1627" y="0"/>
                      </a:moveTo>
                      <a:cubicBezTo>
                        <a:pt x="13557" y="0"/>
                        <a:pt x="23228" y="9670"/>
                        <a:pt x="23228" y="21600"/>
                      </a:cubicBezTo>
                      <a:cubicBezTo>
                        <a:pt x="23228" y="33529"/>
                        <a:pt x="13557" y="43200"/>
                        <a:pt x="1628" y="43200"/>
                      </a:cubicBezTo>
                      <a:cubicBezTo>
                        <a:pt x="1084" y="43200"/>
                        <a:pt x="541" y="43179"/>
                        <a:pt x="0" y="43138"/>
                      </a:cubicBezTo>
                    </a:path>
                    <a:path w="23228" h="43200" stroke="0" extrusionOk="0">
                      <a:moveTo>
                        <a:pt x="1627" y="0"/>
                      </a:moveTo>
                      <a:cubicBezTo>
                        <a:pt x="13557" y="0"/>
                        <a:pt x="23228" y="9670"/>
                        <a:pt x="23228" y="21600"/>
                      </a:cubicBezTo>
                      <a:cubicBezTo>
                        <a:pt x="23228" y="33529"/>
                        <a:pt x="13557" y="43200"/>
                        <a:pt x="1628" y="43200"/>
                      </a:cubicBezTo>
                      <a:cubicBezTo>
                        <a:pt x="1084" y="43200"/>
                        <a:pt x="541" y="43179"/>
                        <a:pt x="0" y="43138"/>
                      </a:cubicBezTo>
                      <a:lnTo>
                        <a:pt x="1628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15749" name="Group 37"/>
              <p:cNvGrpSpPr/>
              <p:nvPr/>
            </p:nvGrpSpPr>
            <p:grpSpPr bwMode="auto">
              <a:xfrm>
                <a:off x="3312" y="960"/>
                <a:ext cx="671" cy="676"/>
                <a:chOff x="4656" y="768"/>
                <a:chExt cx="671" cy="676"/>
              </a:xfrm>
            </p:grpSpPr>
            <p:sp>
              <p:nvSpPr>
                <p:cNvPr id="115750" name="Arc 38"/>
                <p:cNvSpPr/>
                <p:nvPr/>
              </p:nvSpPr>
              <p:spPr bwMode="auto">
                <a:xfrm rot="16200000" flipH="1">
                  <a:off x="4932" y="828"/>
                  <a:ext cx="119" cy="671"/>
                </a:xfrm>
                <a:custGeom>
                  <a:avLst/>
                  <a:gdLst>
                    <a:gd name="G0" fmla="+- 4359 0 0"/>
                    <a:gd name="G1" fmla="+- 21600 0 0"/>
                    <a:gd name="G2" fmla="+- 21600 0 0"/>
                    <a:gd name="T0" fmla="*/ 4359 w 25959"/>
                    <a:gd name="T1" fmla="*/ 0 h 43200"/>
                    <a:gd name="T2" fmla="*/ 0 w 25959"/>
                    <a:gd name="T3" fmla="*/ 42756 h 43200"/>
                    <a:gd name="T4" fmla="*/ 4359 w 25959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959" h="43200" fill="none" extrusionOk="0">
                      <a:moveTo>
                        <a:pt x="4358" y="0"/>
                      </a:moveTo>
                      <a:cubicBezTo>
                        <a:pt x="16288" y="0"/>
                        <a:pt x="25959" y="9670"/>
                        <a:pt x="25959" y="21600"/>
                      </a:cubicBezTo>
                      <a:cubicBezTo>
                        <a:pt x="25959" y="33529"/>
                        <a:pt x="16288" y="43200"/>
                        <a:pt x="4359" y="43200"/>
                      </a:cubicBezTo>
                      <a:cubicBezTo>
                        <a:pt x="2894" y="43200"/>
                        <a:pt x="1434" y="43051"/>
                        <a:pt x="0" y="42755"/>
                      </a:cubicBezTo>
                    </a:path>
                    <a:path w="25959" h="43200" stroke="0" extrusionOk="0">
                      <a:moveTo>
                        <a:pt x="4358" y="0"/>
                      </a:moveTo>
                      <a:cubicBezTo>
                        <a:pt x="16288" y="0"/>
                        <a:pt x="25959" y="9670"/>
                        <a:pt x="25959" y="21600"/>
                      </a:cubicBezTo>
                      <a:cubicBezTo>
                        <a:pt x="25959" y="33529"/>
                        <a:pt x="16288" y="43200"/>
                        <a:pt x="4359" y="43200"/>
                      </a:cubicBezTo>
                      <a:cubicBezTo>
                        <a:pt x="2894" y="43200"/>
                        <a:pt x="1434" y="43051"/>
                        <a:pt x="0" y="42755"/>
                      </a:cubicBezTo>
                      <a:lnTo>
                        <a:pt x="4359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751" name="Arc 39"/>
                <p:cNvSpPr/>
                <p:nvPr/>
              </p:nvSpPr>
              <p:spPr bwMode="auto">
                <a:xfrm rot="-5400000">
                  <a:off x="4933" y="731"/>
                  <a:ext cx="118" cy="671"/>
                </a:xfrm>
                <a:custGeom>
                  <a:avLst/>
                  <a:gdLst>
                    <a:gd name="G0" fmla="+- 1628 0 0"/>
                    <a:gd name="G1" fmla="+- 21600 0 0"/>
                    <a:gd name="G2" fmla="+- 21600 0 0"/>
                    <a:gd name="T0" fmla="*/ 1628 w 23228"/>
                    <a:gd name="T1" fmla="*/ 0 h 43200"/>
                    <a:gd name="T2" fmla="*/ 0 w 23228"/>
                    <a:gd name="T3" fmla="*/ 43139 h 43200"/>
                    <a:gd name="T4" fmla="*/ 1628 w 23228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228" h="43200" fill="none" extrusionOk="0">
                      <a:moveTo>
                        <a:pt x="1627" y="0"/>
                      </a:moveTo>
                      <a:cubicBezTo>
                        <a:pt x="13557" y="0"/>
                        <a:pt x="23228" y="9670"/>
                        <a:pt x="23228" y="21600"/>
                      </a:cubicBezTo>
                      <a:cubicBezTo>
                        <a:pt x="23228" y="33529"/>
                        <a:pt x="13557" y="43200"/>
                        <a:pt x="1628" y="43200"/>
                      </a:cubicBezTo>
                      <a:cubicBezTo>
                        <a:pt x="1084" y="43200"/>
                        <a:pt x="541" y="43179"/>
                        <a:pt x="0" y="43138"/>
                      </a:cubicBezTo>
                    </a:path>
                    <a:path w="23228" h="43200" stroke="0" extrusionOk="0">
                      <a:moveTo>
                        <a:pt x="1627" y="0"/>
                      </a:moveTo>
                      <a:cubicBezTo>
                        <a:pt x="13557" y="0"/>
                        <a:pt x="23228" y="9670"/>
                        <a:pt x="23228" y="21600"/>
                      </a:cubicBezTo>
                      <a:cubicBezTo>
                        <a:pt x="23228" y="33529"/>
                        <a:pt x="13557" y="43200"/>
                        <a:pt x="1628" y="43200"/>
                      </a:cubicBezTo>
                      <a:cubicBezTo>
                        <a:pt x="1084" y="43200"/>
                        <a:pt x="541" y="43179"/>
                        <a:pt x="0" y="43138"/>
                      </a:cubicBezTo>
                      <a:lnTo>
                        <a:pt x="1628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752" name="Arc 40"/>
                <p:cNvSpPr/>
                <p:nvPr/>
              </p:nvSpPr>
              <p:spPr bwMode="auto">
                <a:xfrm flipH="1">
                  <a:off x="4896" y="768"/>
                  <a:ext cx="118" cy="676"/>
                </a:xfrm>
                <a:custGeom>
                  <a:avLst/>
                  <a:gdLst>
                    <a:gd name="G0" fmla="+- 1628 0 0"/>
                    <a:gd name="G1" fmla="+- 21600 0 0"/>
                    <a:gd name="G2" fmla="+- 21600 0 0"/>
                    <a:gd name="T0" fmla="*/ 1628 w 23228"/>
                    <a:gd name="T1" fmla="*/ 0 h 43200"/>
                    <a:gd name="T2" fmla="*/ 0 w 23228"/>
                    <a:gd name="T3" fmla="*/ 43139 h 43200"/>
                    <a:gd name="T4" fmla="*/ 1628 w 23228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228" h="43200" fill="none" extrusionOk="0">
                      <a:moveTo>
                        <a:pt x="1627" y="0"/>
                      </a:moveTo>
                      <a:cubicBezTo>
                        <a:pt x="13557" y="0"/>
                        <a:pt x="23228" y="9670"/>
                        <a:pt x="23228" y="21600"/>
                      </a:cubicBezTo>
                      <a:cubicBezTo>
                        <a:pt x="23228" y="33529"/>
                        <a:pt x="13557" y="43200"/>
                        <a:pt x="1628" y="43200"/>
                      </a:cubicBezTo>
                      <a:cubicBezTo>
                        <a:pt x="1084" y="43200"/>
                        <a:pt x="541" y="43179"/>
                        <a:pt x="0" y="43138"/>
                      </a:cubicBezTo>
                    </a:path>
                    <a:path w="23228" h="43200" stroke="0" extrusionOk="0">
                      <a:moveTo>
                        <a:pt x="1627" y="0"/>
                      </a:moveTo>
                      <a:cubicBezTo>
                        <a:pt x="13557" y="0"/>
                        <a:pt x="23228" y="9670"/>
                        <a:pt x="23228" y="21600"/>
                      </a:cubicBezTo>
                      <a:cubicBezTo>
                        <a:pt x="23228" y="33529"/>
                        <a:pt x="13557" y="43200"/>
                        <a:pt x="1628" y="43200"/>
                      </a:cubicBezTo>
                      <a:cubicBezTo>
                        <a:pt x="1084" y="43200"/>
                        <a:pt x="541" y="43179"/>
                        <a:pt x="0" y="43138"/>
                      </a:cubicBezTo>
                      <a:lnTo>
                        <a:pt x="1628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15753" name="Arc 41"/>
                <p:cNvSpPr/>
                <p:nvPr/>
              </p:nvSpPr>
              <p:spPr bwMode="auto">
                <a:xfrm>
                  <a:off x="4992" y="768"/>
                  <a:ext cx="106" cy="676"/>
                </a:xfrm>
                <a:custGeom>
                  <a:avLst/>
                  <a:gdLst>
                    <a:gd name="G0" fmla="+- 1529 0 0"/>
                    <a:gd name="G1" fmla="+- 21600 0 0"/>
                    <a:gd name="G2" fmla="+- 21600 0 0"/>
                    <a:gd name="T0" fmla="*/ 1529 w 23129"/>
                    <a:gd name="T1" fmla="*/ 0 h 43200"/>
                    <a:gd name="T2" fmla="*/ 0 w 23129"/>
                    <a:gd name="T3" fmla="*/ 43146 h 43200"/>
                    <a:gd name="T4" fmla="*/ 1529 w 23129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129" h="43200" fill="none" extrusionOk="0">
                      <a:moveTo>
                        <a:pt x="1528" y="0"/>
                      </a:moveTo>
                      <a:cubicBezTo>
                        <a:pt x="13458" y="0"/>
                        <a:pt x="23129" y="9670"/>
                        <a:pt x="23129" y="21600"/>
                      </a:cubicBezTo>
                      <a:cubicBezTo>
                        <a:pt x="23129" y="33529"/>
                        <a:pt x="13458" y="43200"/>
                        <a:pt x="1529" y="43200"/>
                      </a:cubicBezTo>
                      <a:cubicBezTo>
                        <a:pt x="1018" y="43200"/>
                        <a:pt x="508" y="43181"/>
                        <a:pt x="0" y="43145"/>
                      </a:cubicBezTo>
                    </a:path>
                    <a:path w="23129" h="43200" stroke="0" extrusionOk="0">
                      <a:moveTo>
                        <a:pt x="1528" y="0"/>
                      </a:moveTo>
                      <a:cubicBezTo>
                        <a:pt x="13458" y="0"/>
                        <a:pt x="23129" y="9670"/>
                        <a:pt x="23129" y="21600"/>
                      </a:cubicBezTo>
                      <a:cubicBezTo>
                        <a:pt x="23129" y="33529"/>
                        <a:pt x="13458" y="43200"/>
                        <a:pt x="1529" y="43200"/>
                      </a:cubicBezTo>
                      <a:cubicBezTo>
                        <a:pt x="1018" y="43200"/>
                        <a:pt x="508" y="43181"/>
                        <a:pt x="0" y="43145"/>
                      </a:cubicBezTo>
                      <a:lnTo>
                        <a:pt x="1529" y="216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15754" name="Text Box 42"/>
          <p:cNvSpPr txBox="1">
            <a:spLocks noChangeArrowheads="1"/>
          </p:cNvSpPr>
          <p:nvPr/>
        </p:nvSpPr>
        <p:spPr bwMode="auto">
          <a:xfrm>
            <a:off x="593725" y="37560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115755" name="Text Box 43"/>
          <p:cNvSpPr txBox="1">
            <a:spLocks noChangeArrowheads="1"/>
          </p:cNvSpPr>
          <p:nvPr/>
        </p:nvSpPr>
        <p:spPr bwMode="auto">
          <a:xfrm>
            <a:off x="0" y="4419600"/>
            <a:ext cx="3429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几何图形</a:t>
            </a:r>
            <a:r>
              <a:rPr lang="en-US" altLang="zh-CN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</a:p>
          <a:p>
            <a:endParaRPr lang="en-US" altLang="zh-CN" sz="2400"/>
          </a:p>
        </p:txBody>
      </p:sp>
      <p:grpSp>
        <p:nvGrpSpPr>
          <p:cNvPr id="115756" name="Group 44"/>
          <p:cNvGrpSpPr/>
          <p:nvPr/>
        </p:nvGrpSpPr>
        <p:grpSpPr bwMode="auto">
          <a:xfrm>
            <a:off x="1344613" y="4191000"/>
            <a:ext cx="865187" cy="1676400"/>
            <a:chOff x="-281" y="1008"/>
            <a:chExt cx="1049" cy="1440"/>
          </a:xfrm>
        </p:grpSpPr>
        <p:sp>
          <p:nvSpPr>
            <p:cNvPr id="115757" name="Text Box 45"/>
            <p:cNvSpPr txBox="1">
              <a:spLocks noChangeArrowheads="1"/>
            </p:cNvSpPr>
            <p:nvPr/>
          </p:nvSpPr>
          <p:spPr bwMode="auto">
            <a:xfrm>
              <a:off x="-281" y="1008"/>
              <a:ext cx="889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15758" name="AutoShape 46"/>
            <p:cNvSpPr/>
            <p:nvPr/>
          </p:nvSpPr>
          <p:spPr bwMode="auto">
            <a:xfrm>
              <a:off x="480" y="1200"/>
              <a:ext cx="288" cy="768"/>
            </a:xfrm>
            <a:prstGeom prst="leftBrace">
              <a:avLst>
                <a:gd name="adj1" fmla="val 2222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5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1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/>
      <p:bldP spid="115716" grpId="0"/>
      <p:bldP spid="115717" grpId="0"/>
      <p:bldP spid="115718" grpId="0"/>
      <p:bldP spid="115719" grpId="0"/>
      <p:bldP spid="115720" grpId="0"/>
      <p:bldP spid="115735" grpId="0" animBg="1"/>
      <p:bldP spid="115737" grpId="0"/>
      <p:bldP spid="1157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rgbClr val="CCFFCC">
                <a:gamma/>
                <a:shade val="50196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981200" y="18288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imes New Roman" panose="02020603050405020304" pitchFamily="18" charset="0"/>
              </a:rPr>
              <a:t>立体图形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5410200" y="17526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imes New Roman" panose="02020603050405020304" pitchFamily="18" charset="0"/>
              </a:rPr>
              <a:t>平面图形</a:t>
            </a:r>
          </a:p>
        </p:txBody>
      </p:sp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 rot="5400000">
            <a:off x="-164306" y="621506"/>
            <a:ext cx="1981200" cy="738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eaVert" wrap="none" fromWordArt="1">
            <a:prstTxWarp prst="textPlain">
              <a:avLst>
                <a:gd name="adj" fmla="val 55523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zh-CN" altLang="en-US" sz="3200" b="1" i="1" kern="10">
                <a:ln w="9525">
                  <a:round/>
                </a:ln>
                <a:solidFill>
                  <a:srgbClr val="CC0000"/>
                </a:solidFill>
                <a:latin typeface="楷体_GB2312"/>
              </a:rPr>
              <a:t>小试牛刀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905000" y="685800"/>
            <a:ext cx="48768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 i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请给下列图形分类</a:t>
            </a:r>
          </a:p>
        </p:txBody>
      </p:sp>
      <p:pic>
        <p:nvPicPr>
          <p:cNvPr id="106502" name="Object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495800"/>
            <a:ext cx="128746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3" name="Object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048000"/>
            <a:ext cx="22098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4" name="Object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876800"/>
            <a:ext cx="19050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5" name="Object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590800"/>
            <a:ext cx="13430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6" name="Object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495800"/>
            <a:ext cx="14414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7" name="Object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505200"/>
            <a:ext cx="13906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08" name="Line 12"/>
          <p:cNvSpPr>
            <a:spLocks noChangeShapeType="1"/>
          </p:cNvSpPr>
          <p:nvPr/>
        </p:nvSpPr>
        <p:spPr bwMode="auto">
          <a:xfrm flipH="1">
            <a:off x="2286000" y="2438400"/>
            <a:ext cx="2286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6509" name="Line 13"/>
          <p:cNvSpPr>
            <a:spLocks noChangeShapeType="1"/>
          </p:cNvSpPr>
          <p:nvPr/>
        </p:nvSpPr>
        <p:spPr bwMode="auto">
          <a:xfrm>
            <a:off x="2895600" y="2438400"/>
            <a:ext cx="914400" cy="2362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06510" name="Group 14"/>
          <p:cNvGrpSpPr/>
          <p:nvPr/>
        </p:nvGrpSpPr>
        <p:grpSpPr bwMode="auto">
          <a:xfrm>
            <a:off x="2057400" y="2209800"/>
            <a:ext cx="5181600" cy="3048000"/>
            <a:chOff x="1296" y="1392"/>
            <a:chExt cx="3264" cy="1920"/>
          </a:xfrm>
        </p:grpSpPr>
        <p:sp>
          <p:nvSpPr>
            <p:cNvPr id="106511" name="Line 15"/>
            <p:cNvSpPr>
              <a:spLocks noChangeShapeType="1"/>
            </p:cNvSpPr>
            <p:nvPr/>
          </p:nvSpPr>
          <p:spPr bwMode="auto">
            <a:xfrm flipH="1">
              <a:off x="1296" y="1392"/>
              <a:ext cx="2112" cy="15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512" name="Line 16"/>
            <p:cNvSpPr>
              <a:spLocks noChangeShapeType="1"/>
            </p:cNvSpPr>
            <p:nvPr/>
          </p:nvSpPr>
          <p:spPr bwMode="auto">
            <a:xfrm flipH="1">
              <a:off x="3216" y="1440"/>
              <a:ext cx="336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513" name="Line 17"/>
            <p:cNvSpPr>
              <a:spLocks noChangeShapeType="1"/>
            </p:cNvSpPr>
            <p:nvPr/>
          </p:nvSpPr>
          <p:spPr bwMode="auto">
            <a:xfrm>
              <a:off x="3888" y="1488"/>
              <a:ext cx="384" cy="18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514" name="Line 18"/>
            <p:cNvSpPr>
              <a:spLocks noChangeShapeType="1"/>
            </p:cNvSpPr>
            <p:nvPr/>
          </p:nvSpPr>
          <p:spPr bwMode="auto">
            <a:xfrm>
              <a:off x="4224" y="1488"/>
              <a:ext cx="336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8" grpId="0" animBg="1"/>
      <p:bldP spid="1065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152400" y="0"/>
            <a:ext cx="1905000" cy="7762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7301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b="1" i="1" kern="10" dirty="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练一练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152400" y="762000"/>
            <a:ext cx="73914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</a:rPr>
              <a:t> </a:t>
            </a:r>
            <a:r>
              <a:rPr lang="zh-CN" altLang="en-US" sz="3200" b="1" dirty="0">
                <a:solidFill>
                  <a:srgbClr val="000000"/>
                </a:solidFill>
              </a:rPr>
              <a:t>一个长方体如图</a:t>
            </a:r>
            <a:r>
              <a:rPr lang="en-US" altLang="zh-CN" sz="3200" b="1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</a:rPr>
              <a:t> (1)</a:t>
            </a:r>
            <a:r>
              <a:rPr lang="zh-CN" altLang="en-US" sz="3200" b="1" dirty="0">
                <a:solidFill>
                  <a:srgbClr val="000000"/>
                </a:solidFill>
              </a:rPr>
              <a:t>它有多少个面</a:t>
            </a:r>
            <a:r>
              <a:rPr lang="en-US" altLang="zh-CN" sz="3200" b="1" dirty="0">
                <a:solidFill>
                  <a:srgbClr val="000000"/>
                </a:solidFill>
              </a:rPr>
              <a:t>?</a:t>
            </a:r>
            <a:r>
              <a:rPr lang="zh-CN" altLang="en-US" sz="3200" b="1" dirty="0">
                <a:solidFill>
                  <a:srgbClr val="000000"/>
                </a:solidFill>
              </a:rPr>
              <a:t>多少条棱</a:t>
            </a:r>
            <a:r>
              <a:rPr lang="en-US" altLang="zh-CN" sz="3200" b="1" dirty="0">
                <a:solidFill>
                  <a:srgbClr val="000000"/>
                </a:solidFill>
              </a:rPr>
              <a:t>(</a:t>
            </a:r>
            <a:r>
              <a:rPr lang="zh-CN" altLang="en-US" sz="3200" b="1" dirty="0">
                <a:solidFill>
                  <a:srgbClr val="000000"/>
                </a:solidFill>
              </a:rPr>
              <a:t>线段</a:t>
            </a:r>
            <a:r>
              <a:rPr lang="en-US" altLang="zh-CN" sz="3200" b="1" dirty="0">
                <a:solidFill>
                  <a:srgbClr val="000000"/>
                </a:solidFill>
              </a:rPr>
              <a:t>)?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</a:rPr>
              <a:t>      </a:t>
            </a:r>
            <a:r>
              <a:rPr lang="zh-CN" altLang="en-US" sz="3200" b="1" dirty="0">
                <a:solidFill>
                  <a:srgbClr val="000000"/>
                </a:solidFill>
              </a:rPr>
              <a:t>多少个顶点</a:t>
            </a:r>
            <a:r>
              <a:rPr lang="en-US" altLang="zh-CN" sz="32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52400" y="3429000"/>
            <a:ext cx="7162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00"/>
                </a:solidFill>
              </a:rPr>
              <a:t>(2)</a:t>
            </a:r>
            <a:r>
              <a:rPr lang="zh-CN" altLang="en-US" sz="3200" b="1" dirty="0">
                <a:solidFill>
                  <a:srgbClr val="000000"/>
                </a:solidFill>
              </a:rPr>
              <a:t>从它的表面上</a:t>
            </a:r>
            <a:r>
              <a:rPr lang="en-US" altLang="zh-CN" sz="3200" b="1" dirty="0">
                <a:solidFill>
                  <a:srgbClr val="000000"/>
                </a:solidFill>
              </a:rPr>
              <a:t>,</a:t>
            </a:r>
            <a:r>
              <a:rPr lang="zh-CN" altLang="en-US" sz="3200" b="1" dirty="0">
                <a:solidFill>
                  <a:srgbClr val="000000"/>
                </a:solidFill>
              </a:rPr>
              <a:t>你观察到哪些   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</a:rPr>
              <a:t>     平面图形</a:t>
            </a:r>
            <a:r>
              <a:rPr lang="en-US" altLang="zh-CN" sz="32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6781800" y="2133600"/>
            <a:ext cx="1981200" cy="121920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28575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762000" y="2819400"/>
            <a:ext cx="4876800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</a:rPr>
              <a:t>有</a:t>
            </a:r>
            <a:r>
              <a:rPr lang="en-US" altLang="zh-CN" sz="2800" b="1" dirty="0">
                <a:solidFill>
                  <a:srgbClr val="0000FF"/>
                </a:solidFill>
              </a:rPr>
              <a:t>6</a:t>
            </a:r>
            <a:r>
              <a:rPr lang="zh-CN" altLang="en-US" sz="2800" b="1" dirty="0">
                <a:solidFill>
                  <a:srgbClr val="0000FF"/>
                </a:solidFill>
              </a:rPr>
              <a:t>个面</a:t>
            </a:r>
            <a:r>
              <a:rPr lang="en-US" altLang="zh-CN" sz="2800" b="1" dirty="0">
                <a:solidFill>
                  <a:srgbClr val="0000FF"/>
                </a:solidFill>
              </a:rPr>
              <a:t>,12</a:t>
            </a:r>
            <a:r>
              <a:rPr lang="zh-CN" altLang="en-US" sz="2800" b="1" dirty="0">
                <a:solidFill>
                  <a:srgbClr val="0000FF"/>
                </a:solidFill>
              </a:rPr>
              <a:t>条棱</a:t>
            </a:r>
            <a:r>
              <a:rPr lang="en-US" altLang="zh-CN" sz="2800" b="1" dirty="0">
                <a:solidFill>
                  <a:srgbClr val="0000FF"/>
                </a:solidFill>
              </a:rPr>
              <a:t>,8</a:t>
            </a:r>
            <a:r>
              <a:rPr lang="zh-CN" altLang="en-US" sz="2800" b="1" dirty="0">
                <a:solidFill>
                  <a:srgbClr val="0000FF"/>
                </a:solidFill>
              </a:rPr>
              <a:t>个顶点</a:t>
            </a:r>
            <a:r>
              <a:rPr lang="en-US" altLang="zh-CN" sz="2800" b="1" dirty="0">
                <a:solidFill>
                  <a:srgbClr val="0000FF"/>
                </a:solidFill>
              </a:rPr>
              <a:t>;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914400" y="4724400"/>
            <a:ext cx="518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</a:rPr>
              <a:t>点</a:t>
            </a:r>
            <a:r>
              <a:rPr lang="en-US" altLang="zh-CN" sz="2800" b="1" dirty="0">
                <a:solidFill>
                  <a:srgbClr val="0000FF"/>
                </a:solidFill>
              </a:rPr>
              <a:t>, </a:t>
            </a:r>
            <a:r>
              <a:rPr lang="zh-CN" altLang="en-US" sz="2800" b="1" dirty="0">
                <a:solidFill>
                  <a:srgbClr val="0000FF"/>
                </a:solidFill>
              </a:rPr>
              <a:t>线段</a:t>
            </a:r>
            <a:r>
              <a:rPr lang="en-US" altLang="zh-CN" sz="2800" b="1" dirty="0">
                <a:solidFill>
                  <a:srgbClr val="0000FF"/>
                </a:solidFill>
              </a:rPr>
              <a:t>, </a:t>
            </a:r>
            <a:r>
              <a:rPr lang="zh-CN" altLang="en-US" sz="2800" b="1" dirty="0">
                <a:solidFill>
                  <a:srgbClr val="0000FF"/>
                </a:solidFill>
              </a:rPr>
              <a:t>角</a:t>
            </a:r>
            <a:r>
              <a:rPr lang="en-US" altLang="zh-CN" sz="2800" b="1" dirty="0">
                <a:solidFill>
                  <a:srgbClr val="0000FF"/>
                </a:solidFill>
              </a:rPr>
              <a:t>, </a:t>
            </a:r>
            <a:r>
              <a:rPr lang="zh-CN" altLang="en-US" sz="2800" b="1" dirty="0">
                <a:solidFill>
                  <a:srgbClr val="0000FF"/>
                </a:solidFill>
              </a:rPr>
              <a:t>长方形</a:t>
            </a:r>
            <a:r>
              <a:rPr lang="en-US" altLang="zh-CN" dirty="0"/>
              <a:t>.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5715000" y="4114800"/>
            <a:ext cx="31242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注：包围着几何体的是面，面与面相交形成线，线与线相交形成点。</a:t>
            </a:r>
            <a:r>
              <a:rPr lang="zh-CN" altLang="en-US" sz="2400" b="1" dirty="0">
                <a:solidFill>
                  <a:srgbClr val="0000FF"/>
                </a:solidFill>
              </a:rPr>
              <a:t>点、线、面是几何图形的的基本元素。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/>
      <p:bldP spid="82951" grpId="0"/>
      <p:bldP spid="82952" grpId="0" animBg="1"/>
      <p:bldP spid="82953" grpId="0" animBg="1"/>
      <p:bldP spid="829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006120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371600"/>
            <a:ext cx="1981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 descr="0048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219200"/>
            <a:ext cx="2514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990600" y="3886200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点动成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___ ,  </a:t>
            </a:r>
            <a:r>
              <a:rPr kumimoji="1" lang="zh-C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线动成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___,   </a:t>
            </a:r>
            <a:r>
              <a:rPr kumimoji="1" lang="zh-C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面动成</a:t>
            </a:r>
            <a:r>
              <a:rPr kumimoji="1"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____.</a:t>
            </a:r>
          </a:p>
        </p:txBody>
      </p:sp>
      <p:pic>
        <p:nvPicPr>
          <p:cNvPr id="86021" name="Picture 5" descr="00982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1371600"/>
            <a:ext cx="304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2209800" y="0"/>
            <a:ext cx="6934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3333FF"/>
                </a:solidFill>
                <a:latin typeface="宋体" panose="02010600030101010101" pitchFamily="2" charset="-122"/>
              </a:rPr>
              <a:t>观察三幅运动的图片</a:t>
            </a:r>
            <a:r>
              <a:rPr lang="en-US" altLang="zh-CN" sz="2800" b="1">
                <a:solidFill>
                  <a:srgbClr val="3333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2800" b="1">
                <a:solidFill>
                  <a:srgbClr val="3333FF"/>
                </a:solidFill>
                <a:latin typeface="宋体" panose="02010600030101010101" pitchFamily="2" charset="-122"/>
              </a:rPr>
              <a:t>分别可以看成什么几何图形在运动</a:t>
            </a:r>
            <a:r>
              <a:rPr lang="en-US" altLang="zh-CN" sz="2800" b="1">
                <a:solidFill>
                  <a:srgbClr val="3333FF"/>
                </a:solidFill>
                <a:latin typeface="宋体" panose="02010600030101010101" pitchFamily="2" charset="-122"/>
              </a:rPr>
              <a:t>? </a:t>
            </a:r>
            <a:r>
              <a:rPr lang="zh-CN" altLang="en-US" sz="2800" b="1">
                <a:solidFill>
                  <a:srgbClr val="3333FF"/>
                </a:solidFill>
                <a:latin typeface="宋体" panose="02010600030101010101" pitchFamily="2" charset="-122"/>
              </a:rPr>
              <a:t>它们的运动又形成了什么几何图形呢</a:t>
            </a:r>
            <a:r>
              <a:rPr lang="en-US" altLang="zh-CN" sz="2800" b="1">
                <a:solidFill>
                  <a:srgbClr val="3333FF"/>
                </a:solidFill>
                <a:latin typeface="宋体" panose="02010600030101010101" pitchFamily="2" charset="-122"/>
              </a:rPr>
              <a:t>?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2514600" y="3810000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3333FF"/>
                </a:solidFill>
                <a:ea typeface="黑体" panose="02010609060101010101" charset="-122"/>
              </a:rPr>
              <a:t>线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5029200" y="3886200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3333FF"/>
                </a:solidFill>
                <a:ea typeface="黑体" panose="02010609060101010101" charset="-122"/>
              </a:rPr>
              <a:t>面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7620000" y="3810000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3333FF"/>
                </a:solidFill>
                <a:ea typeface="黑体" panose="02010609060101010101" charset="-122"/>
              </a:rPr>
              <a:t>体</a:t>
            </a:r>
          </a:p>
        </p:txBody>
      </p:sp>
      <p:pic>
        <p:nvPicPr>
          <p:cNvPr id="86029" name="Object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0574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31" name="Picture 15" descr="booksandletters13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5257800"/>
            <a:ext cx="1800225" cy="1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1600200" y="48006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</a:rPr>
              <a:t>生活中有没有类似这样的例子呢</a:t>
            </a: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?</a:t>
            </a:r>
          </a:p>
        </p:txBody>
      </p:sp>
      <p:sp>
        <p:nvSpPr>
          <p:cNvPr id="86034" name="WordArt 18"/>
          <p:cNvSpPr>
            <a:spLocks noChangeArrowheads="1" noChangeShapeType="1" noTextEdit="1"/>
          </p:cNvSpPr>
          <p:nvPr/>
        </p:nvSpPr>
        <p:spPr bwMode="auto">
          <a:xfrm rot="5400000">
            <a:off x="228600" y="4953000"/>
            <a:ext cx="14478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eaVert"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CN" altLang="en-US" sz="3600" b="1" kern="1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畅所欲言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2" grpId="0"/>
      <p:bldP spid="86026" grpId="0"/>
      <p:bldP spid="86027" grpId="0"/>
      <p:bldP spid="86028" grpId="0"/>
      <p:bldP spid="86033" grpId="0"/>
      <p:bldP spid="860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yuriline2"/>
          <p:cNvPicPr>
            <a:picLocks noChangeAspect="1" noChangeArrowheads="1"/>
          </p:cNvPicPr>
          <p:nvPr/>
        </p:nvPicPr>
        <p:blipFill>
          <a:blip r:embed="rId2">
            <a:lum contrast="-48000"/>
          </a:blip>
          <a:srcRect/>
          <a:stretch>
            <a:fillRect/>
          </a:stretch>
        </p:blipFill>
        <p:spPr bwMode="auto">
          <a:xfrm>
            <a:off x="914400" y="133350"/>
            <a:ext cx="1981200" cy="7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1333500" y="95250"/>
            <a:ext cx="228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40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探究</a:t>
            </a:r>
          </a:p>
        </p:txBody>
      </p:sp>
      <p:pic>
        <p:nvPicPr>
          <p:cNvPr id="117764" name="Picture 4" descr="笔和书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0"/>
            <a:ext cx="97631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65" name="Group 5"/>
          <p:cNvGrpSpPr/>
          <p:nvPr/>
        </p:nvGrpSpPr>
        <p:grpSpPr bwMode="auto">
          <a:xfrm>
            <a:off x="323850" y="1916113"/>
            <a:ext cx="2895600" cy="2362200"/>
            <a:chOff x="336" y="1632"/>
            <a:chExt cx="1824" cy="1488"/>
          </a:xfrm>
        </p:grpSpPr>
        <p:pic>
          <p:nvPicPr>
            <p:cNvPr id="117766" name="Picture 6" descr="手枪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1824"/>
              <a:ext cx="1536" cy="1152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767" name="Rectangle 7"/>
            <p:cNvSpPr>
              <a:spLocks noChangeArrowheads="1"/>
            </p:cNvSpPr>
            <p:nvPr/>
          </p:nvSpPr>
          <p:spPr bwMode="auto">
            <a:xfrm>
              <a:off x="1344" y="2640"/>
              <a:ext cx="672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7768" name="Rectangle 8"/>
            <p:cNvSpPr>
              <a:spLocks noChangeArrowheads="1"/>
            </p:cNvSpPr>
            <p:nvPr/>
          </p:nvSpPr>
          <p:spPr bwMode="auto">
            <a:xfrm>
              <a:off x="336" y="2928"/>
              <a:ext cx="120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7769" name="Rectangle 9"/>
            <p:cNvSpPr>
              <a:spLocks noChangeArrowheads="1"/>
            </p:cNvSpPr>
            <p:nvPr/>
          </p:nvSpPr>
          <p:spPr bwMode="auto">
            <a:xfrm>
              <a:off x="384" y="1632"/>
              <a:ext cx="144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7770" name="Rectangle 10"/>
            <p:cNvSpPr>
              <a:spLocks noChangeArrowheads="1"/>
            </p:cNvSpPr>
            <p:nvPr/>
          </p:nvSpPr>
          <p:spPr bwMode="auto">
            <a:xfrm>
              <a:off x="432" y="1728"/>
              <a:ext cx="1728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7771" name="Rectangle 11"/>
            <p:cNvSpPr>
              <a:spLocks noChangeArrowheads="1"/>
            </p:cNvSpPr>
            <p:nvPr/>
          </p:nvSpPr>
          <p:spPr bwMode="auto">
            <a:xfrm>
              <a:off x="1992" y="1776"/>
              <a:ext cx="96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2438400" y="4495800"/>
            <a:ext cx="494188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zh-CN" altLang="en-US" sz="66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点动成</a:t>
            </a:r>
            <a:r>
              <a:rPr kumimoji="1" lang="zh-CN" altLang="en-US" sz="6600" b="1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线</a:t>
            </a:r>
          </a:p>
        </p:txBody>
      </p:sp>
      <p:grpSp>
        <p:nvGrpSpPr>
          <p:cNvPr id="117773" name="Group 13"/>
          <p:cNvGrpSpPr/>
          <p:nvPr/>
        </p:nvGrpSpPr>
        <p:grpSpPr bwMode="auto">
          <a:xfrm>
            <a:off x="3033713" y="2606675"/>
            <a:ext cx="5181600" cy="4763"/>
            <a:chOff x="1872" y="1629"/>
            <a:chExt cx="3264" cy="3"/>
          </a:xfrm>
        </p:grpSpPr>
        <p:sp>
          <p:nvSpPr>
            <p:cNvPr id="117774" name="Line 14"/>
            <p:cNvSpPr>
              <a:spLocks noChangeShapeType="1"/>
            </p:cNvSpPr>
            <p:nvPr/>
          </p:nvSpPr>
          <p:spPr bwMode="auto">
            <a:xfrm>
              <a:off x="1872" y="1632"/>
              <a:ext cx="3264" cy="0"/>
            </a:xfrm>
            <a:prstGeom prst="line">
              <a:avLst/>
            </a:prstGeom>
            <a:noFill/>
            <a:ln w="92075" cap="rnd">
              <a:solidFill>
                <a:srgbClr val="FF0000"/>
              </a:solidFill>
              <a:prstDash val="sysDot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775" name="Line 15"/>
            <p:cNvSpPr>
              <a:spLocks noChangeShapeType="1"/>
            </p:cNvSpPr>
            <p:nvPr/>
          </p:nvSpPr>
          <p:spPr bwMode="auto">
            <a:xfrm>
              <a:off x="2835" y="1629"/>
              <a:ext cx="2222" cy="0"/>
            </a:xfrm>
            <a:prstGeom prst="line">
              <a:avLst/>
            </a:prstGeom>
            <a:noFill/>
            <a:ln w="952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115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7" name="Picture 3" descr="penqua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0"/>
            <a:ext cx="5410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8" name="Picture 4" descr="2844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22700"/>
            <a:ext cx="388620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89" name="Picture 5" descr="19605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3635375"/>
            <a:ext cx="5257800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4038600" y="304800"/>
            <a:ext cx="53816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点动成线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1588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19811" name="AutoShape 3" descr="0007"/>
          <p:cNvSpPr>
            <a:spLocks noChangeAspect="1" noChangeArrowheads="1"/>
          </p:cNvSpPr>
          <p:nvPr/>
        </p:nvSpPr>
        <p:spPr bwMode="auto">
          <a:xfrm>
            <a:off x="4467225" y="3246438"/>
            <a:ext cx="296863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19812" name="Picture 4" descr="000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179388" y="260350"/>
            <a:ext cx="53816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000" b="1">
                <a:solidFill>
                  <a:srgbClr val="FF3300"/>
                </a:solidFill>
                <a:latin typeface="Times New Roman" panose="02020603050405020304" pitchFamily="18" charset="0"/>
              </a:rPr>
              <a:t>点动成线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hlink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6950"/>
            <a:ext cx="5638800" cy="47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几何图形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505200"/>
            <a:ext cx="4038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4" name="Group 8"/>
          <p:cNvGrpSpPr/>
          <p:nvPr/>
        </p:nvGrpSpPr>
        <p:grpSpPr bwMode="auto">
          <a:xfrm>
            <a:off x="457200" y="304800"/>
            <a:ext cx="3657600" cy="2851150"/>
            <a:chOff x="3360" y="0"/>
            <a:chExt cx="2227" cy="1796"/>
          </a:xfrm>
        </p:grpSpPr>
        <p:pic>
          <p:nvPicPr>
            <p:cNvPr id="4105" name="Picture 9" descr="P3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0" y="0"/>
              <a:ext cx="2227" cy="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3792" y="1584"/>
              <a:ext cx="15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1600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杭州湾跨海大桥效果图</a:t>
              </a:r>
            </a:p>
          </p:txBody>
        </p:sp>
      </p:grpSp>
      <p:grpSp>
        <p:nvGrpSpPr>
          <p:cNvPr id="4108" name="Group 12"/>
          <p:cNvGrpSpPr/>
          <p:nvPr/>
        </p:nvGrpSpPr>
        <p:grpSpPr bwMode="auto">
          <a:xfrm>
            <a:off x="4724400" y="304800"/>
            <a:ext cx="3657600" cy="2819400"/>
            <a:chOff x="2976" y="192"/>
            <a:chExt cx="2304" cy="1776"/>
          </a:xfrm>
        </p:grpSpPr>
        <p:pic>
          <p:nvPicPr>
            <p:cNvPr id="4102" name="Picture 6" descr="凯旋门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76" y="192"/>
              <a:ext cx="2304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3744" y="1776"/>
              <a:ext cx="1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>
                  <a:solidFill>
                    <a:srgbClr val="000000"/>
                  </a:solidFill>
                </a:rPr>
                <a:t>凯旋门</a:t>
              </a:r>
            </a:p>
          </p:txBody>
        </p:sp>
      </p:grpSp>
      <p:pic>
        <p:nvPicPr>
          <p:cNvPr id="4109" name="Picture 13" descr="00612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9200" y="3962400"/>
            <a:ext cx="2438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701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杜鹃圆舞曲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281" fill="hold"/>
                                        <p:tgtEl>
                                          <p:spTgt spid="4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Line 2"/>
          <p:cNvSpPr>
            <a:spLocks noChangeShapeType="1"/>
          </p:cNvSpPr>
          <p:nvPr/>
        </p:nvSpPr>
        <p:spPr bwMode="auto">
          <a:xfrm flipH="1">
            <a:off x="5257800" y="1219200"/>
            <a:ext cx="0" cy="25908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35" name="Line 3"/>
          <p:cNvSpPr>
            <a:spLocks noChangeShapeType="1"/>
          </p:cNvSpPr>
          <p:nvPr/>
        </p:nvSpPr>
        <p:spPr bwMode="auto">
          <a:xfrm flipV="1">
            <a:off x="5257800" y="1219200"/>
            <a:ext cx="457200" cy="25908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36" name="Line 4"/>
          <p:cNvSpPr>
            <a:spLocks noChangeShapeType="1"/>
          </p:cNvSpPr>
          <p:nvPr/>
        </p:nvSpPr>
        <p:spPr bwMode="auto">
          <a:xfrm flipV="1">
            <a:off x="5257800" y="1371600"/>
            <a:ext cx="914400" cy="24384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 flipV="1">
            <a:off x="5257800" y="1524000"/>
            <a:ext cx="1371600" cy="22860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 flipV="1">
            <a:off x="5281613" y="1676400"/>
            <a:ext cx="1652587" cy="21336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39" name="Line 7"/>
          <p:cNvSpPr>
            <a:spLocks noChangeShapeType="1"/>
          </p:cNvSpPr>
          <p:nvPr/>
        </p:nvSpPr>
        <p:spPr bwMode="auto">
          <a:xfrm flipV="1">
            <a:off x="5257800" y="1905000"/>
            <a:ext cx="1905000" cy="19050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40" name="Line 8"/>
          <p:cNvSpPr>
            <a:spLocks noChangeShapeType="1"/>
          </p:cNvSpPr>
          <p:nvPr/>
        </p:nvSpPr>
        <p:spPr bwMode="auto">
          <a:xfrm flipV="1">
            <a:off x="5257800" y="2133600"/>
            <a:ext cx="2209800" cy="16764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41" name="Line 9"/>
          <p:cNvSpPr>
            <a:spLocks noChangeShapeType="1"/>
          </p:cNvSpPr>
          <p:nvPr/>
        </p:nvSpPr>
        <p:spPr bwMode="auto">
          <a:xfrm flipV="1">
            <a:off x="5257800" y="2514600"/>
            <a:ext cx="2438400" cy="12954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 flipV="1">
            <a:off x="5257800" y="2895600"/>
            <a:ext cx="2667000" cy="9144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43" name="Line 11"/>
          <p:cNvSpPr>
            <a:spLocks noChangeShapeType="1"/>
          </p:cNvSpPr>
          <p:nvPr/>
        </p:nvSpPr>
        <p:spPr bwMode="auto">
          <a:xfrm flipV="1">
            <a:off x="5257800" y="3276600"/>
            <a:ext cx="2819400" cy="5334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44" name="Line 12">
            <a:hlinkClick r:id="rId2" action="ppaction://hlinksldjump" tooltip="26"/>
          </p:cNvPr>
          <p:cNvSpPr>
            <a:spLocks noChangeShapeType="1"/>
          </p:cNvSpPr>
          <p:nvPr/>
        </p:nvSpPr>
        <p:spPr bwMode="auto">
          <a:xfrm>
            <a:off x="5257800" y="3810000"/>
            <a:ext cx="2895600" cy="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45" name="Line 13"/>
          <p:cNvSpPr>
            <a:spLocks noChangeShapeType="1"/>
          </p:cNvSpPr>
          <p:nvPr/>
        </p:nvSpPr>
        <p:spPr bwMode="auto">
          <a:xfrm flipH="1" flipV="1">
            <a:off x="4800600" y="1295400"/>
            <a:ext cx="457200" cy="25146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46" name="Line 14"/>
          <p:cNvSpPr>
            <a:spLocks noChangeShapeType="1"/>
          </p:cNvSpPr>
          <p:nvPr/>
        </p:nvSpPr>
        <p:spPr bwMode="auto">
          <a:xfrm flipH="1" flipV="1">
            <a:off x="4419600" y="1371600"/>
            <a:ext cx="838200" cy="24384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47" name="Line 15"/>
          <p:cNvSpPr>
            <a:spLocks noChangeShapeType="1"/>
          </p:cNvSpPr>
          <p:nvPr/>
        </p:nvSpPr>
        <p:spPr bwMode="auto">
          <a:xfrm flipH="1" flipV="1">
            <a:off x="4114800" y="1524000"/>
            <a:ext cx="1143000" cy="22860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48" name="Line 16"/>
          <p:cNvSpPr>
            <a:spLocks noChangeShapeType="1"/>
          </p:cNvSpPr>
          <p:nvPr/>
        </p:nvSpPr>
        <p:spPr bwMode="auto">
          <a:xfrm flipH="1" flipV="1">
            <a:off x="3810000" y="1676400"/>
            <a:ext cx="1447800" cy="21336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49" name="Line 17"/>
          <p:cNvSpPr>
            <a:spLocks noChangeShapeType="1"/>
          </p:cNvSpPr>
          <p:nvPr/>
        </p:nvSpPr>
        <p:spPr bwMode="auto">
          <a:xfrm flipH="1" flipV="1">
            <a:off x="3505200" y="1905000"/>
            <a:ext cx="1752600" cy="19050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50" name="Line 18"/>
          <p:cNvSpPr>
            <a:spLocks noChangeShapeType="1"/>
          </p:cNvSpPr>
          <p:nvPr/>
        </p:nvSpPr>
        <p:spPr bwMode="auto">
          <a:xfrm flipH="1" flipV="1">
            <a:off x="3200400" y="2209800"/>
            <a:ext cx="2057400" cy="16002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51" name="Line 19"/>
          <p:cNvSpPr>
            <a:spLocks noChangeShapeType="1"/>
          </p:cNvSpPr>
          <p:nvPr/>
        </p:nvSpPr>
        <p:spPr bwMode="auto">
          <a:xfrm flipH="1" flipV="1">
            <a:off x="2971800" y="2514600"/>
            <a:ext cx="2286000" cy="12954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52" name="Line 20">
            <a:hlinkClick r:id="rId2" action="ppaction://hlinksldjump"/>
          </p:cNvPr>
          <p:cNvSpPr>
            <a:spLocks noChangeShapeType="1"/>
          </p:cNvSpPr>
          <p:nvPr/>
        </p:nvSpPr>
        <p:spPr bwMode="auto">
          <a:xfrm flipH="1" flipV="1">
            <a:off x="2743200" y="2895600"/>
            <a:ext cx="2514600" cy="9144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53" name="Line 21"/>
          <p:cNvSpPr>
            <a:spLocks noChangeShapeType="1"/>
          </p:cNvSpPr>
          <p:nvPr/>
        </p:nvSpPr>
        <p:spPr bwMode="auto">
          <a:xfrm flipH="1" flipV="1">
            <a:off x="2590800" y="3352800"/>
            <a:ext cx="2667000" cy="4572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54" name="Line 22"/>
          <p:cNvSpPr>
            <a:spLocks noChangeShapeType="1"/>
          </p:cNvSpPr>
          <p:nvPr/>
        </p:nvSpPr>
        <p:spPr bwMode="auto">
          <a:xfrm flipH="1">
            <a:off x="2514600" y="3810000"/>
            <a:ext cx="2743200" cy="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0855" name="WordArt 23"/>
          <p:cNvSpPr>
            <a:spLocks noChangeArrowheads="1" noChangeShapeType="1" noTextEdit="1"/>
          </p:cNvSpPr>
          <p:nvPr/>
        </p:nvSpPr>
        <p:spPr bwMode="auto">
          <a:xfrm rot="5400000">
            <a:off x="-1319212" y="2551113"/>
            <a:ext cx="5105400" cy="167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zh-CN" altLang="en-US" sz="3600" kern="10">
                <a:ln w="9525">
                  <a:round/>
                </a:ln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线  成面</a:t>
            </a:r>
          </a:p>
        </p:txBody>
      </p:sp>
      <p:sp>
        <p:nvSpPr>
          <p:cNvPr id="120856" name="Arc 24"/>
          <p:cNvSpPr/>
          <p:nvPr/>
        </p:nvSpPr>
        <p:spPr bwMode="auto">
          <a:xfrm rot="-2759120">
            <a:off x="2994819" y="1021557"/>
            <a:ext cx="4670425" cy="4643437"/>
          </a:xfrm>
          <a:custGeom>
            <a:avLst/>
            <a:gdLst>
              <a:gd name="G0" fmla="+- 13364 0 0"/>
              <a:gd name="G1" fmla="+- 21600 0 0"/>
              <a:gd name="G2" fmla="+- 21600 0 0"/>
              <a:gd name="T0" fmla="*/ 0 w 34964"/>
              <a:gd name="T1" fmla="*/ 4630 h 35549"/>
              <a:gd name="T2" fmla="*/ 29856 w 34964"/>
              <a:gd name="T3" fmla="*/ 35549 h 35549"/>
              <a:gd name="T4" fmla="*/ 13364 w 34964"/>
              <a:gd name="T5" fmla="*/ 21600 h 355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964" h="35549" fill="none" extrusionOk="0">
                <a:moveTo>
                  <a:pt x="0" y="4630"/>
                </a:moveTo>
                <a:cubicBezTo>
                  <a:pt x="3808" y="1630"/>
                  <a:pt x="8516" y="-1"/>
                  <a:pt x="13364" y="0"/>
                </a:cubicBezTo>
                <a:cubicBezTo>
                  <a:pt x="25293" y="0"/>
                  <a:pt x="34964" y="9670"/>
                  <a:pt x="34964" y="21600"/>
                </a:cubicBezTo>
                <a:cubicBezTo>
                  <a:pt x="34964" y="26707"/>
                  <a:pt x="33154" y="31649"/>
                  <a:pt x="29855" y="35548"/>
                </a:cubicBezTo>
              </a:path>
              <a:path w="34964" h="35549" stroke="0" extrusionOk="0">
                <a:moveTo>
                  <a:pt x="0" y="4630"/>
                </a:moveTo>
                <a:cubicBezTo>
                  <a:pt x="3808" y="1630"/>
                  <a:pt x="8516" y="-1"/>
                  <a:pt x="13364" y="0"/>
                </a:cubicBezTo>
                <a:cubicBezTo>
                  <a:pt x="25293" y="0"/>
                  <a:pt x="34964" y="9670"/>
                  <a:pt x="34964" y="21600"/>
                </a:cubicBezTo>
                <a:cubicBezTo>
                  <a:pt x="34964" y="26707"/>
                  <a:pt x="33154" y="31649"/>
                  <a:pt x="29855" y="35548"/>
                </a:cubicBezTo>
                <a:lnTo>
                  <a:pt x="13364" y="21600"/>
                </a:lnTo>
                <a:close/>
              </a:path>
            </a:pathLst>
          </a:custGeom>
          <a:noFill/>
          <a:ln w="57150">
            <a:solidFill>
              <a:srgbClr val="CC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0857" name="Picture 25" descr="nhd4-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4388" y="981075"/>
            <a:ext cx="6408738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58" name="WordArt 26"/>
          <p:cNvSpPr>
            <a:spLocks noChangeArrowheads="1" noChangeShapeType="1" noTextEdit="1"/>
          </p:cNvSpPr>
          <p:nvPr/>
        </p:nvSpPr>
        <p:spPr bwMode="auto">
          <a:xfrm>
            <a:off x="323850" y="2349500"/>
            <a:ext cx="1511300" cy="844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4000" b="1" kern="1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黑体" panose="02010609060101010101" charset="-122"/>
                <a:ea typeface="黑体" panose="02010609060101010101" charset="-122"/>
              </a:rPr>
              <a:t>动</a:t>
            </a:r>
          </a:p>
        </p:txBody>
      </p:sp>
      <p:sp>
        <p:nvSpPr>
          <p:cNvPr id="120859" name="WordArt 27"/>
          <p:cNvSpPr>
            <a:spLocks noChangeArrowheads="1" noChangeShapeType="1" noTextEdit="1"/>
          </p:cNvSpPr>
          <p:nvPr/>
        </p:nvSpPr>
        <p:spPr bwMode="auto">
          <a:xfrm>
            <a:off x="-323850" y="2492375"/>
            <a:ext cx="1943100" cy="7731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1428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4000" b="1" kern="1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 ？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 animBg="1"/>
      <p:bldP spid="120835" grpId="0" animBg="1"/>
      <p:bldP spid="120836" grpId="0" animBg="1"/>
      <p:bldP spid="120837" grpId="0" animBg="1"/>
      <p:bldP spid="120838" grpId="0" animBg="1"/>
      <p:bldP spid="120839" grpId="0" animBg="1"/>
      <p:bldP spid="120840" grpId="0" animBg="1"/>
      <p:bldP spid="120841" grpId="0" animBg="1"/>
      <p:bldP spid="120842" grpId="0" animBg="1"/>
      <p:bldP spid="120843" grpId="0" animBg="1"/>
      <p:bldP spid="120844" grpId="0" animBg="1"/>
      <p:bldP spid="120845" grpId="0" animBg="1"/>
      <p:bldP spid="120846" grpId="0" animBg="1"/>
      <p:bldP spid="120847" grpId="0" animBg="1"/>
      <p:bldP spid="120848" grpId="0" animBg="1"/>
      <p:bldP spid="120849" grpId="0" animBg="1"/>
      <p:bldP spid="120850" grpId="0" animBg="1"/>
      <p:bldP spid="120851" grpId="0" animBg="1"/>
      <p:bldP spid="120852" grpId="0" animBg="1"/>
      <p:bldP spid="120853" grpId="0" animBg="1"/>
      <p:bldP spid="120856" grpId="0" animBg="1"/>
      <p:bldP spid="120858" grpId="0" animBg="1"/>
      <p:bldP spid="120858" grpId="1" animBg="1"/>
      <p:bldP spid="120859" grpId="0" animBg="1"/>
      <p:bldP spid="12085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ct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86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59" name="Picture 3" descr="jiansh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0"/>
            <a:ext cx="52578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0" name="Picture 4" descr="扇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00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1" name="Picture 5" descr="自行车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500438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7956550" y="3500438"/>
            <a:ext cx="7620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线</a:t>
            </a:r>
          </a:p>
          <a:p>
            <a:pPr algn="ctr">
              <a:spcBef>
                <a:spcPct val="50000"/>
              </a:spcBef>
            </a:pPr>
            <a:r>
              <a:rPr kumimoji="1" lang="zh-CN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成面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8027988" y="4149725"/>
            <a:ext cx="936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charset="-122"/>
              </a:rPr>
              <a:t>动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3" grpId="0" build="allAtOnce"/>
      <p:bldP spid="121863" grpId="1" build="allAtOnce"/>
      <p:bldP spid="121863" grpId="2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Oval 2"/>
          <p:cNvSpPr>
            <a:spLocks noChangeArrowheads="1"/>
          </p:cNvSpPr>
          <p:nvPr/>
        </p:nvSpPr>
        <p:spPr bwMode="auto">
          <a:xfrm>
            <a:off x="4267200" y="4038600"/>
            <a:ext cx="3657600" cy="1295400"/>
          </a:xfrm>
          <a:prstGeom prst="ellipse">
            <a:avLst/>
          </a:prstGeom>
          <a:solidFill>
            <a:srgbClr val="66FFFF"/>
          </a:solidFill>
          <a:ln w="127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883" name="Freeform 3"/>
          <p:cNvSpPr/>
          <p:nvPr/>
        </p:nvSpPr>
        <p:spPr bwMode="auto">
          <a:xfrm>
            <a:off x="6096000" y="1066800"/>
            <a:ext cx="1828800" cy="3581400"/>
          </a:xfrm>
          <a:custGeom>
            <a:avLst/>
            <a:gdLst>
              <a:gd name="T0" fmla="*/ 0 w 1152"/>
              <a:gd name="T1" fmla="*/ 2256 h 2256"/>
              <a:gd name="T2" fmla="*/ 0 w 1152"/>
              <a:gd name="T3" fmla="*/ 0 h 2256"/>
              <a:gd name="T4" fmla="*/ 1152 w 1152"/>
              <a:gd name="T5" fmla="*/ 2256 h 2256"/>
              <a:gd name="T6" fmla="*/ 96 w 1152"/>
              <a:gd name="T7" fmla="*/ 2256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2" h="2256">
                <a:moveTo>
                  <a:pt x="0" y="2256"/>
                </a:moveTo>
                <a:lnTo>
                  <a:pt x="0" y="0"/>
                </a:lnTo>
                <a:lnTo>
                  <a:pt x="1152" y="2256"/>
                </a:lnTo>
                <a:lnTo>
                  <a:pt x="96" y="2256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884" name="Freeform 4"/>
          <p:cNvSpPr/>
          <p:nvPr/>
        </p:nvSpPr>
        <p:spPr bwMode="auto">
          <a:xfrm>
            <a:off x="6096000" y="1066800"/>
            <a:ext cx="1447800" cy="3581400"/>
          </a:xfrm>
          <a:custGeom>
            <a:avLst/>
            <a:gdLst>
              <a:gd name="T0" fmla="*/ 0 w 912"/>
              <a:gd name="T1" fmla="*/ 2256 h 2256"/>
              <a:gd name="T2" fmla="*/ 912 w 912"/>
              <a:gd name="T3" fmla="*/ 2016 h 2256"/>
              <a:gd name="T4" fmla="*/ 0 w 912"/>
              <a:gd name="T5" fmla="*/ 0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2256">
                <a:moveTo>
                  <a:pt x="0" y="2256"/>
                </a:moveTo>
                <a:lnTo>
                  <a:pt x="912" y="2016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885" name="Freeform 5"/>
          <p:cNvSpPr/>
          <p:nvPr/>
        </p:nvSpPr>
        <p:spPr bwMode="auto">
          <a:xfrm>
            <a:off x="6096000" y="1066800"/>
            <a:ext cx="990600" cy="3581400"/>
          </a:xfrm>
          <a:custGeom>
            <a:avLst/>
            <a:gdLst>
              <a:gd name="T0" fmla="*/ 0 w 624"/>
              <a:gd name="T1" fmla="*/ 2256 h 2256"/>
              <a:gd name="T2" fmla="*/ 624 w 624"/>
              <a:gd name="T3" fmla="*/ 1920 h 2256"/>
              <a:gd name="T4" fmla="*/ 0 w 624"/>
              <a:gd name="T5" fmla="*/ 0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2256">
                <a:moveTo>
                  <a:pt x="0" y="2256"/>
                </a:moveTo>
                <a:lnTo>
                  <a:pt x="624" y="1920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886" name="Freeform 6"/>
          <p:cNvSpPr/>
          <p:nvPr/>
        </p:nvSpPr>
        <p:spPr bwMode="auto">
          <a:xfrm>
            <a:off x="6096000" y="1066800"/>
            <a:ext cx="609600" cy="3581400"/>
          </a:xfrm>
          <a:custGeom>
            <a:avLst/>
            <a:gdLst>
              <a:gd name="T0" fmla="*/ 0 w 384"/>
              <a:gd name="T1" fmla="*/ 2256 h 2256"/>
              <a:gd name="T2" fmla="*/ 384 w 384"/>
              <a:gd name="T3" fmla="*/ 1872 h 2256"/>
              <a:gd name="T4" fmla="*/ 0 w 384"/>
              <a:gd name="T5" fmla="*/ 0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2256">
                <a:moveTo>
                  <a:pt x="0" y="2256"/>
                </a:moveTo>
                <a:lnTo>
                  <a:pt x="384" y="1872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887" name="Freeform 7"/>
          <p:cNvSpPr/>
          <p:nvPr/>
        </p:nvSpPr>
        <p:spPr bwMode="auto">
          <a:xfrm>
            <a:off x="6096000" y="1066800"/>
            <a:ext cx="228600" cy="3581400"/>
          </a:xfrm>
          <a:custGeom>
            <a:avLst/>
            <a:gdLst>
              <a:gd name="T0" fmla="*/ 0 w 144"/>
              <a:gd name="T1" fmla="*/ 2256 h 2256"/>
              <a:gd name="T2" fmla="*/ 144 w 144"/>
              <a:gd name="T3" fmla="*/ 1872 h 2256"/>
              <a:gd name="T4" fmla="*/ 0 w 144"/>
              <a:gd name="T5" fmla="*/ 0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2256">
                <a:moveTo>
                  <a:pt x="0" y="2256"/>
                </a:moveTo>
                <a:lnTo>
                  <a:pt x="144" y="1872"/>
                </a:lnTo>
                <a:lnTo>
                  <a:pt x="0" y="0"/>
                </a:lnTo>
              </a:path>
            </a:pathLst>
          </a:custGeom>
          <a:noFill/>
          <a:ln w="28575" cap="flat" cmpd="sng">
            <a:solidFill>
              <a:srgbClr val="FF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888" name="Freeform 8"/>
          <p:cNvSpPr/>
          <p:nvPr/>
        </p:nvSpPr>
        <p:spPr bwMode="auto">
          <a:xfrm>
            <a:off x="5867400" y="1066800"/>
            <a:ext cx="228600" cy="3581400"/>
          </a:xfrm>
          <a:custGeom>
            <a:avLst/>
            <a:gdLst>
              <a:gd name="T0" fmla="*/ 144 w 144"/>
              <a:gd name="T1" fmla="*/ 2256 h 2256"/>
              <a:gd name="T2" fmla="*/ 0 w 144"/>
              <a:gd name="T3" fmla="*/ 1872 h 2256"/>
              <a:gd name="T4" fmla="*/ 144 w 144"/>
              <a:gd name="T5" fmla="*/ 0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2256">
                <a:moveTo>
                  <a:pt x="144" y="2256"/>
                </a:moveTo>
                <a:lnTo>
                  <a:pt x="0" y="1872"/>
                </a:lnTo>
                <a:lnTo>
                  <a:pt x="144" y="0"/>
                </a:lnTo>
              </a:path>
            </a:pathLst>
          </a:custGeom>
          <a:noFill/>
          <a:ln w="28575" cap="flat" cmpd="sng">
            <a:solidFill>
              <a:srgbClr val="FF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889" name="Freeform 9"/>
          <p:cNvSpPr/>
          <p:nvPr/>
        </p:nvSpPr>
        <p:spPr bwMode="auto">
          <a:xfrm>
            <a:off x="5486400" y="1066800"/>
            <a:ext cx="609600" cy="3581400"/>
          </a:xfrm>
          <a:custGeom>
            <a:avLst/>
            <a:gdLst>
              <a:gd name="T0" fmla="*/ 384 w 384"/>
              <a:gd name="T1" fmla="*/ 2256 h 2256"/>
              <a:gd name="T2" fmla="*/ 0 w 384"/>
              <a:gd name="T3" fmla="*/ 1872 h 2256"/>
              <a:gd name="T4" fmla="*/ 384 w 384"/>
              <a:gd name="T5" fmla="*/ 0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2256">
                <a:moveTo>
                  <a:pt x="384" y="2256"/>
                </a:moveTo>
                <a:lnTo>
                  <a:pt x="0" y="1872"/>
                </a:lnTo>
                <a:lnTo>
                  <a:pt x="384" y="0"/>
                </a:lnTo>
              </a:path>
            </a:pathLst>
          </a:custGeom>
          <a:noFill/>
          <a:ln w="28575" cap="flat" cmpd="sng">
            <a:solidFill>
              <a:srgbClr val="FF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890" name="Freeform 10"/>
          <p:cNvSpPr/>
          <p:nvPr/>
        </p:nvSpPr>
        <p:spPr bwMode="auto">
          <a:xfrm>
            <a:off x="5181600" y="1066800"/>
            <a:ext cx="914400" cy="3581400"/>
          </a:xfrm>
          <a:custGeom>
            <a:avLst/>
            <a:gdLst>
              <a:gd name="T0" fmla="*/ 576 w 576"/>
              <a:gd name="T1" fmla="*/ 2256 h 2256"/>
              <a:gd name="T2" fmla="*/ 0 w 576"/>
              <a:gd name="T3" fmla="*/ 1920 h 2256"/>
              <a:gd name="T4" fmla="*/ 576 w 576"/>
              <a:gd name="T5" fmla="*/ 0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256">
                <a:moveTo>
                  <a:pt x="576" y="2256"/>
                </a:moveTo>
                <a:lnTo>
                  <a:pt x="0" y="1920"/>
                </a:lnTo>
                <a:lnTo>
                  <a:pt x="576" y="0"/>
                </a:lnTo>
              </a:path>
            </a:pathLst>
          </a:custGeom>
          <a:noFill/>
          <a:ln w="28575" cap="flat" cmpd="sng">
            <a:solidFill>
              <a:srgbClr val="FF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891" name="Freeform 11"/>
          <p:cNvSpPr/>
          <p:nvPr/>
        </p:nvSpPr>
        <p:spPr bwMode="auto">
          <a:xfrm>
            <a:off x="4724400" y="1066800"/>
            <a:ext cx="1371600" cy="3581400"/>
          </a:xfrm>
          <a:custGeom>
            <a:avLst/>
            <a:gdLst>
              <a:gd name="T0" fmla="*/ 864 w 864"/>
              <a:gd name="T1" fmla="*/ 2256 h 2256"/>
              <a:gd name="T2" fmla="*/ 0 w 864"/>
              <a:gd name="T3" fmla="*/ 2016 h 2256"/>
              <a:gd name="T4" fmla="*/ 864 w 864"/>
              <a:gd name="T5" fmla="*/ 0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4" h="2256">
                <a:moveTo>
                  <a:pt x="864" y="2256"/>
                </a:moveTo>
                <a:lnTo>
                  <a:pt x="0" y="2016"/>
                </a:lnTo>
                <a:lnTo>
                  <a:pt x="864" y="0"/>
                </a:lnTo>
              </a:path>
            </a:pathLst>
          </a:custGeom>
          <a:noFill/>
          <a:ln w="28575" cap="flat" cmpd="sng">
            <a:solidFill>
              <a:srgbClr val="FF33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892" name="Freeform 12"/>
          <p:cNvSpPr/>
          <p:nvPr/>
        </p:nvSpPr>
        <p:spPr bwMode="auto">
          <a:xfrm>
            <a:off x="4343400" y="1066800"/>
            <a:ext cx="1752600" cy="3581400"/>
          </a:xfrm>
          <a:custGeom>
            <a:avLst/>
            <a:gdLst>
              <a:gd name="T0" fmla="*/ 1104 w 1104"/>
              <a:gd name="T1" fmla="*/ 2256 h 2256"/>
              <a:gd name="T2" fmla="*/ 0 w 1104"/>
              <a:gd name="T3" fmla="*/ 2160 h 2256"/>
              <a:gd name="T4" fmla="*/ 1104 w 1104"/>
              <a:gd name="T5" fmla="*/ 0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4" h="2256">
                <a:moveTo>
                  <a:pt x="1104" y="2256"/>
                </a:moveTo>
                <a:lnTo>
                  <a:pt x="0" y="2160"/>
                </a:lnTo>
                <a:lnTo>
                  <a:pt x="1104" y="0"/>
                </a:ln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893" name="Freeform 13"/>
          <p:cNvSpPr/>
          <p:nvPr/>
        </p:nvSpPr>
        <p:spPr bwMode="auto">
          <a:xfrm>
            <a:off x="4419600" y="1066800"/>
            <a:ext cx="1676400" cy="3886200"/>
          </a:xfrm>
          <a:custGeom>
            <a:avLst/>
            <a:gdLst>
              <a:gd name="T0" fmla="*/ 1056 w 1056"/>
              <a:gd name="T1" fmla="*/ 2256 h 2448"/>
              <a:gd name="T2" fmla="*/ 0 w 1056"/>
              <a:gd name="T3" fmla="*/ 2448 h 2448"/>
              <a:gd name="T4" fmla="*/ 1056 w 1056"/>
              <a:gd name="T5" fmla="*/ 0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6" h="2448">
                <a:moveTo>
                  <a:pt x="1056" y="2256"/>
                </a:moveTo>
                <a:lnTo>
                  <a:pt x="0" y="2448"/>
                </a:lnTo>
                <a:lnTo>
                  <a:pt x="1056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894" name="Freeform 14"/>
          <p:cNvSpPr/>
          <p:nvPr/>
        </p:nvSpPr>
        <p:spPr bwMode="auto">
          <a:xfrm>
            <a:off x="4953000" y="1066800"/>
            <a:ext cx="1143000" cy="4114800"/>
          </a:xfrm>
          <a:custGeom>
            <a:avLst/>
            <a:gdLst>
              <a:gd name="T0" fmla="*/ 720 w 720"/>
              <a:gd name="T1" fmla="*/ 2256 h 2592"/>
              <a:gd name="T2" fmla="*/ 0 w 720"/>
              <a:gd name="T3" fmla="*/ 2592 h 2592"/>
              <a:gd name="T4" fmla="*/ 720 w 720"/>
              <a:gd name="T5" fmla="*/ 0 h 2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2592">
                <a:moveTo>
                  <a:pt x="720" y="2256"/>
                </a:moveTo>
                <a:lnTo>
                  <a:pt x="0" y="2592"/>
                </a:lnTo>
                <a:lnTo>
                  <a:pt x="720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895" name="Freeform 15"/>
          <p:cNvSpPr/>
          <p:nvPr/>
        </p:nvSpPr>
        <p:spPr bwMode="auto">
          <a:xfrm>
            <a:off x="5562600" y="1066800"/>
            <a:ext cx="533400" cy="4267200"/>
          </a:xfrm>
          <a:custGeom>
            <a:avLst/>
            <a:gdLst>
              <a:gd name="T0" fmla="*/ 336 w 336"/>
              <a:gd name="T1" fmla="*/ 2256 h 2688"/>
              <a:gd name="T2" fmla="*/ 0 w 336"/>
              <a:gd name="T3" fmla="*/ 2688 h 2688"/>
              <a:gd name="T4" fmla="*/ 336 w 336"/>
              <a:gd name="T5" fmla="*/ 0 h 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2688">
                <a:moveTo>
                  <a:pt x="336" y="2256"/>
                </a:moveTo>
                <a:lnTo>
                  <a:pt x="0" y="2688"/>
                </a:lnTo>
                <a:lnTo>
                  <a:pt x="336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896" name="Freeform 16"/>
          <p:cNvSpPr/>
          <p:nvPr/>
        </p:nvSpPr>
        <p:spPr bwMode="auto">
          <a:xfrm>
            <a:off x="6096000" y="1066800"/>
            <a:ext cx="304800" cy="4267200"/>
          </a:xfrm>
          <a:custGeom>
            <a:avLst/>
            <a:gdLst>
              <a:gd name="T0" fmla="*/ 0 w 192"/>
              <a:gd name="T1" fmla="*/ 2256 h 2688"/>
              <a:gd name="T2" fmla="*/ 192 w 192"/>
              <a:gd name="T3" fmla="*/ 2688 h 2688"/>
              <a:gd name="T4" fmla="*/ 0 w 192"/>
              <a:gd name="T5" fmla="*/ 0 h 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" h="2688">
                <a:moveTo>
                  <a:pt x="0" y="2256"/>
                </a:moveTo>
                <a:lnTo>
                  <a:pt x="192" y="2688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897" name="Freeform 17"/>
          <p:cNvSpPr/>
          <p:nvPr/>
        </p:nvSpPr>
        <p:spPr bwMode="auto">
          <a:xfrm>
            <a:off x="6096000" y="1066800"/>
            <a:ext cx="838200" cy="4191000"/>
          </a:xfrm>
          <a:custGeom>
            <a:avLst/>
            <a:gdLst>
              <a:gd name="T0" fmla="*/ 0 w 528"/>
              <a:gd name="T1" fmla="*/ 2256 h 2640"/>
              <a:gd name="T2" fmla="*/ 528 w 528"/>
              <a:gd name="T3" fmla="*/ 2640 h 2640"/>
              <a:gd name="T4" fmla="*/ 0 w 528"/>
              <a:gd name="T5" fmla="*/ 0 h 2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28" h="2640">
                <a:moveTo>
                  <a:pt x="0" y="2256"/>
                </a:moveTo>
                <a:lnTo>
                  <a:pt x="528" y="2640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898" name="Freeform 18"/>
          <p:cNvSpPr/>
          <p:nvPr/>
        </p:nvSpPr>
        <p:spPr bwMode="auto">
          <a:xfrm>
            <a:off x="6096000" y="1066800"/>
            <a:ext cx="1524000" cy="3962400"/>
          </a:xfrm>
          <a:custGeom>
            <a:avLst/>
            <a:gdLst>
              <a:gd name="T0" fmla="*/ 0 w 960"/>
              <a:gd name="T1" fmla="*/ 2256 h 2496"/>
              <a:gd name="T2" fmla="*/ 960 w 960"/>
              <a:gd name="T3" fmla="*/ 2496 h 2496"/>
              <a:gd name="T4" fmla="*/ 0 w 960"/>
              <a:gd name="T5" fmla="*/ 0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2496">
                <a:moveTo>
                  <a:pt x="0" y="2256"/>
                </a:moveTo>
                <a:lnTo>
                  <a:pt x="960" y="2496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899" name="WordArt 19"/>
          <p:cNvSpPr>
            <a:spLocks noChangeArrowheads="1" noChangeShapeType="1" noTextEdit="1"/>
          </p:cNvSpPr>
          <p:nvPr/>
        </p:nvSpPr>
        <p:spPr bwMode="auto">
          <a:xfrm rot="5400000">
            <a:off x="-1439863" y="1738313"/>
            <a:ext cx="37433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zh-CN" altLang="en-US" sz="3600" kern="10">
                <a:ln w="9525">
                  <a:round/>
                </a:ln>
                <a:solidFill>
                  <a:srgbClr val="FFFF66"/>
                </a:solidFill>
                <a:latin typeface="仿宋_GB2312"/>
              </a:rPr>
              <a:t>面动成体</a:t>
            </a:r>
          </a:p>
        </p:txBody>
      </p:sp>
      <p:sp>
        <p:nvSpPr>
          <p:cNvPr id="122900" name="Text Box 20"/>
          <p:cNvSpPr txBox="1">
            <a:spLocks noChangeArrowheads="1"/>
          </p:cNvSpPr>
          <p:nvPr/>
        </p:nvSpPr>
        <p:spPr bwMode="auto">
          <a:xfrm>
            <a:off x="1258888" y="1628775"/>
            <a:ext cx="29718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6000" b="1">
                <a:solidFill>
                  <a:schemeClr val="accent2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三角形绕一边旋转成圆锥体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nimBg="1"/>
      <p:bldP spid="122884" grpId="0" animBg="1"/>
      <p:bldP spid="122885" grpId="0" animBg="1"/>
      <p:bldP spid="122886" grpId="0" animBg="1"/>
      <p:bldP spid="122887" grpId="0" animBg="1"/>
      <p:bldP spid="122888" grpId="0" animBg="1"/>
      <p:bldP spid="122889" grpId="0" animBg="1"/>
      <p:bldP spid="122890" grpId="0" animBg="1"/>
      <p:bldP spid="122891" grpId="0" animBg="1"/>
      <p:bldP spid="122892" grpId="0" animBg="1"/>
      <p:bldP spid="122893" grpId="0" animBg="1"/>
      <p:bldP spid="122894" grpId="0" animBg="1"/>
      <p:bldP spid="122895" grpId="0" animBg="1"/>
      <p:bldP spid="122896" grpId="0" animBg="1"/>
      <p:bldP spid="122897" grpId="0" animBg="1"/>
      <p:bldP spid="122898" grpId="0" animBg="1"/>
      <p:bldP spid="122899" grpId="0" animBg="1"/>
      <p:bldP spid="12290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Oval 2"/>
          <p:cNvSpPr>
            <a:spLocks noChangeArrowheads="1"/>
          </p:cNvSpPr>
          <p:nvPr/>
        </p:nvSpPr>
        <p:spPr bwMode="auto">
          <a:xfrm>
            <a:off x="5029200" y="4419600"/>
            <a:ext cx="3429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07" name="Oval 3"/>
          <p:cNvSpPr>
            <a:spLocks noChangeArrowheads="1"/>
          </p:cNvSpPr>
          <p:nvPr/>
        </p:nvSpPr>
        <p:spPr bwMode="auto">
          <a:xfrm>
            <a:off x="5029200" y="1219200"/>
            <a:ext cx="3429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3908" name="Freeform 4"/>
          <p:cNvSpPr/>
          <p:nvPr/>
        </p:nvSpPr>
        <p:spPr bwMode="auto">
          <a:xfrm>
            <a:off x="6781800" y="1752600"/>
            <a:ext cx="1676400" cy="3200400"/>
          </a:xfrm>
          <a:custGeom>
            <a:avLst/>
            <a:gdLst>
              <a:gd name="T0" fmla="*/ 0 w 1056"/>
              <a:gd name="T1" fmla="*/ 0 h 2016"/>
              <a:gd name="T2" fmla="*/ 1056 w 1056"/>
              <a:gd name="T3" fmla="*/ 0 h 2016"/>
              <a:gd name="T4" fmla="*/ 1056 w 1056"/>
              <a:gd name="T5" fmla="*/ 2016 h 2016"/>
              <a:gd name="T6" fmla="*/ 48 w 1056"/>
              <a:gd name="T7" fmla="*/ 2016 h 2016"/>
              <a:gd name="T8" fmla="*/ 48 w 1056"/>
              <a:gd name="T9" fmla="*/ 48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6" h="2016">
                <a:moveTo>
                  <a:pt x="0" y="0"/>
                </a:moveTo>
                <a:lnTo>
                  <a:pt x="1056" y="0"/>
                </a:lnTo>
                <a:lnTo>
                  <a:pt x="1056" y="2016"/>
                </a:lnTo>
                <a:lnTo>
                  <a:pt x="48" y="2016"/>
                </a:lnTo>
                <a:lnTo>
                  <a:pt x="48" y="4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909" name="Freeform 5"/>
          <p:cNvSpPr/>
          <p:nvPr/>
        </p:nvSpPr>
        <p:spPr bwMode="auto">
          <a:xfrm>
            <a:off x="6858000" y="1371600"/>
            <a:ext cx="1066800" cy="3581400"/>
          </a:xfrm>
          <a:custGeom>
            <a:avLst/>
            <a:gdLst>
              <a:gd name="T0" fmla="*/ 0 w 672"/>
              <a:gd name="T1" fmla="*/ 2256 h 2256"/>
              <a:gd name="T2" fmla="*/ 672 w 672"/>
              <a:gd name="T3" fmla="*/ 2016 h 2256"/>
              <a:gd name="T4" fmla="*/ 672 w 672"/>
              <a:gd name="T5" fmla="*/ 0 h 2256"/>
              <a:gd name="T6" fmla="*/ 0 w 672"/>
              <a:gd name="T7" fmla="*/ 240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2" h="2256">
                <a:moveTo>
                  <a:pt x="0" y="2256"/>
                </a:moveTo>
                <a:lnTo>
                  <a:pt x="672" y="2016"/>
                </a:lnTo>
                <a:lnTo>
                  <a:pt x="672" y="0"/>
                </a:lnTo>
                <a:lnTo>
                  <a:pt x="0" y="24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910" name="Freeform 6"/>
          <p:cNvSpPr/>
          <p:nvPr/>
        </p:nvSpPr>
        <p:spPr bwMode="auto">
          <a:xfrm>
            <a:off x="6858000" y="1219200"/>
            <a:ext cx="381000" cy="3733800"/>
          </a:xfrm>
          <a:custGeom>
            <a:avLst/>
            <a:gdLst>
              <a:gd name="T0" fmla="*/ 0 w 240"/>
              <a:gd name="T1" fmla="*/ 2352 h 2352"/>
              <a:gd name="T2" fmla="*/ 240 w 240"/>
              <a:gd name="T3" fmla="*/ 2016 h 2352"/>
              <a:gd name="T4" fmla="*/ 240 w 240"/>
              <a:gd name="T5" fmla="*/ 0 h 2352"/>
              <a:gd name="T6" fmla="*/ 0 w 240"/>
              <a:gd name="T7" fmla="*/ 336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2352">
                <a:moveTo>
                  <a:pt x="0" y="2352"/>
                </a:moveTo>
                <a:lnTo>
                  <a:pt x="240" y="2016"/>
                </a:lnTo>
                <a:lnTo>
                  <a:pt x="240" y="0"/>
                </a:lnTo>
                <a:lnTo>
                  <a:pt x="0" y="336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911" name="Freeform 7"/>
          <p:cNvSpPr/>
          <p:nvPr/>
        </p:nvSpPr>
        <p:spPr bwMode="auto">
          <a:xfrm>
            <a:off x="6172200" y="1219200"/>
            <a:ext cx="685800" cy="3733800"/>
          </a:xfrm>
          <a:custGeom>
            <a:avLst/>
            <a:gdLst>
              <a:gd name="T0" fmla="*/ 432 w 432"/>
              <a:gd name="T1" fmla="*/ 2352 h 2352"/>
              <a:gd name="T2" fmla="*/ 0 w 432"/>
              <a:gd name="T3" fmla="*/ 2016 h 2352"/>
              <a:gd name="T4" fmla="*/ 0 w 432"/>
              <a:gd name="T5" fmla="*/ 0 h 2352"/>
              <a:gd name="T6" fmla="*/ 432 w 432"/>
              <a:gd name="T7" fmla="*/ 336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2" h="2352">
                <a:moveTo>
                  <a:pt x="432" y="2352"/>
                </a:moveTo>
                <a:lnTo>
                  <a:pt x="0" y="2016"/>
                </a:lnTo>
                <a:lnTo>
                  <a:pt x="0" y="0"/>
                </a:lnTo>
                <a:lnTo>
                  <a:pt x="432" y="336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912" name="Freeform 8"/>
          <p:cNvSpPr/>
          <p:nvPr/>
        </p:nvSpPr>
        <p:spPr bwMode="auto">
          <a:xfrm>
            <a:off x="5562600" y="1371600"/>
            <a:ext cx="1295400" cy="3581400"/>
          </a:xfrm>
          <a:custGeom>
            <a:avLst/>
            <a:gdLst>
              <a:gd name="T0" fmla="*/ 816 w 816"/>
              <a:gd name="T1" fmla="*/ 2256 h 2256"/>
              <a:gd name="T2" fmla="*/ 0 w 816"/>
              <a:gd name="T3" fmla="*/ 2016 h 2256"/>
              <a:gd name="T4" fmla="*/ 0 w 816"/>
              <a:gd name="T5" fmla="*/ 0 h 2256"/>
              <a:gd name="T6" fmla="*/ 816 w 816"/>
              <a:gd name="T7" fmla="*/ 240 h 2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6" h="2256">
                <a:moveTo>
                  <a:pt x="816" y="2256"/>
                </a:moveTo>
                <a:lnTo>
                  <a:pt x="0" y="2016"/>
                </a:lnTo>
                <a:lnTo>
                  <a:pt x="0" y="0"/>
                </a:lnTo>
                <a:lnTo>
                  <a:pt x="816" y="24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913" name="Freeform 9"/>
          <p:cNvSpPr/>
          <p:nvPr/>
        </p:nvSpPr>
        <p:spPr bwMode="auto">
          <a:xfrm>
            <a:off x="5029200" y="1752600"/>
            <a:ext cx="1828800" cy="3200400"/>
          </a:xfrm>
          <a:custGeom>
            <a:avLst/>
            <a:gdLst>
              <a:gd name="T0" fmla="*/ 1152 w 1152"/>
              <a:gd name="T1" fmla="*/ 2016 h 2016"/>
              <a:gd name="T2" fmla="*/ 0 w 1152"/>
              <a:gd name="T3" fmla="*/ 2016 h 2016"/>
              <a:gd name="T4" fmla="*/ 0 w 1152"/>
              <a:gd name="T5" fmla="*/ 48 h 2016"/>
              <a:gd name="T6" fmla="*/ 1152 w 1152"/>
              <a:gd name="T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52" h="2016">
                <a:moveTo>
                  <a:pt x="1152" y="2016"/>
                </a:moveTo>
                <a:lnTo>
                  <a:pt x="0" y="2016"/>
                </a:lnTo>
                <a:lnTo>
                  <a:pt x="0" y="48"/>
                </a:lnTo>
                <a:lnTo>
                  <a:pt x="1152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914" name="Freeform 10"/>
          <p:cNvSpPr/>
          <p:nvPr/>
        </p:nvSpPr>
        <p:spPr bwMode="auto">
          <a:xfrm>
            <a:off x="5486400" y="1752600"/>
            <a:ext cx="1371600" cy="3657600"/>
          </a:xfrm>
          <a:custGeom>
            <a:avLst/>
            <a:gdLst>
              <a:gd name="T0" fmla="*/ 864 w 864"/>
              <a:gd name="T1" fmla="*/ 2016 h 2304"/>
              <a:gd name="T2" fmla="*/ 0 w 864"/>
              <a:gd name="T3" fmla="*/ 2304 h 2304"/>
              <a:gd name="T4" fmla="*/ 0 w 864"/>
              <a:gd name="T5" fmla="*/ 288 h 2304"/>
              <a:gd name="T6" fmla="*/ 864 w 864"/>
              <a:gd name="T7" fmla="*/ 0 h 2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2304">
                <a:moveTo>
                  <a:pt x="864" y="2016"/>
                </a:moveTo>
                <a:lnTo>
                  <a:pt x="0" y="2304"/>
                </a:lnTo>
                <a:lnTo>
                  <a:pt x="0" y="288"/>
                </a:lnTo>
                <a:lnTo>
                  <a:pt x="864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915" name="Freeform 11"/>
          <p:cNvSpPr/>
          <p:nvPr/>
        </p:nvSpPr>
        <p:spPr bwMode="auto">
          <a:xfrm>
            <a:off x="5943600" y="1752600"/>
            <a:ext cx="914400" cy="3733800"/>
          </a:xfrm>
          <a:custGeom>
            <a:avLst/>
            <a:gdLst>
              <a:gd name="T0" fmla="*/ 576 w 576"/>
              <a:gd name="T1" fmla="*/ 2016 h 2352"/>
              <a:gd name="T2" fmla="*/ 0 w 576"/>
              <a:gd name="T3" fmla="*/ 2352 h 2352"/>
              <a:gd name="T4" fmla="*/ 0 w 576"/>
              <a:gd name="T5" fmla="*/ 336 h 2352"/>
              <a:gd name="T6" fmla="*/ 576 w 576"/>
              <a:gd name="T7" fmla="*/ 0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" h="2352">
                <a:moveTo>
                  <a:pt x="576" y="2016"/>
                </a:moveTo>
                <a:lnTo>
                  <a:pt x="0" y="2352"/>
                </a:lnTo>
                <a:lnTo>
                  <a:pt x="0" y="336"/>
                </a:lnTo>
                <a:lnTo>
                  <a:pt x="57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916" name="Freeform 12"/>
          <p:cNvSpPr/>
          <p:nvPr/>
        </p:nvSpPr>
        <p:spPr bwMode="auto">
          <a:xfrm>
            <a:off x="6705600" y="1752600"/>
            <a:ext cx="152400" cy="3810000"/>
          </a:xfrm>
          <a:custGeom>
            <a:avLst/>
            <a:gdLst>
              <a:gd name="T0" fmla="*/ 96 w 96"/>
              <a:gd name="T1" fmla="*/ 2016 h 2400"/>
              <a:gd name="T2" fmla="*/ 0 w 96"/>
              <a:gd name="T3" fmla="*/ 2400 h 2400"/>
              <a:gd name="T4" fmla="*/ 0 w 96"/>
              <a:gd name="T5" fmla="*/ 384 h 2400"/>
              <a:gd name="T6" fmla="*/ 96 w 96"/>
              <a:gd name="T7" fmla="*/ 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6" h="2400">
                <a:moveTo>
                  <a:pt x="96" y="2016"/>
                </a:moveTo>
                <a:lnTo>
                  <a:pt x="0" y="2400"/>
                </a:lnTo>
                <a:lnTo>
                  <a:pt x="0" y="384"/>
                </a:lnTo>
                <a:lnTo>
                  <a:pt x="9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917" name="Freeform 13"/>
          <p:cNvSpPr/>
          <p:nvPr/>
        </p:nvSpPr>
        <p:spPr bwMode="auto">
          <a:xfrm>
            <a:off x="6858000" y="1752600"/>
            <a:ext cx="685800" cy="3733800"/>
          </a:xfrm>
          <a:custGeom>
            <a:avLst/>
            <a:gdLst>
              <a:gd name="T0" fmla="*/ 0 w 432"/>
              <a:gd name="T1" fmla="*/ 2016 h 2352"/>
              <a:gd name="T2" fmla="*/ 432 w 432"/>
              <a:gd name="T3" fmla="*/ 2352 h 2352"/>
              <a:gd name="T4" fmla="*/ 432 w 432"/>
              <a:gd name="T5" fmla="*/ 336 h 2352"/>
              <a:gd name="T6" fmla="*/ 0 w 432"/>
              <a:gd name="T7" fmla="*/ 0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2" h="2352">
                <a:moveTo>
                  <a:pt x="0" y="2016"/>
                </a:moveTo>
                <a:lnTo>
                  <a:pt x="432" y="2352"/>
                </a:lnTo>
                <a:lnTo>
                  <a:pt x="432" y="336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838200" y="1600200"/>
            <a:ext cx="29718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6000" b="1">
                <a:solidFill>
                  <a:schemeClr val="accent2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长方形绕一边旋转成圆柱体</a:t>
            </a:r>
          </a:p>
        </p:txBody>
      </p:sp>
      <p:sp>
        <p:nvSpPr>
          <p:cNvPr id="123919" name="WordArt 15"/>
          <p:cNvSpPr>
            <a:spLocks noChangeArrowheads="1" noChangeShapeType="1" noTextEdit="1"/>
          </p:cNvSpPr>
          <p:nvPr/>
        </p:nvSpPr>
        <p:spPr bwMode="auto">
          <a:xfrm rot="5400000">
            <a:off x="-1117599" y="1484312"/>
            <a:ext cx="3097212" cy="3603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vert="eaVert" wrap="none" fromWordArt="1">
            <a:prstTxWarp prst="textPlain">
              <a:avLst>
                <a:gd name="adj" fmla="val 49667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zh-CN" altLang="en-US" sz="3600" kern="10">
                <a:ln w="9525">
                  <a:round/>
                </a:ln>
                <a:solidFill>
                  <a:srgbClr val="FFFF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面动成体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nimBg="1"/>
      <p:bldP spid="123907" grpId="0" animBg="1"/>
      <p:bldP spid="123909" grpId="0" animBg="1"/>
      <p:bldP spid="123910" grpId="0" animBg="1"/>
      <p:bldP spid="123911" grpId="0" animBg="1"/>
      <p:bldP spid="123912" grpId="0" animBg="1"/>
      <p:bldP spid="123913" grpId="0" animBg="1"/>
      <p:bldP spid="123914" grpId="0" animBg="1"/>
      <p:bldP spid="123915" grpId="0" animBg="1"/>
      <p:bldP spid="123916" grpId="0" animBg="1"/>
      <p:bldP spid="123917" grpId="0" animBg="1"/>
      <p:bldP spid="123918" grpId="0" autoUpdateAnimBg="0"/>
      <p:bldP spid="1239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立交桥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78925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1" name="Picture 3" descr="Img214610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0"/>
            <a:ext cx="435610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2" name="Picture 4" descr="Img2119150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4038" y="0"/>
            <a:ext cx="47879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3" name="Picture 5" descr="c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4724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4" name="Picture 6" descr="2328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84538"/>
            <a:ext cx="4419600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5" name="Picture 7" descr="kms0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13" y="269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6" name="Picture 8" descr="疑是银龙舞青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7" name="Picture 9" descr="059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80513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8" name="Picture 10" descr="007大桥桥梁图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80513" cy="71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9" name="Picture 11" descr="7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40" name="Picture 12" descr="6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324975" cy="711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1116013" y="26035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3200" b="1">
                <a:solidFill>
                  <a:srgbClr val="660066"/>
                </a:solidFill>
                <a:latin typeface="Times New Roman" panose="02020603050405020304" pitchFamily="18" charset="0"/>
              </a:rPr>
              <a:t>几何图形是由点、线、面、体组成的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12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10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1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457200" y="8382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</a:rPr>
              <a:t>如图</a:t>
            </a: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:</a:t>
            </a: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</a:rPr>
              <a:t>第二行的图形绕虚线旋转一周</a:t>
            </a: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,</a:t>
            </a: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</a:rPr>
              <a:t>便能形成第一行的某个几何体</a:t>
            </a: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</a:rPr>
              <a:t>用线连一连</a:t>
            </a: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97285" name="WordArt 5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19050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62241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b="1" i="1" kern="1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练一练</a:t>
            </a:r>
          </a:p>
        </p:txBody>
      </p:sp>
      <p:pic>
        <p:nvPicPr>
          <p:cNvPr id="97287" name="Picture 7" descr="%CD%BC%CF%F1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6781800" cy="4953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2133600" y="3505200"/>
            <a:ext cx="114300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 flipV="1">
            <a:off x="2438400" y="3581400"/>
            <a:ext cx="4876800" cy="1752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4572000" y="3429000"/>
            <a:ext cx="0" cy="2057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>
            <a:off x="6019800" y="3429000"/>
            <a:ext cx="1524000" cy="1828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 animBg="1"/>
      <p:bldP spid="97289" grpId="0" animBg="1"/>
      <p:bldP spid="97290" grpId="0" animBg="1"/>
      <p:bldP spid="9729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1028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WordArt 1029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8288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议一议</a:t>
            </a:r>
          </a:p>
        </p:txBody>
      </p:sp>
      <p:sp>
        <p:nvSpPr>
          <p:cNvPr id="96262" name="Text Box 1030"/>
          <p:cNvSpPr txBox="1">
            <a:spLocks noChangeArrowheads="1"/>
          </p:cNvSpPr>
          <p:nvPr/>
        </p:nvSpPr>
        <p:spPr bwMode="auto">
          <a:xfrm>
            <a:off x="2209800" y="0"/>
            <a:ext cx="6019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FF"/>
                </a:solidFill>
                <a:latin typeface="宋体" panose="02010600030101010101" pitchFamily="2" charset="-122"/>
              </a:rPr>
              <a:t>图中你熟悉的物体类似于哪些几何图形呢</a:t>
            </a: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?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5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26670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81181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b="1" kern="1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火眼金睛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819400" y="0"/>
            <a:ext cx="502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00FF"/>
                </a:solidFill>
              </a:rPr>
              <a:t>      </a:t>
            </a:r>
            <a:r>
              <a:rPr lang="zh-CN" altLang="en-US" sz="3200" b="1">
                <a:solidFill>
                  <a:srgbClr val="0000FF"/>
                </a:solidFill>
              </a:rPr>
              <a:t>这幅图片里有哪些你熟悉的几何图形</a:t>
            </a:r>
            <a:r>
              <a:rPr lang="en-US" altLang="zh-CN" sz="3200" b="1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10245" name="Picture 5" descr="u=3473657076,3754652324&amp;gp=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3013" y="4038600"/>
            <a:ext cx="155098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323850" y="765175"/>
            <a:ext cx="8496300" cy="5543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310" y="1447800"/>
            <a:ext cx="7632700" cy="44640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、多姿多彩的图形是由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点、线、面、体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组成。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点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是构成图形的基本元素。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点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无大小，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线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有直线和曲线，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面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有平的面和曲的面。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点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动成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线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线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动成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面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面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动成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体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体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由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面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围成，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面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与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面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相交成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线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线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与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线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相交成</a:t>
            </a:r>
            <a:r>
              <a:rPr lang="zh-CN" altLang="en-US" b="1" dirty="0">
                <a:latin typeface="隶书" panose="02010509060101010101" pitchFamily="49" charset="-122"/>
                <a:ea typeface="隶书" panose="02010509060101010101" pitchFamily="49" charset="-122"/>
              </a:rPr>
              <a:t>点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。</a:t>
            </a: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5</a:t>
            </a:r>
            <a:r>
              <a:rPr lang="zh-CN" altLang="en-US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/>
                <a:ea typeface="隶书" panose="02010509060101010101" pitchFamily="49" charset="-122"/>
              </a:rPr>
              <a:t>……</a:t>
            </a:r>
            <a:endParaRPr lang="en-US" altLang="zh-CN" b="1" dirty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685800" y="774342"/>
            <a:ext cx="739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400" b="1" dirty="0">
                <a:solidFill>
                  <a:srgbClr val="3333CC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 </a:t>
            </a:r>
            <a:r>
              <a:rPr kumimoji="1" lang="en-US" altLang="zh-CN" sz="3200" b="1" dirty="0">
                <a:solidFill>
                  <a:srgbClr val="3333CC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● </a:t>
            </a:r>
            <a:r>
              <a:rPr kumimoji="1" lang="zh-CN" altLang="en-US" sz="3200" b="1" dirty="0">
                <a:solidFill>
                  <a:srgbClr val="3333CC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你学到了什么</a:t>
            </a:r>
            <a:r>
              <a:rPr kumimoji="1" lang="zh-CN" altLang="en-US" sz="3200" b="1" dirty="0">
                <a:solidFill>
                  <a:srgbClr val="3333CC"/>
                </a:solidFill>
                <a:latin typeface="黑体" panose="02010609060101010101" charset="-122"/>
                <a:ea typeface="黑体" panose="02010609060101010101" charset="-122"/>
              </a:rPr>
              <a:t>？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2667000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课堂小结</a:t>
            </a:r>
          </a:p>
        </p:txBody>
      </p:sp>
      <p:pic>
        <p:nvPicPr>
          <p:cNvPr id="12295" name="Picture 7" descr="BD06982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4267200"/>
            <a:ext cx="3581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6172200" cy="939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 kern="10" spc="-360" dirty="0">
                <a:ln w="12700">
                  <a:solidFill>
                    <a:srgbClr val="FF0000"/>
                  </a:solidFill>
                  <a:rou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你有哪些收获呢</a:t>
            </a:r>
            <a:r>
              <a:rPr lang="en-US" altLang="zh-CN" sz="3600" b="1" kern="10" spc="-360" dirty="0">
                <a:ln w="12700">
                  <a:solidFill>
                    <a:srgbClr val="FF0000"/>
                  </a:solidFill>
                  <a:round/>
                </a:ln>
                <a:solidFill>
                  <a:srgbClr val="00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?</a:t>
            </a:r>
            <a:endParaRPr lang="zh-CN" altLang="en-US" sz="3600" b="1" kern="10" spc="-360" dirty="0">
              <a:ln w="12700">
                <a:solidFill>
                  <a:srgbClr val="FF0000"/>
                </a:solidFill>
                <a:round/>
              </a:ln>
              <a:solidFill>
                <a:srgbClr val="00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04800" y="2971800"/>
            <a:ext cx="3429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几何图形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点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线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面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体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</a:p>
        </p:txBody>
      </p:sp>
      <p:pic>
        <p:nvPicPr>
          <p:cNvPr id="12301" name="Picture 13" descr="u=3034185094,3990679423&amp;gp=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52400"/>
            <a:ext cx="2362200" cy="16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04" name="Group 16"/>
          <p:cNvGrpSpPr/>
          <p:nvPr/>
        </p:nvGrpSpPr>
        <p:grpSpPr bwMode="auto">
          <a:xfrm>
            <a:off x="3048000" y="2590800"/>
            <a:ext cx="3733800" cy="1465263"/>
            <a:chOff x="1920" y="1632"/>
            <a:chExt cx="2352" cy="923"/>
          </a:xfrm>
        </p:grpSpPr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2304" y="1632"/>
              <a:ext cx="1968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平面图形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3600" b="1" dirty="0">
                  <a:solidFill>
                    <a:srgbClr val="0000FF"/>
                  </a:solidFill>
                  <a:latin typeface="黑体" panose="02010609060101010101" charset="-122"/>
                  <a:ea typeface="黑体" panose="02010609060101010101" charset="-122"/>
                </a:rPr>
                <a:t>立体图形</a:t>
              </a:r>
            </a:p>
          </p:txBody>
        </p:sp>
        <p:sp>
          <p:nvSpPr>
            <p:cNvPr id="12303" name="AutoShape 15"/>
            <p:cNvSpPr/>
            <p:nvPr/>
          </p:nvSpPr>
          <p:spPr bwMode="auto">
            <a:xfrm>
              <a:off x="1920" y="1776"/>
              <a:ext cx="384" cy="624"/>
            </a:xfrm>
            <a:prstGeom prst="leftBrace">
              <a:avLst>
                <a:gd name="adj1" fmla="val 1354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2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026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04800" y="673573"/>
            <a:ext cx="7924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800" b="1" dirty="0">
                <a:solidFill>
                  <a:srgbClr val="3366FF"/>
                </a:solidFill>
                <a:latin typeface="Times New Roman" panose="02020603050405020304" pitchFamily="18" charset="0"/>
              </a:rPr>
              <a:t>        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七巧板是我国民间流传最广、也是最常见的一种古典智力玩具。他虽然只由七块板组成，但用它们可以拼出人、动物 等各种图形。  你能指出 你所熟悉的图形 </a:t>
            </a:r>
            <a:r>
              <a:rPr kumimoji="1" lang="en-US" altLang="zh-CN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4691" name="WordArt 3"/>
          <p:cNvSpPr>
            <a:spLocks noChangeArrowheads="1" noChangeShapeType="1" noTextEdit="1"/>
          </p:cNvSpPr>
          <p:nvPr/>
        </p:nvSpPr>
        <p:spPr bwMode="auto">
          <a:xfrm>
            <a:off x="212724" y="0"/>
            <a:ext cx="2378075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35259"/>
              </a:avLst>
            </a:prstTxWarp>
          </a:bodyPr>
          <a:lstStyle/>
          <a:p>
            <a:pPr algn="ctr"/>
            <a:r>
              <a:rPr lang="zh-CN" altLang="en-US" sz="2800" b="1" i="1" kern="10" dirty="0">
                <a:ln w="9525">
                  <a:solidFill>
                    <a:srgbClr val="000000"/>
                  </a:solidFill>
                  <a:rou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FF0000">
                        <a:gamma/>
                        <a:tint val="56471"/>
                        <a:invGamma/>
                      </a:srgbClr>
                    </a:gs>
                  </a:gsLst>
                  <a:lin ang="2700000" scaled="1"/>
                </a:gradFill>
                <a:latin typeface="隶书" panose="02010509060101010101" pitchFamily="49" charset="-122"/>
                <a:ea typeface="隶书" panose="02010509060101010101" pitchFamily="49" charset="-122"/>
              </a:rPr>
              <a:t>活动探究：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212725" y="47450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3336925" y="30686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5622925" y="29924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7375525" y="26876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grpSp>
        <p:nvGrpSpPr>
          <p:cNvPr id="114696" name="Group 8"/>
          <p:cNvGrpSpPr>
            <a:grpSpLocks noChangeAspect="1"/>
          </p:cNvGrpSpPr>
          <p:nvPr/>
        </p:nvGrpSpPr>
        <p:grpSpPr bwMode="auto">
          <a:xfrm>
            <a:off x="7010400" y="2438400"/>
            <a:ext cx="1752600" cy="2286000"/>
            <a:chOff x="4105" y="527"/>
            <a:chExt cx="1413" cy="1852"/>
          </a:xfrm>
        </p:grpSpPr>
        <p:sp>
          <p:nvSpPr>
            <p:cNvPr id="114697" name="AutoShape 9"/>
            <p:cNvSpPr>
              <a:spLocks noChangeAspect="1" noChangeArrowheads="1" noTextEdit="1"/>
            </p:cNvSpPr>
            <p:nvPr/>
          </p:nvSpPr>
          <p:spPr bwMode="auto">
            <a:xfrm>
              <a:off x="4105" y="527"/>
              <a:ext cx="1413" cy="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698" name="Freeform 10"/>
            <p:cNvSpPr/>
            <p:nvPr/>
          </p:nvSpPr>
          <p:spPr bwMode="auto">
            <a:xfrm>
              <a:off x="4117" y="760"/>
              <a:ext cx="446" cy="452"/>
            </a:xfrm>
            <a:custGeom>
              <a:avLst/>
              <a:gdLst>
                <a:gd name="T0" fmla="*/ 446 w 446"/>
                <a:gd name="T1" fmla="*/ 226 h 452"/>
                <a:gd name="T2" fmla="*/ 221 w 446"/>
                <a:gd name="T3" fmla="*/ 452 h 452"/>
                <a:gd name="T4" fmla="*/ 0 w 446"/>
                <a:gd name="T5" fmla="*/ 226 h 452"/>
                <a:gd name="T6" fmla="*/ 221 w 446"/>
                <a:gd name="T7" fmla="*/ 0 h 452"/>
                <a:gd name="T8" fmla="*/ 446 w 446"/>
                <a:gd name="T9" fmla="*/ 22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452">
                  <a:moveTo>
                    <a:pt x="446" y="226"/>
                  </a:moveTo>
                  <a:lnTo>
                    <a:pt x="221" y="452"/>
                  </a:lnTo>
                  <a:lnTo>
                    <a:pt x="0" y="226"/>
                  </a:lnTo>
                  <a:lnTo>
                    <a:pt x="221" y="0"/>
                  </a:lnTo>
                  <a:lnTo>
                    <a:pt x="446" y="226"/>
                  </a:lnTo>
                  <a:close/>
                </a:path>
              </a:pathLst>
            </a:custGeom>
            <a:solidFill>
              <a:srgbClr val="FD61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699" name="Freeform 11"/>
            <p:cNvSpPr/>
            <p:nvPr/>
          </p:nvSpPr>
          <p:spPr bwMode="auto">
            <a:xfrm>
              <a:off x="4117" y="539"/>
              <a:ext cx="225" cy="447"/>
            </a:xfrm>
            <a:custGeom>
              <a:avLst/>
              <a:gdLst>
                <a:gd name="T0" fmla="*/ 0 w 225"/>
                <a:gd name="T1" fmla="*/ 447 h 447"/>
                <a:gd name="T2" fmla="*/ 0 w 225"/>
                <a:gd name="T3" fmla="*/ 0 h 447"/>
                <a:gd name="T4" fmla="*/ 225 w 225"/>
                <a:gd name="T5" fmla="*/ 225 h 447"/>
                <a:gd name="T6" fmla="*/ 0 w 225"/>
                <a:gd name="T7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447">
                  <a:moveTo>
                    <a:pt x="0" y="447"/>
                  </a:moveTo>
                  <a:lnTo>
                    <a:pt x="0" y="0"/>
                  </a:lnTo>
                  <a:lnTo>
                    <a:pt x="225" y="225"/>
                  </a:lnTo>
                  <a:lnTo>
                    <a:pt x="0" y="447"/>
                  </a:lnTo>
                  <a:close/>
                </a:path>
              </a:pathLst>
            </a:custGeom>
            <a:solidFill>
              <a:srgbClr val="6161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00" name="Freeform 12"/>
            <p:cNvSpPr/>
            <p:nvPr/>
          </p:nvSpPr>
          <p:spPr bwMode="auto">
            <a:xfrm>
              <a:off x="4338" y="539"/>
              <a:ext cx="225" cy="447"/>
            </a:xfrm>
            <a:custGeom>
              <a:avLst/>
              <a:gdLst>
                <a:gd name="T0" fmla="*/ 225 w 225"/>
                <a:gd name="T1" fmla="*/ 0 h 447"/>
                <a:gd name="T2" fmla="*/ 225 w 225"/>
                <a:gd name="T3" fmla="*/ 447 h 447"/>
                <a:gd name="T4" fmla="*/ 0 w 225"/>
                <a:gd name="T5" fmla="*/ 221 h 447"/>
                <a:gd name="T6" fmla="*/ 225 w 225"/>
                <a:gd name="T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447">
                  <a:moveTo>
                    <a:pt x="225" y="0"/>
                  </a:moveTo>
                  <a:lnTo>
                    <a:pt x="225" y="447"/>
                  </a:lnTo>
                  <a:lnTo>
                    <a:pt x="0" y="221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6161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01" name="Freeform 13"/>
            <p:cNvSpPr/>
            <p:nvPr/>
          </p:nvSpPr>
          <p:spPr bwMode="auto">
            <a:xfrm>
              <a:off x="4235" y="2043"/>
              <a:ext cx="640" cy="320"/>
            </a:xfrm>
            <a:custGeom>
              <a:avLst/>
              <a:gdLst>
                <a:gd name="T0" fmla="*/ 0 w 640"/>
                <a:gd name="T1" fmla="*/ 320 h 320"/>
                <a:gd name="T2" fmla="*/ 320 w 640"/>
                <a:gd name="T3" fmla="*/ 0 h 320"/>
                <a:gd name="T4" fmla="*/ 640 w 640"/>
                <a:gd name="T5" fmla="*/ 320 h 320"/>
                <a:gd name="T6" fmla="*/ 0 w 640"/>
                <a:gd name="T7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0" h="320">
                  <a:moveTo>
                    <a:pt x="0" y="320"/>
                  </a:moveTo>
                  <a:lnTo>
                    <a:pt x="320" y="0"/>
                  </a:lnTo>
                  <a:lnTo>
                    <a:pt x="640" y="320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FDF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02" name="Freeform 14"/>
            <p:cNvSpPr/>
            <p:nvPr/>
          </p:nvSpPr>
          <p:spPr bwMode="auto">
            <a:xfrm>
              <a:off x="4867" y="2047"/>
              <a:ext cx="635" cy="316"/>
            </a:xfrm>
            <a:custGeom>
              <a:avLst/>
              <a:gdLst>
                <a:gd name="T0" fmla="*/ 635 w 635"/>
                <a:gd name="T1" fmla="*/ 0 h 316"/>
                <a:gd name="T2" fmla="*/ 319 w 635"/>
                <a:gd name="T3" fmla="*/ 316 h 316"/>
                <a:gd name="T4" fmla="*/ 0 w 635"/>
                <a:gd name="T5" fmla="*/ 316 h 316"/>
                <a:gd name="T6" fmla="*/ 316 w 635"/>
                <a:gd name="T7" fmla="*/ 0 h 316"/>
                <a:gd name="T8" fmla="*/ 635 w 635"/>
                <a:gd name="T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5" h="316">
                  <a:moveTo>
                    <a:pt x="635" y="0"/>
                  </a:moveTo>
                  <a:lnTo>
                    <a:pt x="319" y="316"/>
                  </a:lnTo>
                  <a:lnTo>
                    <a:pt x="0" y="316"/>
                  </a:lnTo>
                  <a:lnTo>
                    <a:pt x="316" y="0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61F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03" name="Freeform 15"/>
            <p:cNvSpPr/>
            <p:nvPr/>
          </p:nvSpPr>
          <p:spPr bwMode="auto">
            <a:xfrm>
              <a:off x="4235" y="1726"/>
              <a:ext cx="636" cy="637"/>
            </a:xfrm>
            <a:custGeom>
              <a:avLst/>
              <a:gdLst>
                <a:gd name="T0" fmla="*/ 636 w 636"/>
                <a:gd name="T1" fmla="*/ 637 h 637"/>
                <a:gd name="T2" fmla="*/ 632 w 636"/>
                <a:gd name="T3" fmla="*/ 0 h 637"/>
                <a:gd name="T4" fmla="*/ 0 w 636"/>
                <a:gd name="T5" fmla="*/ 0 h 637"/>
                <a:gd name="T6" fmla="*/ 636 w 636"/>
                <a:gd name="T7" fmla="*/ 637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6" h="637">
                  <a:moveTo>
                    <a:pt x="636" y="637"/>
                  </a:moveTo>
                  <a:lnTo>
                    <a:pt x="632" y="0"/>
                  </a:lnTo>
                  <a:lnTo>
                    <a:pt x="0" y="0"/>
                  </a:lnTo>
                  <a:lnTo>
                    <a:pt x="636" y="637"/>
                  </a:lnTo>
                  <a:close/>
                </a:path>
              </a:pathLst>
            </a:custGeom>
            <a:solidFill>
              <a:srgbClr val="FD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04" name="Freeform 16"/>
            <p:cNvSpPr/>
            <p:nvPr/>
          </p:nvSpPr>
          <p:spPr bwMode="auto">
            <a:xfrm>
              <a:off x="4227" y="1089"/>
              <a:ext cx="636" cy="637"/>
            </a:xfrm>
            <a:custGeom>
              <a:avLst/>
              <a:gdLst>
                <a:gd name="T0" fmla="*/ 0 w 636"/>
                <a:gd name="T1" fmla="*/ 0 h 637"/>
                <a:gd name="T2" fmla="*/ 4 w 636"/>
                <a:gd name="T3" fmla="*/ 637 h 637"/>
                <a:gd name="T4" fmla="*/ 636 w 636"/>
                <a:gd name="T5" fmla="*/ 637 h 637"/>
                <a:gd name="T6" fmla="*/ 0 w 636"/>
                <a:gd name="T7" fmla="*/ 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6" h="637">
                  <a:moveTo>
                    <a:pt x="0" y="0"/>
                  </a:moveTo>
                  <a:lnTo>
                    <a:pt x="4" y="637"/>
                  </a:lnTo>
                  <a:lnTo>
                    <a:pt x="636" y="6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4705" name="Group 17"/>
          <p:cNvGrpSpPr>
            <a:grpSpLocks noChangeAspect="1"/>
          </p:cNvGrpSpPr>
          <p:nvPr/>
        </p:nvGrpSpPr>
        <p:grpSpPr bwMode="auto">
          <a:xfrm>
            <a:off x="4267200" y="2514600"/>
            <a:ext cx="2303463" cy="2073275"/>
            <a:chOff x="657" y="2704"/>
            <a:chExt cx="1451" cy="1306"/>
          </a:xfrm>
        </p:grpSpPr>
        <p:sp>
          <p:nvSpPr>
            <p:cNvPr id="11470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657" y="2704"/>
              <a:ext cx="1451" cy="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07" name="Freeform 19"/>
            <p:cNvSpPr/>
            <p:nvPr/>
          </p:nvSpPr>
          <p:spPr bwMode="auto">
            <a:xfrm>
              <a:off x="856" y="3464"/>
              <a:ext cx="263" cy="523"/>
            </a:xfrm>
            <a:custGeom>
              <a:avLst/>
              <a:gdLst>
                <a:gd name="T0" fmla="*/ 0 w 263"/>
                <a:gd name="T1" fmla="*/ 523 h 523"/>
                <a:gd name="T2" fmla="*/ 0 w 263"/>
                <a:gd name="T3" fmla="*/ 0 h 523"/>
                <a:gd name="T4" fmla="*/ 263 w 263"/>
                <a:gd name="T5" fmla="*/ 263 h 523"/>
                <a:gd name="T6" fmla="*/ 0 w 263"/>
                <a:gd name="T7" fmla="*/ 52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523">
                  <a:moveTo>
                    <a:pt x="0" y="523"/>
                  </a:moveTo>
                  <a:lnTo>
                    <a:pt x="0" y="0"/>
                  </a:lnTo>
                  <a:lnTo>
                    <a:pt x="263" y="263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A1A1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08" name="Freeform 20"/>
            <p:cNvSpPr/>
            <p:nvPr/>
          </p:nvSpPr>
          <p:spPr bwMode="auto">
            <a:xfrm>
              <a:off x="1041" y="2718"/>
              <a:ext cx="374" cy="375"/>
            </a:xfrm>
            <a:custGeom>
              <a:avLst/>
              <a:gdLst>
                <a:gd name="T0" fmla="*/ 374 w 374"/>
                <a:gd name="T1" fmla="*/ 375 h 375"/>
                <a:gd name="T2" fmla="*/ 0 w 374"/>
                <a:gd name="T3" fmla="*/ 375 h 375"/>
                <a:gd name="T4" fmla="*/ 4 w 374"/>
                <a:gd name="T5" fmla="*/ 5 h 375"/>
                <a:gd name="T6" fmla="*/ 374 w 374"/>
                <a:gd name="T7" fmla="*/ 0 h 375"/>
                <a:gd name="T8" fmla="*/ 374 w 374"/>
                <a:gd name="T9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75">
                  <a:moveTo>
                    <a:pt x="374" y="375"/>
                  </a:moveTo>
                  <a:lnTo>
                    <a:pt x="0" y="375"/>
                  </a:lnTo>
                  <a:lnTo>
                    <a:pt x="4" y="5"/>
                  </a:lnTo>
                  <a:lnTo>
                    <a:pt x="374" y="0"/>
                  </a:lnTo>
                  <a:lnTo>
                    <a:pt x="374" y="375"/>
                  </a:lnTo>
                  <a:close/>
                </a:path>
              </a:pathLst>
            </a:custGeom>
            <a:solidFill>
              <a:srgbClr val="FD61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09" name="Freeform 21"/>
            <p:cNvSpPr/>
            <p:nvPr/>
          </p:nvSpPr>
          <p:spPr bwMode="auto">
            <a:xfrm>
              <a:off x="671" y="3093"/>
              <a:ext cx="744" cy="371"/>
            </a:xfrm>
            <a:custGeom>
              <a:avLst/>
              <a:gdLst>
                <a:gd name="T0" fmla="*/ 744 w 744"/>
                <a:gd name="T1" fmla="*/ 0 h 371"/>
                <a:gd name="T2" fmla="*/ 374 w 744"/>
                <a:gd name="T3" fmla="*/ 371 h 371"/>
                <a:gd name="T4" fmla="*/ 0 w 744"/>
                <a:gd name="T5" fmla="*/ 371 h 371"/>
                <a:gd name="T6" fmla="*/ 370 w 744"/>
                <a:gd name="T7" fmla="*/ 0 h 371"/>
                <a:gd name="T8" fmla="*/ 744 w 744"/>
                <a:gd name="T9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4" h="371">
                  <a:moveTo>
                    <a:pt x="744" y="0"/>
                  </a:moveTo>
                  <a:lnTo>
                    <a:pt x="374" y="371"/>
                  </a:lnTo>
                  <a:lnTo>
                    <a:pt x="0" y="371"/>
                  </a:lnTo>
                  <a:lnTo>
                    <a:pt x="370" y="0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61F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10" name="Freeform 22"/>
            <p:cNvSpPr/>
            <p:nvPr/>
          </p:nvSpPr>
          <p:spPr bwMode="auto">
            <a:xfrm>
              <a:off x="1041" y="2940"/>
              <a:ext cx="1049" cy="524"/>
            </a:xfrm>
            <a:custGeom>
              <a:avLst/>
              <a:gdLst>
                <a:gd name="T0" fmla="*/ 1049 w 1049"/>
                <a:gd name="T1" fmla="*/ 524 h 524"/>
                <a:gd name="T2" fmla="*/ 522 w 1049"/>
                <a:gd name="T3" fmla="*/ 0 h 524"/>
                <a:gd name="T4" fmla="*/ 0 w 1049"/>
                <a:gd name="T5" fmla="*/ 524 h 524"/>
                <a:gd name="T6" fmla="*/ 1049 w 1049"/>
                <a:gd name="T7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9" h="524">
                  <a:moveTo>
                    <a:pt x="1049" y="524"/>
                  </a:moveTo>
                  <a:lnTo>
                    <a:pt x="522" y="0"/>
                  </a:lnTo>
                  <a:lnTo>
                    <a:pt x="0" y="524"/>
                  </a:lnTo>
                  <a:lnTo>
                    <a:pt x="1049" y="524"/>
                  </a:lnTo>
                  <a:close/>
                </a:path>
              </a:pathLst>
            </a:custGeom>
            <a:solidFill>
              <a:srgbClr val="FD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11" name="Freeform 23"/>
            <p:cNvSpPr/>
            <p:nvPr/>
          </p:nvSpPr>
          <p:spPr bwMode="auto">
            <a:xfrm>
              <a:off x="865" y="3454"/>
              <a:ext cx="1049" cy="524"/>
            </a:xfrm>
            <a:custGeom>
              <a:avLst/>
              <a:gdLst>
                <a:gd name="T0" fmla="*/ 1049 w 1049"/>
                <a:gd name="T1" fmla="*/ 524 h 524"/>
                <a:gd name="T2" fmla="*/ 522 w 1049"/>
                <a:gd name="T3" fmla="*/ 0 h 524"/>
                <a:gd name="T4" fmla="*/ 0 w 1049"/>
                <a:gd name="T5" fmla="*/ 524 h 524"/>
                <a:gd name="T6" fmla="*/ 1049 w 1049"/>
                <a:gd name="T7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9" h="524">
                  <a:moveTo>
                    <a:pt x="1049" y="524"/>
                  </a:moveTo>
                  <a:lnTo>
                    <a:pt x="522" y="0"/>
                  </a:lnTo>
                  <a:lnTo>
                    <a:pt x="0" y="524"/>
                  </a:lnTo>
                  <a:lnTo>
                    <a:pt x="1049" y="524"/>
                  </a:lnTo>
                  <a:close/>
                </a:path>
              </a:pathLst>
            </a:custGeom>
            <a:solidFill>
              <a:srgbClr val="61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12" name="Freeform 24"/>
            <p:cNvSpPr/>
            <p:nvPr/>
          </p:nvSpPr>
          <p:spPr bwMode="auto">
            <a:xfrm>
              <a:off x="1396" y="3464"/>
              <a:ext cx="527" cy="527"/>
            </a:xfrm>
            <a:custGeom>
              <a:avLst/>
              <a:gdLst>
                <a:gd name="T0" fmla="*/ 0 w 527"/>
                <a:gd name="T1" fmla="*/ 0 h 527"/>
                <a:gd name="T2" fmla="*/ 527 w 527"/>
                <a:gd name="T3" fmla="*/ 0 h 527"/>
                <a:gd name="T4" fmla="*/ 527 w 527"/>
                <a:gd name="T5" fmla="*/ 527 h 527"/>
                <a:gd name="T6" fmla="*/ 0 w 527"/>
                <a:gd name="T7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7" h="527">
                  <a:moveTo>
                    <a:pt x="0" y="0"/>
                  </a:moveTo>
                  <a:lnTo>
                    <a:pt x="527" y="0"/>
                  </a:lnTo>
                  <a:lnTo>
                    <a:pt x="527" y="5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713" name="Freeform 25"/>
            <p:cNvSpPr/>
            <p:nvPr/>
          </p:nvSpPr>
          <p:spPr bwMode="auto">
            <a:xfrm>
              <a:off x="856" y="3464"/>
              <a:ext cx="522" cy="263"/>
            </a:xfrm>
            <a:custGeom>
              <a:avLst/>
              <a:gdLst>
                <a:gd name="T0" fmla="*/ 0 w 522"/>
                <a:gd name="T1" fmla="*/ 0 h 263"/>
                <a:gd name="T2" fmla="*/ 522 w 522"/>
                <a:gd name="T3" fmla="*/ 0 h 263"/>
                <a:gd name="T4" fmla="*/ 258 w 522"/>
                <a:gd name="T5" fmla="*/ 263 h 263"/>
                <a:gd name="T6" fmla="*/ 0 w 522"/>
                <a:gd name="T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2" h="263">
                  <a:moveTo>
                    <a:pt x="0" y="0"/>
                  </a:moveTo>
                  <a:lnTo>
                    <a:pt x="522" y="0"/>
                  </a:lnTo>
                  <a:lnTo>
                    <a:pt x="258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61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14714" name="Picture 26" descr="2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667000"/>
            <a:ext cx="2133600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6" descr="BJ3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 Box 1028"/>
          <p:cNvSpPr txBox="1">
            <a:spLocks noChangeArrowheads="1"/>
          </p:cNvSpPr>
          <p:nvPr/>
        </p:nvSpPr>
        <p:spPr bwMode="auto">
          <a:xfrm>
            <a:off x="762000" y="685800"/>
            <a:ext cx="184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zh-CN">
              <a:latin typeface="Arial" panose="020B0604020202020204" pitchFamily="34" charset="0"/>
            </a:endParaRPr>
          </a:p>
          <a:p>
            <a:endParaRPr lang="en-US" altLang="zh-CN">
              <a:latin typeface="Arial" panose="020B0604020202020204" pitchFamily="34" charset="0"/>
            </a:endParaRPr>
          </a:p>
          <a:p>
            <a:endParaRPr lang="en-US" altLang="zh-CN">
              <a:latin typeface="Arial" panose="020B0604020202020204" pitchFamily="34" charset="0"/>
            </a:endParaRPr>
          </a:p>
          <a:p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16394" name="Picture 1034" descr="天使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28600"/>
            <a:ext cx="12954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9" name="Text Box 1039"/>
          <p:cNvSpPr txBox="1">
            <a:spLocks noChangeArrowheads="1"/>
          </p:cNvSpPr>
          <p:nvPr/>
        </p:nvSpPr>
        <p:spPr bwMode="auto">
          <a:xfrm>
            <a:off x="228600" y="1905000"/>
            <a:ext cx="6172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i="1" dirty="0">
                <a:solidFill>
                  <a:srgbClr val="0000FF"/>
                </a:solidFill>
              </a:rPr>
              <a:t>用各种平面图形设计一幅美丽的图案，并配上解说词</a:t>
            </a:r>
            <a:r>
              <a:rPr lang="en-US" altLang="zh-CN" sz="3600" b="1" i="1" dirty="0" smtClean="0">
                <a:solidFill>
                  <a:srgbClr val="0000FF"/>
                </a:solidFill>
              </a:rPr>
              <a:t>. </a:t>
            </a:r>
            <a:endParaRPr lang="en-US" altLang="zh-CN" sz="3600" b="1" i="1" dirty="0">
              <a:solidFill>
                <a:srgbClr val="0000FF"/>
              </a:solidFill>
            </a:endParaRPr>
          </a:p>
        </p:txBody>
      </p:sp>
      <p:sp>
        <p:nvSpPr>
          <p:cNvPr id="16400" name="WordArt 1040" descr="窄竖线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35052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5694"/>
              </a:avLst>
            </a:prstTxWarp>
          </a:bodyPr>
          <a:lstStyle/>
          <a:p>
            <a:pPr algn="ctr"/>
            <a:r>
              <a:rPr lang="zh-CN" altLang="en-US" sz="3600" b="1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温馨提醒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762000" y="685800"/>
            <a:ext cx="184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zh-CN">
              <a:latin typeface="Arial" panose="020B0604020202020204" pitchFamily="34" charset="0"/>
            </a:endParaRPr>
          </a:p>
          <a:p>
            <a:endParaRPr lang="en-US" altLang="zh-CN">
              <a:latin typeface="Arial" panose="020B0604020202020204" pitchFamily="34" charset="0"/>
            </a:endParaRPr>
          </a:p>
          <a:p>
            <a:endParaRPr lang="en-US" altLang="zh-CN">
              <a:latin typeface="Arial" panose="020B0604020202020204" pitchFamily="34" charset="0"/>
            </a:endParaRPr>
          </a:p>
          <a:p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90115" name="Picture 3" descr="天使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343400"/>
            <a:ext cx="8763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6" name="Picture 4" descr="天使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4343400"/>
            <a:ext cx="8763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2057400" y="533400"/>
            <a:ext cx="4724400" cy="27289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b="1" kern="1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华文行楷" panose="02010800040101010101" pitchFamily="2" charset="-122"/>
                <a:ea typeface="华文行楷" panose="02010800040101010101" pitchFamily="2" charset="-122"/>
              </a:rPr>
              <a:t>谢谢！</a:t>
            </a:r>
          </a:p>
        </p:txBody>
      </p:sp>
      <p:sp>
        <p:nvSpPr>
          <p:cNvPr id="90118" name="WordArt 6"/>
          <p:cNvSpPr>
            <a:spLocks noChangeArrowheads="1" noChangeShapeType="1" noTextEdit="1"/>
          </p:cNvSpPr>
          <p:nvPr/>
        </p:nvSpPr>
        <p:spPr bwMode="auto">
          <a:xfrm>
            <a:off x="4800600" y="1905000"/>
            <a:ext cx="3581400" cy="21193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b="1" kern="10">
                <a:ln w="9525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华文行楷" panose="02010800040101010101" pitchFamily="2" charset="-122"/>
                <a:ea typeface="华文行楷" panose="02010800040101010101" pitchFamily="2" charset="-122"/>
              </a:rPr>
              <a:t>再见！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026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1026"/>
          <p:cNvSpPr txBox="1">
            <a:spLocks noChangeArrowheads="1"/>
          </p:cNvSpPr>
          <p:nvPr/>
        </p:nvSpPr>
        <p:spPr bwMode="auto">
          <a:xfrm>
            <a:off x="2057400" y="746125"/>
            <a:ext cx="48768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4000" b="1" i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101379" name="Picture 1027" descr="image%20(3)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7650"/>
            <a:ext cx="8026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050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5" name="Group 3"/>
          <p:cNvGrpSpPr/>
          <p:nvPr/>
        </p:nvGrpSpPr>
        <p:grpSpPr bwMode="auto">
          <a:xfrm>
            <a:off x="457200" y="304800"/>
            <a:ext cx="3657600" cy="2851150"/>
            <a:chOff x="3360" y="0"/>
            <a:chExt cx="2227" cy="1796"/>
          </a:xfrm>
        </p:grpSpPr>
        <p:pic>
          <p:nvPicPr>
            <p:cNvPr id="100356" name="Picture 4" descr="P3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0" y="0"/>
              <a:ext cx="2227" cy="1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357" name="Text Box 5"/>
            <p:cNvSpPr txBox="1">
              <a:spLocks noChangeArrowheads="1"/>
            </p:cNvSpPr>
            <p:nvPr/>
          </p:nvSpPr>
          <p:spPr bwMode="auto">
            <a:xfrm>
              <a:off x="3792" y="1584"/>
              <a:ext cx="15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sz="1600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杭州湾跨海大桥效果图</a:t>
              </a:r>
            </a:p>
          </p:txBody>
        </p:sp>
      </p:grpSp>
      <p:grpSp>
        <p:nvGrpSpPr>
          <p:cNvPr id="100358" name="Group 6"/>
          <p:cNvGrpSpPr/>
          <p:nvPr/>
        </p:nvGrpSpPr>
        <p:grpSpPr bwMode="auto">
          <a:xfrm>
            <a:off x="4724400" y="304800"/>
            <a:ext cx="3657600" cy="2819400"/>
            <a:chOff x="2976" y="192"/>
            <a:chExt cx="2304" cy="1776"/>
          </a:xfrm>
        </p:grpSpPr>
        <p:pic>
          <p:nvPicPr>
            <p:cNvPr id="100359" name="Picture 7" descr="凯旋门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192"/>
              <a:ext cx="2304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360" name="Text Box 8"/>
            <p:cNvSpPr txBox="1">
              <a:spLocks noChangeArrowheads="1"/>
            </p:cNvSpPr>
            <p:nvPr/>
          </p:nvSpPr>
          <p:spPr bwMode="auto">
            <a:xfrm>
              <a:off x="3744" y="1776"/>
              <a:ext cx="1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>
                  <a:solidFill>
                    <a:srgbClr val="000000"/>
                  </a:solidFill>
                </a:rPr>
                <a:t>凯旋门</a:t>
              </a:r>
            </a:p>
          </p:txBody>
        </p:sp>
      </p:grpSp>
      <p:pic>
        <p:nvPicPr>
          <p:cNvPr id="100361" name="Picture 9" descr="00612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962400"/>
            <a:ext cx="2438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2" name="Picture 10" descr="7a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505200"/>
            <a:ext cx="4038600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1600200" y="1371600"/>
            <a:ext cx="1524000" cy="609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3505200" y="1143000"/>
            <a:ext cx="685800" cy="1143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2857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6155" name="Object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14850" y="3321050"/>
            <a:ext cx="1143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9" name="Object 2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14850" y="3321050"/>
            <a:ext cx="1143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75" name="Group 131"/>
          <p:cNvGrpSpPr/>
          <p:nvPr/>
        </p:nvGrpSpPr>
        <p:grpSpPr bwMode="auto">
          <a:xfrm>
            <a:off x="4724400" y="914400"/>
            <a:ext cx="990600" cy="1295400"/>
            <a:chOff x="3408" y="480"/>
            <a:chExt cx="960" cy="1344"/>
          </a:xfrm>
        </p:grpSpPr>
        <p:sp>
          <p:nvSpPr>
            <p:cNvPr id="6255" name="Arc 111"/>
            <p:cNvSpPr/>
            <p:nvPr/>
          </p:nvSpPr>
          <p:spPr bwMode="auto">
            <a:xfrm>
              <a:off x="3408" y="1296"/>
              <a:ext cx="955" cy="288"/>
            </a:xfrm>
            <a:custGeom>
              <a:avLst/>
              <a:gdLst>
                <a:gd name="G0" fmla="+- 21458 0 0"/>
                <a:gd name="G1" fmla="+- 21600 0 0"/>
                <a:gd name="G2" fmla="+- 21600 0 0"/>
                <a:gd name="T0" fmla="*/ 0 w 43049"/>
                <a:gd name="T1" fmla="*/ 19126 h 21600"/>
                <a:gd name="T2" fmla="*/ 43049 w 43049"/>
                <a:gd name="T3" fmla="*/ 20986 h 21600"/>
                <a:gd name="T4" fmla="*/ 21458 w 4304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049" h="21600" fill="none" extrusionOk="0">
                  <a:moveTo>
                    <a:pt x="0" y="19126"/>
                  </a:moveTo>
                  <a:cubicBezTo>
                    <a:pt x="1256" y="8226"/>
                    <a:pt x="10485" y="-1"/>
                    <a:pt x="21458" y="0"/>
                  </a:cubicBezTo>
                  <a:cubicBezTo>
                    <a:pt x="33148" y="0"/>
                    <a:pt x="42716" y="9300"/>
                    <a:pt x="43049" y="20985"/>
                  </a:cubicBezTo>
                </a:path>
                <a:path w="43049" h="21600" stroke="0" extrusionOk="0">
                  <a:moveTo>
                    <a:pt x="0" y="19126"/>
                  </a:moveTo>
                  <a:cubicBezTo>
                    <a:pt x="1256" y="8226"/>
                    <a:pt x="10485" y="-1"/>
                    <a:pt x="21458" y="0"/>
                  </a:cubicBezTo>
                  <a:cubicBezTo>
                    <a:pt x="33148" y="0"/>
                    <a:pt x="42716" y="9300"/>
                    <a:pt x="43049" y="20985"/>
                  </a:cubicBezTo>
                  <a:lnTo>
                    <a:pt x="21458" y="21600"/>
                  </a:lnTo>
                  <a:close/>
                </a:path>
              </a:pathLst>
            </a:custGeom>
            <a:solidFill>
              <a:srgbClr val="99FF99">
                <a:alpha val="57001"/>
              </a:srgbClr>
            </a:solidFill>
            <a:ln w="28575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256" name="Group 112"/>
            <p:cNvGrpSpPr/>
            <p:nvPr/>
          </p:nvGrpSpPr>
          <p:grpSpPr bwMode="auto">
            <a:xfrm>
              <a:off x="3408" y="480"/>
              <a:ext cx="960" cy="1344"/>
              <a:chOff x="1968" y="1920"/>
              <a:chExt cx="960" cy="1344"/>
            </a:xfrm>
          </p:grpSpPr>
          <p:sp>
            <p:nvSpPr>
              <p:cNvPr id="6257" name="Line 113"/>
              <p:cNvSpPr>
                <a:spLocks noChangeShapeType="1"/>
              </p:cNvSpPr>
              <p:nvPr/>
            </p:nvSpPr>
            <p:spPr bwMode="auto">
              <a:xfrm>
                <a:off x="2400" y="1920"/>
                <a:ext cx="528" cy="1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8" name="Line 114"/>
              <p:cNvSpPr>
                <a:spLocks noChangeShapeType="1"/>
              </p:cNvSpPr>
              <p:nvPr/>
            </p:nvSpPr>
            <p:spPr bwMode="auto">
              <a:xfrm flipH="1">
                <a:off x="1968" y="1920"/>
                <a:ext cx="432" cy="10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59" name="Arc 115"/>
              <p:cNvSpPr/>
              <p:nvPr/>
            </p:nvSpPr>
            <p:spPr bwMode="auto">
              <a:xfrm rot="5400000" flipV="1">
                <a:off x="2304" y="2640"/>
                <a:ext cx="288" cy="96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29"/>
                  <a:gd name="T2" fmla="*/ 1754 w 21600"/>
                  <a:gd name="T3" fmla="*/ 43129 h 43129"/>
                  <a:gd name="T4" fmla="*/ 0 w 21600"/>
                  <a:gd name="T5" fmla="*/ 21600 h 43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2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849"/>
                      <a:pt x="12966" y="42215"/>
                      <a:pt x="1753" y="43128"/>
                    </a:cubicBezTo>
                  </a:path>
                  <a:path w="21600" h="4312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849"/>
                      <a:pt x="12966" y="42215"/>
                      <a:pt x="1753" y="43128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99FF99">
                  <a:alpha val="57001"/>
                </a:srgbClr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6276" name="Text Box 132"/>
          <p:cNvSpPr txBox="1">
            <a:spLocks noChangeArrowheads="1"/>
          </p:cNvSpPr>
          <p:nvPr/>
        </p:nvSpPr>
        <p:spPr bwMode="auto">
          <a:xfrm>
            <a:off x="2438400" y="0"/>
            <a:ext cx="5943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你认识这些几何体吗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? 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请说出它们的名称</a:t>
            </a:r>
            <a:r>
              <a:rPr lang="en-US" altLang="zh-CN" sz="3200" b="1" dirty="0" smtClean="0">
                <a:solidFill>
                  <a:srgbClr val="0000FF"/>
                </a:solidFill>
                <a:latin typeface="宋体" panose="02010600030101010101" pitchFamily="2" charset="-122"/>
              </a:rPr>
              <a:t>.</a:t>
            </a:r>
            <a:endParaRPr lang="en-US" altLang="zh-CN" sz="32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277" name="Text Box 133"/>
          <p:cNvSpPr txBox="1">
            <a:spLocks noChangeArrowheads="1"/>
          </p:cNvSpPr>
          <p:nvPr/>
        </p:nvSpPr>
        <p:spPr bwMode="auto">
          <a:xfrm>
            <a:off x="0" y="23622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正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立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方体</a:t>
            </a:r>
          </a:p>
        </p:txBody>
      </p:sp>
      <p:sp>
        <p:nvSpPr>
          <p:cNvPr id="6278" name="Text Box 134"/>
          <p:cNvSpPr txBox="1">
            <a:spLocks noChangeArrowheads="1"/>
          </p:cNvSpPr>
          <p:nvPr/>
        </p:nvSpPr>
        <p:spPr bwMode="auto">
          <a:xfrm>
            <a:off x="1981200" y="23622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长方体</a:t>
            </a: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3200400" y="23622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圆柱体</a:t>
            </a:r>
          </a:p>
        </p:txBody>
      </p:sp>
      <p:sp>
        <p:nvSpPr>
          <p:cNvPr id="6280" name="Text Box 136"/>
          <p:cNvSpPr txBox="1">
            <a:spLocks noChangeArrowheads="1"/>
          </p:cNvSpPr>
          <p:nvPr/>
        </p:nvSpPr>
        <p:spPr bwMode="auto">
          <a:xfrm>
            <a:off x="4648200" y="23622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圆锥体</a:t>
            </a:r>
          </a:p>
        </p:txBody>
      </p:sp>
      <p:sp>
        <p:nvSpPr>
          <p:cNvPr id="6281" name="Text Box 137"/>
          <p:cNvSpPr txBox="1">
            <a:spLocks noChangeArrowheads="1"/>
          </p:cNvSpPr>
          <p:nvPr/>
        </p:nvSpPr>
        <p:spPr bwMode="auto">
          <a:xfrm>
            <a:off x="6134100" y="22860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球体</a:t>
            </a:r>
          </a:p>
        </p:txBody>
      </p:sp>
      <p:sp>
        <p:nvSpPr>
          <p:cNvPr id="6282" name="AutoShape 138"/>
          <p:cNvSpPr>
            <a:spLocks noChangeArrowheads="1"/>
          </p:cNvSpPr>
          <p:nvPr/>
        </p:nvSpPr>
        <p:spPr bwMode="auto">
          <a:xfrm>
            <a:off x="228600" y="1143000"/>
            <a:ext cx="1143000" cy="1066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283" name="Group 139"/>
          <p:cNvGrpSpPr/>
          <p:nvPr/>
        </p:nvGrpSpPr>
        <p:grpSpPr bwMode="auto">
          <a:xfrm>
            <a:off x="6096000" y="990600"/>
            <a:ext cx="1068388" cy="1143000"/>
            <a:chOff x="4127" y="768"/>
            <a:chExt cx="913" cy="929"/>
          </a:xfrm>
        </p:grpSpPr>
        <p:sp>
          <p:nvSpPr>
            <p:cNvPr id="6284" name="Oval 140"/>
            <p:cNvSpPr>
              <a:spLocks noChangeArrowheads="1"/>
            </p:cNvSpPr>
            <p:nvPr/>
          </p:nvSpPr>
          <p:spPr bwMode="auto">
            <a:xfrm>
              <a:off x="4128" y="768"/>
              <a:ext cx="912" cy="91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85" name="Arc 141"/>
            <p:cNvSpPr/>
            <p:nvPr/>
          </p:nvSpPr>
          <p:spPr bwMode="auto">
            <a:xfrm rot="16200000" flipH="1">
              <a:off x="4503" y="873"/>
              <a:ext cx="161" cy="912"/>
            </a:xfrm>
            <a:custGeom>
              <a:avLst/>
              <a:gdLst>
                <a:gd name="G0" fmla="+- 4359 0 0"/>
                <a:gd name="G1" fmla="+- 21600 0 0"/>
                <a:gd name="G2" fmla="+- 21600 0 0"/>
                <a:gd name="T0" fmla="*/ 4359 w 25959"/>
                <a:gd name="T1" fmla="*/ 0 h 43200"/>
                <a:gd name="T2" fmla="*/ 0 w 25959"/>
                <a:gd name="T3" fmla="*/ 42756 h 43200"/>
                <a:gd name="T4" fmla="*/ 4359 w 2595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959" h="43200" fill="none" extrusionOk="0">
                  <a:moveTo>
                    <a:pt x="4358" y="0"/>
                  </a:moveTo>
                  <a:cubicBezTo>
                    <a:pt x="16288" y="0"/>
                    <a:pt x="25959" y="9670"/>
                    <a:pt x="25959" y="21600"/>
                  </a:cubicBezTo>
                  <a:cubicBezTo>
                    <a:pt x="25959" y="33529"/>
                    <a:pt x="16288" y="43200"/>
                    <a:pt x="4359" y="43200"/>
                  </a:cubicBezTo>
                  <a:cubicBezTo>
                    <a:pt x="2894" y="43200"/>
                    <a:pt x="1434" y="43051"/>
                    <a:pt x="0" y="42755"/>
                  </a:cubicBezTo>
                </a:path>
                <a:path w="25959" h="43200" stroke="0" extrusionOk="0">
                  <a:moveTo>
                    <a:pt x="4358" y="0"/>
                  </a:moveTo>
                  <a:cubicBezTo>
                    <a:pt x="16288" y="0"/>
                    <a:pt x="25959" y="9670"/>
                    <a:pt x="25959" y="21600"/>
                  </a:cubicBezTo>
                  <a:cubicBezTo>
                    <a:pt x="25959" y="33529"/>
                    <a:pt x="16288" y="43200"/>
                    <a:pt x="4359" y="43200"/>
                  </a:cubicBezTo>
                  <a:cubicBezTo>
                    <a:pt x="2894" y="43200"/>
                    <a:pt x="1434" y="43051"/>
                    <a:pt x="0" y="42755"/>
                  </a:cubicBezTo>
                  <a:lnTo>
                    <a:pt x="4359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86" name="Arc 142"/>
            <p:cNvSpPr/>
            <p:nvPr/>
          </p:nvSpPr>
          <p:spPr bwMode="auto">
            <a:xfrm flipH="1">
              <a:off x="4415" y="785"/>
              <a:ext cx="160" cy="912"/>
            </a:xfrm>
            <a:custGeom>
              <a:avLst/>
              <a:gdLst>
                <a:gd name="G0" fmla="+- 1628 0 0"/>
                <a:gd name="G1" fmla="+- 21600 0 0"/>
                <a:gd name="G2" fmla="+- 21600 0 0"/>
                <a:gd name="T0" fmla="*/ 1628 w 23228"/>
                <a:gd name="T1" fmla="*/ 0 h 43200"/>
                <a:gd name="T2" fmla="*/ 0 w 23228"/>
                <a:gd name="T3" fmla="*/ 43139 h 43200"/>
                <a:gd name="T4" fmla="*/ 1628 w 2322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28" h="43200" fill="none" extrusionOk="0">
                  <a:moveTo>
                    <a:pt x="1627" y="0"/>
                  </a:moveTo>
                  <a:cubicBezTo>
                    <a:pt x="13557" y="0"/>
                    <a:pt x="23228" y="9670"/>
                    <a:pt x="23228" y="21600"/>
                  </a:cubicBezTo>
                  <a:cubicBezTo>
                    <a:pt x="23228" y="33529"/>
                    <a:pt x="13557" y="43200"/>
                    <a:pt x="1628" y="43200"/>
                  </a:cubicBezTo>
                  <a:cubicBezTo>
                    <a:pt x="1084" y="43200"/>
                    <a:pt x="541" y="43179"/>
                    <a:pt x="0" y="43138"/>
                  </a:cubicBezTo>
                </a:path>
                <a:path w="23228" h="43200" stroke="0" extrusionOk="0">
                  <a:moveTo>
                    <a:pt x="1627" y="0"/>
                  </a:moveTo>
                  <a:cubicBezTo>
                    <a:pt x="13557" y="0"/>
                    <a:pt x="23228" y="9670"/>
                    <a:pt x="23228" y="21600"/>
                  </a:cubicBezTo>
                  <a:cubicBezTo>
                    <a:pt x="23228" y="33529"/>
                    <a:pt x="13557" y="43200"/>
                    <a:pt x="1628" y="43200"/>
                  </a:cubicBezTo>
                  <a:cubicBezTo>
                    <a:pt x="1084" y="43200"/>
                    <a:pt x="541" y="43179"/>
                    <a:pt x="0" y="43138"/>
                  </a:cubicBezTo>
                  <a:lnTo>
                    <a:pt x="1628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87" name="Arc 143"/>
            <p:cNvSpPr/>
            <p:nvPr/>
          </p:nvSpPr>
          <p:spPr bwMode="auto">
            <a:xfrm>
              <a:off x="4559" y="785"/>
              <a:ext cx="144" cy="912"/>
            </a:xfrm>
            <a:custGeom>
              <a:avLst/>
              <a:gdLst>
                <a:gd name="G0" fmla="+- 1529 0 0"/>
                <a:gd name="G1" fmla="+- 21600 0 0"/>
                <a:gd name="G2" fmla="+- 21600 0 0"/>
                <a:gd name="T0" fmla="*/ 1529 w 23129"/>
                <a:gd name="T1" fmla="*/ 0 h 43200"/>
                <a:gd name="T2" fmla="*/ 0 w 23129"/>
                <a:gd name="T3" fmla="*/ 43146 h 43200"/>
                <a:gd name="T4" fmla="*/ 1529 w 23129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129" h="43200" fill="none" extrusionOk="0">
                  <a:moveTo>
                    <a:pt x="1528" y="0"/>
                  </a:moveTo>
                  <a:cubicBezTo>
                    <a:pt x="13458" y="0"/>
                    <a:pt x="23129" y="9670"/>
                    <a:pt x="23129" y="21600"/>
                  </a:cubicBezTo>
                  <a:cubicBezTo>
                    <a:pt x="23129" y="33529"/>
                    <a:pt x="13458" y="43200"/>
                    <a:pt x="1529" y="43200"/>
                  </a:cubicBezTo>
                  <a:cubicBezTo>
                    <a:pt x="1018" y="43200"/>
                    <a:pt x="508" y="43181"/>
                    <a:pt x="0" y="43145"/>
                  </a:cubicBezTo>
                </a:path>
                <a:path w="23129" h="43200" stroke="0" extrusionOk="0">
                  <a:moveTo>
                    <a:pt x="1528" y="0"/>
                  </a:moveTo>
                  <a:cubicBezTo>
                    <a:pt x="13458" y="0"/>
                    <a:pt x="23129" y="9670"/>
                    <a:pt x="23129" y="21600"/>
                  </a:cubicBezTo>
                  <a:cubicBezTo>
                    <a:pt x="23129" y="33529"/>
                    <a:pt x="13458" y="43200"/>
                    <a:pt x="1529" y="43200"/>
                  </a:cubicBezTo>
                  <a:cubicBezTo>
                    <a:pt x="1018" y="43200"/>
                    <a:pt x="508" y="43181"/>
                    <a:pt x="0" y="43145"/>
                  </a:cubicBezTo>
                  <a:lnTo>
                    <a:pt x="1529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288" name="Arc 144"/>
            <p:cNvSpPr/>
            <p:nvPr/>
          </p:nvSpPr>
          <p:spPr bwMode="auto">
            <a:xfrm rot="-5400000">
              <a:off x="4503" y="745"/>
              <a:ext cx="160" cy="912"/>
            </a:xfrm>
            <a:custGeom>
              <a:avLst/>
              <a:gdLst>
                <a:gd name="G0" fmla="+- 1628 0 0"/>
                <a:gd name="G1" fmla="+- 21600 0 0"/>
                <a:gd name="G2" fmla="+- 21600 0 0"/>
                <a:gd name="T0" fmla="*/ 1628 w 23228"/>
                <a:gd name="T1" fmla="*/ 0 h 43200"/>
                <a:gd name="T2" fmla="*/ 0 w 23228"/>
                <a:gd name="T3" fmla="*/ 43139 h 43200"/>
                <a:gd name="T4" fmla="*/ 1628 w 2322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28" h="43200" fill="none" extrusionOk="0">
                  <a:moveTo>
                    <a:pt x="1627" y="0"/>
                  </a:moveTo>
                  <a:cubicBezTo>
                    <a:pt x="13557" y="0"/>
                    <a:pt x="23228" y="9670"/>
                    <a:pt x="23228" y="21600"/>
                  </a:cubicBezTo>
                  <a:cubicBezTo>
                    <a:pt x="23228" y="33529"/>
                    <a:pt x="13557" y="43200"/>
                    <a:pt x="1628" y="43200"/>
                  </a:cubicBezTo>
                  <a:cubicBezTo>
                    <a:pt x="1084" y="43200"/>
                    <a:pt x="541" y="43179"/>
                    <a:pt x="0" y="43138"/>
                  </a:cubicBezTo>
                </a:path>
                <a:path w="23228" h="43200" stroke="0" extrusionOk="0">
                  <a:moveTo>
                    <a:pt x="1627" y="0"/>
                  </a:moveTo>
                  <a:cubicBezTo>
                    <a:pt x="13557" y="0"/>
                    <a:pt x="23228" y="9670"/>
                    <a:pt x="23228" y="21600"/>
                  </a:cubicBezTo>
                  <a:cubicBezTo>
                    <a:pt x="23228" y="33529"/>
                    <a:pt x="13557" y="43200"/>
                    <a:pt x="1628" y="43200"/>
                  </a:cubicBezTo>
                  <a:cubicBezTo>
                    <a:pt x="1084" y="43200"/>
                    <a:pt x="541" y="43179"/>
                    <a:pt x="0" y="43138"/>
                  </a:cubicBezTo>
                  <a:lnTo>
                    <a:pt x="1628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6289" name="Picture 145" descr="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3838" y="5410200"/>
            <a:ext cx="1300162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92" name="WordArt 148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1981200" cy="841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忆一忆</a:t>
            </a:r>
          </a:p>
        </p:txBody>
      </p:sp>
      <p:sp>
        <p:nvSpPr>
          <p:cNvPr id="6335" name="Text Box 191"/>
          <p:cNvSpPr txBox="1">
            <a:spLocks noChangeArrowheads="1"/>
          </p:cNvSpPr>
          <p:nvPr/>
        </p:nvSpPr>
        <p:spPr bwMode="auto">
          <a:xfrm>
            <a:off x="1676400" y="3810000"/>
            <a:ext cx="6324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你能举出一些在日常生活中与上述几何体类似的物体吗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?</a:t>
            </a:r>
          </a:p>
        </p:txBody>
      </p:sp>
      <p:sp>
        <p:nvSpPr>
          <p:cNvPr id="6338" name="Line 194"/>
          <p:cNvSpPr>
            <a:spLocks noChangeShapeType="1"/>
          </p:cNvSpPr>
          <p:nvPr/>
        </p:nvSpPr>
        <p:spPr bwMode="auto">
          <a:xfrm>
            <a:off x="7620000" y="4572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339" name="WordArt 195"/>
          <p:cNvSpPr>
            <a:spLocks noChangeArrowheads="1" noChangeShapeType="1" noTextEdit="1"/>
          </p:cNvSpPr>
          <p:nvPr/>
        </p:nvSpPr>
        <p:spPr bwMode="auto">
          <a:xfrm rot="5400000">
            <a:off x="0" y="3810000"/>
            <a:ext cx="18288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eaVert"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CN" altLang="en-US" sz="3600" b="1" kern="10" dirty="0"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畅所欲言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6" grpId="0"/>
      <p:bldP spid="6277" grpId="0"/>
      <p:bldP spid="6278" grpId="0"/>
      <p:bldP spid="6279" grpId="0"/>
      <p:bldP spid="6280" grpId="0"/>
      <p:bldP spid="6281" grpId="0"/>
      <p:bldP spid="6335" grpId="0"/>
      <p:bldP spid="6339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0</TotalTime>
  <Words>696</Words>
  <Application>Microsoft Office PowerPoint</Application>
  <PresentationFormat>全屏显示(4:3)</PresentationFormat>
  <Paragraphs>107</Paragraphs>
  <Slides>32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6" baseType="lpstr">
      <vt:lpstr>仿宋_GB2312</vt:lpstr>
      <vt:lpstr>黑体</vt:lpstr>
      <vt:lpstr>华文行楷</vt:lpstr>
      <vt:lpstr>华文新魏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Verdana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2023-01-16T22:29:42Z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02F60A4A862B42CC8AC14BEE8CD9C0A5</vt:lpwstr>
  </property>
  <property fmtid="{D5CDD505-2E9C-101B-9397-08002B2CF9AE}" pid="4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