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01" r:id="rId2"/>
    <p:sldId id="278" r:id="rId3"/>
    <p:sldId id="322" r:id="rId4"/>
    <p:sldId id="345" r:id="rId5"/>
    <p:sldId id="344" r:id="rId6"/>
    <p:sldId id="346" r:id="rId7"/>
    <p:sldId id="347" r:id="rId8"/>
    <p:sldId id="389" r:id="rId9"/>
    <p:sldId id="390" r:id="rId10"/>
    <p:sldId id="392" r:id="rId11"/>
    <p:sldId id="393" r:id="rId12"/>
    <p:sldId id="394" r:id="rId13"/>
    <p:sldId id="396" r:id="rId14"/>
    <p:sldId id="398" r:id="rId15"/>
    <p:sldId id="399" r:id="rId16"/>
    <p:sldId id="400" r:id="rId17"/>
    <p:sldId id="271" r:id="rId18"/>
    <p:sldId id="38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6633"/>
    <a:srgbClr val="FFD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3" y="333830"/>
            <a:ext cx="6923314" cy="1219199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8661" y="1860324"/>
            <a:ext cx="6146678" cy="78127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628650" y="667657"/>
            <a:ext cx="7886700" cy="554423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BC1"/>
          <p:cNvSpPr>
            <a:spLocks noGrp="1"/>
          </p:cNvSpPr>
          <p:nvPr>
            <p:ph sz="half" idx="1" hasCustomPrompt="1"/>
          </p:nvPr>
        </p:nvSpPr>
        <p:spPr>
          <a:xfrm>
            <a:off x="3600402" y="2696462"/>
            <a:ext cx="4873112" cy="2386071"/>
          </a:xfrm>
        </p:spPr>
        <p:txBody>
          <a:bodyPr wrap="square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63500" indent="0">
              <a:buNone/>
              <a:defRPr sz="1100"/>
            </a:lvl2pPr>
            <a:lvl3pPr marL="162560" indent="0">
              <a:buNone/>
              <a:defRPr/>
            </a:lvl3pPr>
            <a:lvl4pPr marL="244475" indent="0">
              <a:buNone/>
              <a:defRPr/>
            </a:lvl4pPr>
            <a:lvl5pPr marL="325755" indent="0">
              <a:buNone/>
              <a:defRPr/>
            </a:lvl5pPr>
          </a:lstStyle>
          <a:p>
            <a:pPr lvl="0"/>
            <a:r>
              <a:rPr lang="zh-CN" altLang="en-US" dirty="0" smtClean="0"/>
              <a:t>编辑标题</a:t>
            </a:r>
            <a:endParaRPr lang="en-US" altLang="zh-CN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603616" y="5082728"/>
            <a:ext cx="4910717" cy="8247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63500" indent="0">
              <a:buNone/>
              <a:defRPr/>
            </a:lvl2pPr>
            <a:lvl3pPr marL="162560" indent="0">
              <a:buNone/>
              <a:defRPr/>
            </a:lvl3pPr>
            <a:lvl4pPr marL="244475" indent="0">
              <a:buNone/>
              <a:defRPr/>
            </a:lvl4pPr>
            <a:lvl5pPr marL="325755" indent="0">
              <a:buNone/>
              <a:defRPr/>
            </a:lvl5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/>
          </a:p>
        </p:txBody>
      </p:sp>
      <p:sp>
        <p:nvSpPr>
          <p:cNvPr id="12" name="任意多边形 11"/>
          <p:cNvSpPr/>
          <p:nvPr>
            <p:custDataLst>
              <p:tags r:id="rId1"/>
            </p:custDataLst>
          </p:nvPr>
        </p:nvSpPr>
        <p:spPr>
          <a:xfrm>
            <a:off x="1046551" y="1443038"/>
            <a:ext cx="2553851" cy="1253424"/>
          </a:xfrm>
          <a:custGeom>
            <a:avLst/>
            <a:gdLst>
              <a:gd name="connsiteX0" fmla="*/ 0 w 2881560"/>
              <a:gd name="connsiteY0" fmla="*/ 0 h 2025869"/>
              <a:gd name="connsiteX1" fmla="*/ 409902 w 2881560"/>
              <a:gd name="connsiteY1" fmla="*/ 0 h 2025869"/>
              <a:gd name="connsiteX2" fmla="*/ 409902 w 2881560"/>
              <a:gd name="connsiteY2" fmla="*/ 1694793 h 2025869"/>
              <a:gd name="connsiteX3" fmla="*/ 2881560 w 2881560"/>
              <a:gd name="connsiteY3" fmla="*/ 1694793 h 2025869"/>
              <a:gd name="connsiteX4" fmla="*/ 2881560 w 2881560"/>
              <a:gd name="connsiteY4" fmla="*/ 2025869 h 2025869"/>
              <a:gd name="connsiteX5" fmla="*/ 0 w 2881560"/>
              <a:gd name="connsiteY5" fmla="*/ 2025869 h 2025869"/>
              <a:gd name="connsiteX0-1" fmla="*/ 2881560 w 2973000"/>
              <a:gd name="connsiteY0-2" fmla="*/ 1694793 h 2025869"/>
              <a:gd name="connsiteX1-3" fmla="*/ 2881560 w 2973000"/>
              <a:gd name="connsiteY1-4" fmla="*/ 2025869 h 2025869"/>
              <a:gd name="connsiteX2-5" fmla="*/ 0 w 2973000"/>
              <a:gd name="connsiteY2-6" fmla="*/ 2025869 h 2025869"/>
              <a:gd name="connsiteX3-7" fmla="*/ 0 w 2973000"/>
              <a:gd name="connsiteY3-8" fmla="*/ 0 h 2025869"/>
              <a:gd name="connsiteX4-9" fmla="*/ 409902 w 2973000"/>
              <a:gd name="connsiteY4-10" fmla="*/ 0 h 2025869"/>
              <a:gd name="connsiteX5-11" fmla="*/ 409902 w 2973000"/>
              <a:gd name="connsiteY5-12" fmla="*/ 1694793 h 2025869"/>
              <a:gd name="connsiteX6" fmla="*/ 2973000 w 2973000"/>
              <a:gd name="connsiteY6" fmla="*/ 1786233 h 2025869"/>
              <a:gd name="connsiteX0-13" fmla="*/ 2881560 w 2881560"/>
              <a:gd name="connsiteY0-14" fmla="*/ 1694793 h 2025869"/>
              <a:gd name="connsiteX1-15" fmla="*/ 2881560 w 2881560"/>
              <a:gd name="connsiteY1-16" fmla="*/ 2025869 h 2025869"/>
              <a:gd name="connsiteX2-17" fmla="*/ 0 w 2881560"/>
              <a:gd name="connsiteY2-18" fmla="*/ 2025869 h 2025869"/>
              <a:gd name="connsiteX3-19" fmla="*/ 0 w 2881560"/>
              <a:gd name="connsiteY3-20" fmla="*/ 0 h 2025869"/>
              <a:gd name="connsiteX4-21" fmla="*/ 409902 w 2881560"/>
              <a:gd name="connsiteY4-22" fmla="*/ 0 h 2025869"/>
              <a:gd name="connsiteX5-23" fmla="*/ 409902 w 2881560"/>
              <a:gd name="connsiteY5-24" fmla="*/ 1694793 h 2025869"/>
              <a:gd name="connsiteX0-25" fmla="*/ 2881560 w 2881560"/>
              <a:gd name="connsiteY0-26" fmla="*/ 1694793 h 2025869"/>
              <a:gd name="connsiteX1-27" fmla="*/ 2881560 w 2881560"/>
              <a:gd name="connsiteY1-28" fmla="*/ 2025869 h 2025869"/>
              <a:gd name="connsiteX2-29" fmla="*/ 0 w 2881560"/>
              <a:gd name="connsiteY2-30" fmla="*/ 2025869 h 2025869"/>
              <a:gd name="connsiteX3-31" fmla="*/ 0 w 2881560"/>
              <a:gd name="connsiteY3-32" fmla="*/ 0 h 2025869"/>
              <a:gd name="connsiteX4-33" fmla="*/ 409902 w 2881560"/>
              <a:gd name="connsiteY4-34" fmla="*/ 0 h 2025869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  <a:cxn ang="0">
                <a:pos x="connsiteX4-33" y="connsiteY4-34"/>
              </a:cxn>
            </a:cxnLst>
            <a:rect l="l" t="t" r="r" b="b"/>
            <a:pathLst>
              <a:path w="2881560" h="2025869">
                <a:moveTo>
                  <a:pt x="2881560" y="1694793"/>
                </a:moveTo>
                <a:lnTo>
                  <a:pt x="2881560" y="2025869"/>
                </a:lnTo>
                <a:lnTo>
                  <a:pt x="0" y="2025869"/>
                </a:lnTo>
                <a:lnTo>
                  <a:pt x="0" y="0"/>
                </a:lnTo>
                <a:lnTo>
                  <a:pt x="409902" y="0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wrap="square" anchor="ctr">
            <a:normAutofit/>
          </a:bodyPr>
          <a:lstStyle/>
          <a:p>
            <a:pPr algn="ctr">
              <a:defRPr/>
            </a:pPr>
            <a:endParaRPr lang="zh-CN" altLang="en-US" sz="1035" kern="0">
              <a:solidFill>
                <a:prstClr val="white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16631" y="816326"/>
            <a:ext cx="1738291" cy="1087783"/>
            <a:chOff x="2011280" y="2507070"/>
            <a:chExt cx="922795" cy="577464"/>
          </a:xfrm>
        </p:grpSpPr>
        <p:sp>
          <p:nvSpPr>
            <p:cNvPr id="15" name="椭圆 14"/>
            <p:cNvSpPr/>
            <p:nvPr/>
          </p:nvSpPr>
          <p:spPr bwMode="auto">
            <a:xfrm>
              <a:off x="2759252" y="2775333"/>
              <a:ext cx="174823" cy="17482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fontScale="47500" lnSpcReduction="20000"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2"/>
              </p:custDataLst>
            </p:nvPr>
          </p:nvSpPr>
          <p:spPr>
            <a:xfrm>
              <a:off x="2011280" y="2507070"/>
              <a:ext cx="266149" cy="2674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3"/>
              </p:custDataLst>
            </p:nvPr>
          </p:nvSpPr>
          <p:spPr>
            <a:xfrm flipV="1">
              <a:off x="2521151" y="2959287"/>
              <a:ext cx="125247" cy="125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2300" kern="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88310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92300" y="3021021"/>
            <a:ext cx="4358334" cy="1061892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04009" y="711200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72447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4009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28650" y="365127"/>
            <a:ext cx="7886700" cy="1061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28650" y="1662545"/>
            <a:ext cx="7886700" cy="451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980D-B224-4C48-B69A-09AB23CE70B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D357-46A0-4A33-8399-86D2BB660F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gradFill>
            <a:gsLst>
              <a:gs pos="0">
                <a:schemeClr val="accent3"/>
              </a:gs>
              <a:gs pos="29000">
                <a:schemeClr val="accent1">
                  <a:shade val="67500"/>
                  <a:satMod val="115000"/>
                </a:schemeClr>
              </a:gs>
              <a:gs pos="100000">
                <a:schemeClr val="accent6"/>
              </a:gs>
            </a:gsLst>
            <a:lin ang="1080000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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0" y="1191603"/>
            <a:ext cx="9144000" cy="2339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music that I can dance to.</a:t>
            </a:r>
            <a:b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B   (</a:t>
            </a:r>
            <a:r>
              <a:rPr lang="zh-CN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45572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8605" y="1167130"/>
            <a:ext cx="860679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2.I look up the history of ... </a:t>
            </a: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我查阅了……的历史。（教材第70页）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look up意为“（在词典、参考书中或通过电脑）查阅；查询”，为“动词+副词”型短语。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代词作其宾语时，只能放在两词之间。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 don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'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 know the word.Let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'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 look it up in the dictionary.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He looked up some new words in the dictionary.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拓展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look up 仰视；向上看；抬头看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 looked up from his book as I entered the room.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6657" y="1292671"/>
            <a:ext cx="860679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</a:t>
            </a: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known for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 known for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意为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“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因……而出名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”,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相当于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famous for。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Einstein was known for his theory of relativity.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The area is known for its green tea.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拓展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（1）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known as 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意为“以某种身份出名”。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Einstein was known as a great scientist.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known to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意为“为……所熟知”。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is known to us all.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74065" y="264160"/>
            <a:ext cx="8343900" cy="636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4.Today,Abing</a:t>
            </a:r>
            <a:r>
              <a:rPr lang="en-US" altLang="zh-CN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'</a:t>
            </a: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 </a:t>
            </a:r>
            <a:r>
              <a:rPr lang="zh-CN" altLang="en-US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Erquan Yingyue</a:t>
            </a: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is a piece which all the great </a:t>
            </a:r>
            <a:r>
              <a:rPr lang="zh-CN" altLang="en-US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erhu</a:t>
            </a: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masters play and praise.</a:t>
            </a: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如今，阿炳的《二泉映月》是一首被所有二胡大师演奏并高度评价的乐曲。</a:t>
            </a:r>
            <a:r>
              <a:rPr lang="en-US" altLang="zh-CN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教材第70页</a:t>
            </a:r>
            <a:r>
              <a:rPr lang="en-US" altLang="zh-CN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（1）master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此处用作可数名词，意为“能手；大师”，还可译为“主人”。</a:t>
            </a:r>
          </a:p>
          <a:p>
            <a:pPr algn="l" fontAlgn="auto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is a master of art.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dog didn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'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 obey its master.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拓展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】master 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用作动词，意为“掌握；精通”。</a:t>
            </a:r>
          </a:p>
          <a:p>
            <a:pPr algn="l" fontAlgn="auto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First of all,you must master English.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（2）praise此处用作动词，意为“赞扬，表扬”。其常用短语praise sb. for (doing) sth.意为“因（做）某事而赞扬某人”。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praised her courage.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Jane was praised by her teacher.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She praised her daughter for her hard work.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58190" y="443865"/>
            <a:ext cx="8350885" cy="5851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.But it was one of the most moving pieces of music that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</a:t>
            </a:r>
            <a:r>
              <a:rPr lang="en-US" altLang="zh-CN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'</a:t>
            </a: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ve ever heard.但是它是我曾听过的最动听的乐曲之一。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（教材第70页）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（1）one of the most moving pieces of music意为“最动人的乐曲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之一”，其结构是“one of the+形容词最高级+名词复数”，意为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“最……之一”，作主语时谓语动词应用单数形式。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Beijing is one of the biggest cities in China.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（2）moving形容词，意为“动人的；令人感动的”。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His book is deeply moving.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【拓展】move动词，意为“打动；使感动；移动；搬家”。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was deeply moved by what I heard.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We've moved three times in the last two years.</a:t>
            </a:r>
          </a:p>
          <a:p>
            <a:pPr algn="l" fontAlgn="auto">
              <a:lnSpc>
                <a:spcPct val="120000"/>
              </a:lnSpc>
            </a:pPr>
            <a:endParaRPr lang="zh-CN" altLang="en-US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4145" y="1257935"/>
            <a:ext cx="8855710" cy="496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.He performed in this way for many years.他用这种方式表演了许多年。（教材第70页）</a:t>
            </a:r>
          </a:p>
          <a:p>
            <a:pPr algn="l">
              <a:lnSpc>
                <a:spcPct val="11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（1）perform动词，意为“表演”。其名词performer意为“表演者”，performance意为“演出；表演”。</a:t>
            </a:r>
          </a:p>
          <a:p>
            <a:pPr algn="l">
              <a:lnSpc>
                <a:spcPct val="11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performed a part in the play.</a:t>
            </a:r>
          </a:p>
          <a:p>
            <a:pPr algn="l">
              <a:lnSpc>
                <a:spcPct val="11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They are performing at the Sunshine Town now.</a:t>
            </a:r>
          </a:p>
          <a:p>
            <a:pPr algn="l">
              <a:lnSpc>
                <a:spcPct val="11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拓展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perform作动词，还可译为“执行”。</a:t>
            </a:r>
          </a:p>
          <a:p>
            <a:pPr algn="l">
              <a:lnSpc>
                <a:spcPct val="11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performed an operation yesterday.</a:t>
            </a:r>
          </a:p>
          <a:p>
            <a:pPr algn="l">
              <a:lnSpc>
                <a:spcPct val="11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（2）in this way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意为“这样，通过这种方法”，使用时可以放在句首，也可以放在句末。其中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way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为名词，意为“方式，方法”。</a:t>
            </a:r>
          </a:p>
          <a:p>
            <a:pPr algn="l">
              <a:lnSpc>
                <a:spcPct val="11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Please do it in this way.</a:t>
            </a:r>
          </a:p>
          <a:p>
            <a:pPr algn="l">
              <a:lnSpc>
                <a:spcPct val="11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In this way you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'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ll find the answer to the question.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3865" y="1494155"/>
            <a:ext cx="8343900" cy="464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7.Even after Abing got married and had a home again,he continued to sing and play on the streets. 即使在阿炳结婚并且有了家后，他继续走上街头卖艺。（教材第70页）</a:t>
            </a:r>
          </a:p>
          <a:p>
            <a:pPr algn="l">
              <a:lnSpc>
                <a:spcPts val="980"/>
              </a:lnSpc>
            </a:pPr>
            <a:endParaRPr lang="zh-CN" altLang="en-US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continue to do sth.意为“继续做某事”，还可用continue doing sth.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或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continue with sth.，它们在意思上没有明显的区别。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She continue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to work after she had her baby.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They continued to meet every day.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He continued watching me.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0365" y="1811655"/>
            <a:ext cx="83439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8.Abing</a:t>
            </a:r>
            <a:r>
              <a:rPr lang="en-US" altLang="zh-CN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'</a:t>
            </a: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 amazing musical skills made him very popular during his lifetime.阿炳惊人的音乐技能让他有生之年就很受欢迎。（教材第70页）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during one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'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 lifetime意为“在某人的一生中”。其中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during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为介词，意为“在……期间”。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Edison invented many useful things during his lifetime.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There was a storm during the night.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41680" y="2997835"/>
            <a:ext cx="806069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1.Recite the important phrases.</a:t>
            </a:r>
          </a:p>
          <a:p>
            <a:pPr algn="l" fontAlgn="auto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2.Write an art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cle about your favorite movie/song.</a:t>
            </a:r>
          </a:p>
        </p:txBody>
      </p:sp>
      <p:sp>
        <p:nvSpPr>
          <p:cNvPr id="2050" name=" 2050"/>
          <p:cNvSpPr/>
          <p:nvPr/>
        </p:nvSpPr>
        <p:spPr bwMode="auto">
          <a:xfrm>
            <a:off x="2503170" y="1093470"/>
            <a:ext cx="3402965" cy="1534160"/>
          </a:xfrm>
          <a:custGeom>
            <a:avLst/>
            <a:gdLst>
              <a:gd name="T0" fmla="*/ 913166 w 4940"/>
              <a:gd name="T1" fmla="*/ 216832 h 3973"/>
              <a:gd name="T2" fmla="*/ 832184 w 4940"/>
              <a:gd name="T3" fmla="*/ 139667 h 3973"/>
              <a:gd name="T4" fmla="*/ 750431 w 4940"/>
              <a:gd name="T5" fmla="*/ 81408 h 3973"/>
              <a:gd name="T6" fmla="*/ 668293 w 4940"/>
              <a:gd name="T7" fmla="*/ 40897 h 3973"/>
              <a:gd name="T8" fmla="*/ 586925 w 4940"/>
              <a:gd name="T9" fmla="*/ 14661 h 3973"/>
              <a:gd name="T10" fmla="*/ 506715 w 4940"/>
              <a:gd name="T11" fmla="*/ 2315 h 3973"/>
              <a:gd name="T12" fmla="*/ 429203 w 4940"/>
              <a:gd name="T13" fmla="*/ 772 h 3973"/>
              <a:gd name="T14" fmla="*/ 354777 w 4940"/>
              <a:gd name="T15" fmla="*/ 8102 h 3973"/>
              <a:gd name="T16" fmla="*/ 285364 w 4940"/>
              <a:gd name="T17" fmla="*/ 22763 h 3973"/>
              <a:gd name="T18" fmla="*/ 220965 w 4940"/>
              <a:gd name="T19" fmla="*/ 42826 h 3973"/>
              <a:gd name="T20" fmla="*/ 136898 w 4940"/>
              <a:gd name="T21" fmla="*/ 77164 h 3973"/>
              <a:gd name="T22" fmla="*/ 52060 w 4940"/>
              <a:gd name="T23" fmla="*/ 123077 h 3973"/>
              <a:gd name="T24" fmla="*/ 0 w 4940"/>
              <a:gd name="T25" fmla="*/ 158573 h 3973"/>
              <a:gd name="T26" fmla="*/ 23523 w 4940"/>
              <a:gd name="T27" fmla="*/ 1411336 h 3973"/>
              <a:gd name="T28" fmla="*/ 90237 w 4940"/>
              <a:gd name="T29" fmla="*/ 1371211 h 3973"/>
              <a:gd name="T30" fmla="*/ 191271 w 4940"/>
              <a:gd name="T31" fmla="*/ 1323755 h 3973"/>
              <a:gd name="T32" fmla="*/ 252200 w 4940"/>
              <a:gd name="T33" fmla="*/ 1302149 h 3973"/>
              <a:gd name="T34" fmla="*/ 319300 w 4940"/>
              <a:gd name="T35" fmla="*/ 1284787 h 3973"/>
              <a:gd name="T36" fmla="*/ 391798 w 4940"/>
              <a:gd name="T37" fmla="*/ 1273212 h 3973"/>
              <a:gd name="T38" fmla="*/ 467381 w 4940"/>
              <a:gd name="T39" fmla="*/ 1270511 h 3973"/>
              <a:gd name="T40" fmla="*/ 546434 w 4940"/>
              <a:gd name="T41" fmla="*/ 1277070 h 3973"/>
              <a:gd name="T42" fmla="*/ 627802 w 4940"/>
              <a:gd name="T43" fmla="*/ 1295975 h 3973"/>
              <a:gd name="T44" fmla="*/ 709555 w 4940"/>
              <a:gd name="T45" fmla="*/ 1329156 h 3973"/>
              <a:gd name="T46" fmla="*/ 791693 w 4940"/>
              <a:gd name="T47" fmla="*/ 1378155 h 3973"/>
              <a:gd name="T48" fmla="*/ 873061 w 4940"/>
              <a:gd name="T49" fmla="*/ 1445288 h 3973"/>
              <a:gd name="T50" fmla="*/ 952500 w 4940"/>
              <a:gd name="T51" fmla="*/ 1532870 h 3973"/>
              <a:gd name="T52" fmla="*/ 1011887 w 4940"/>
              <a:gd name="T53" fmla="*/ 1465351 h 3973"/>
              <a:gd name="T54" fmla="*/ 1092868 w 4940"/>
              <a:gd name="T55" fmla="*/ 1393588 h 3973"/>
              <a:gd name="T56" fmla="*/ 1175007 w 4940"/>
              <a:gd name="T57" fmla="*/ 1339959 h 3973"/>
              <a:gd name="T58" fmla="*/ 1256760 w 4940"/>
              <a:gd name="T59" fmla="*/ 1302920 h 3973"/>
              <a:gd name="T60" fmla="*/ 1338128 w 4940"/>
              <a:gd name="T61" fmla="*/ 1280928 h 3973"/>
              <a:gd name="T62" fmla="*/ 1417952 w 4940"/>
              <a:gd name="T63" fmla="*/ 1270897 h 3973"/>
              <a:gd name="T64" fmla="*/ 1494692 w 4940"/>
              <a:gd name="T65" fmla="*/ 1271669 h 3973"/>
              <a:gd name="T66" fmla="*/ 1567962 w 4940"/>
              <a:gd name="T67" fmla="*/ 1281314 h 3973"/>
              <a:gd name="T68" fmla="*/ 1635832 w 4940"/>
              <a:gd name="T69" fmla="*/ 1297519 h 3973"/>
              <a:gd name="T70" fmla="*/ 1698689 w 4940"/>
              <a:gd name="T71" fmla="*/ 1318353 h 3973"/>
              <a:gd name="T72" fmla="*/ 1792397 w 4940"/>
              <a:gd name="T73" fmla="*/ 1359250 h 3973"/>
              <a:gd name="T74" fmla="*/ 1868365 w 4940"/>
              <a:gd name="T75" fmla="*/ 1402848 h 3973"/>
              <a:gd name="T76" fmla="*/ 1905000 w 4940"/>
              <a:gd name="T77" fmla="*/ 158573 h 3973"/>
              <a:gd name="T78" fmla="*/ 1868365 w 4940"/>
              <a:gd name="T79" fmla="*/ 133109 h 3973"/>
              <a:gd name="T80" fmla="*/ 1792397 w 4940"/>
              <a:gd name="T81" fmla="*/ 89511 h 3973"/>
              <a:gd name="T82" fmla="*/ 1698689 w 4940"/>
              <a:gd name="T83" fmla="*/ 47842 h 3973"/>
              <a:gd name="T84" fmla="*/ 1635832 w 4940"/>
              <a:gd name="T85" fmla="*/ 27393 h 3973"/>
              <a:gd name="T86" fmla="*/ 1567962 w 4940"/>
              <a:gd name="T87" fmla="*/ 11575 h 3973"/>
              <a:gd name="T88" fmla="*/ 1494692 w 4940"/>
              <a:gd name="T89" fmla="*/ 1929 h 3973"/>
              <a:gd name="T90" fmla="*/ 1417952 w 4940"/>
              <a:gd name="T91" fmla="*/ 1157 h 3973"/>
              <a:gd name="T92" fmla="*/ 1338128 w 4940"/>
              <a:gd name="T93" fmla="*/ 10417 h 3973"/>
              <a:gd name="T94" fmla="*/ 1256760 w 4940"/>
              <a:gd name="T95" fmla="*/ 33181 h 3973"/>
              <a:gd name="T96" fmla="*/ 1175007 w 4940"/>
              <a:gd name="T97" fmla="*/ 70220 h 3973"/>
              <a:gd name="T98" fmla="*/ 1092868 w 4940"/>
              <a:gd name="T99" fmla="*/ 123463 h 3973"/>
              <a:gd name="T100" fmla="*/ 1011887 w 4940"/>
              <a:gd name="T101" fmla="*/ 195612 h 3973"/>
              <a:gd name="T102" fmla="*/ 952500 w 4940"/>
              <a:gd name="T103" fmla="*/ 262745 h 39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940" h="3973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Homework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53260" y="2829560"/>
            <a:ext cx="523748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8000" b="1">
                <a:ln w="25400" cmpd="sng">
                  <a:solidFill>
                    <a:srgbClr val="FAFCB7">
                      <a:alpha val="98000"/>
                    </a:srgbClr>
                  </a:solidFill>
                  <a:prstDash val="solid"/>
                </a:ln>
                <a:blipFill>
                  <a:blip r:embed="rId4">
                    <a:alphaModFix amt="63000"/>
                  </a:blip>
                  <a:tile ty="-38100" sx="7000" flip="xy" algn="tl"/>
                </a:blipFill>
                <a:effectLst>
                  <a:innerShdw dist="38100" dir="18900000">
                    <a:srgbClr val="F89D26">
                      <a:alpha val="100000"/>
                    </a:srgbClr>
                  </a:innerShdw>
                  <a:reflection blurRad="6350" stA="50000" endA="300" endPos="50000" dist="12700" dir="5400000" sy="-100000" algn="bl" rotWithShape="0"/>
                </a:effectLst>
                <a:latin typeface="Times New Roman" panose="02020603050405020304" pitchFamily="18" charset="0"/>
              </a:rPr>
              <a:t>Thank you!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73605" y="1015365"/>
            <a:ext cx="3373120" cy="582930"/>
          </a:xfrm>
        </p:spPr>
        <p:txBody>
          <a:bodyPr>
            <a:no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</a:rPr>
              <a:t>Revision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5035" y="2797175"/>
            <a:ext cx="71596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Please say out some phrases that we have learned last lesson.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255270" y="2456815"/>
          <a:ext cx="8649335" cy="366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</a:rPr>
                        <a:t>Favorite kind of music/movie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</a:rPr>
                        <a:t>Why I like this kind of music/movie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</a:rPr>
                        <a:t>Favorite song/movie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</a:rPr>
                        <a:t>Why I like this song/movie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</a:rPr>
                        <a:t>How this song/movie makes me feel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55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</a:rPr>
                        <a:t>Why I think others should listen to/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</a:rPr>
                        <a:t>watch this song/movie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标题 1"/>
          <p:cNvSpPr>
            <a:spLocks noGrp="1"/>
          </p:cNvSpPr>
          <p:nvPr/>
        </p:nvSpPr>
        <p:spPr>
          <a:xfrm>
            <a:off x="1816735" y="332105"/>
            <a:ext cx="6984365" cy="1673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660"/>
              </a:lnSpc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What kind of music or movies do you like best? What is your favorite song/movie? Make notes in the chart below.</a:t>
            </a:r>
          </a:p>
        </p:txBody>
      </p:sp>
      <p:sp>
        <p:nvSpPr>
          <p:cNvPr id="217" name=" 217"/>
          <p:cNvSpPr/>
          <p:nvPr/>
        </p:nvSpPr>
        <p:spPr>
          <a:xfrm>
            <a:off x="1003300" y="668655"/>
            <a:ext cx="813435" cy="694055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</a:rPr>
              <a:t>3a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50215" y="3027045"/>
            <a:ext cx="8187055" cy="3277235"/>
            <a:chOff x="649" y="3627"/>
            <a:chExt cx="12230" cy="5037"/>
          </a:xfrm>
        </p:grpSpPr>
        <p:sp>
          <p:nvSpPr>
            <p:cNvPr id="3" name="矩形 2"/>
            <p:cNvSpPr/>
            <p:nvPr/>
          </p:nvSpPr>
          <p:spPr>
            <a:xfrm>
              <a:off x="649" y="3627"/>
              <a:ext cx="12230" cy="50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834" y="3813"/>
              <a:ext cx="11807" cy="464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dirty="0" smtClean="0">
                  <a:latin typeface="Comic Sans MS" panose="030F0702030302020204" charset="0"/>
                  <a:ea typeface="微软雅黑" panose="020B0503020204020204" pitchFamily="34" charset="-122"/>
                </a:rPr>
                <a:t>  Use the following expressions to help you: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latin typeface="Comic Sans MS" panose="030F0702030302020204" charset="0"/>
                  <a:ea typeface="微软雅黑" panose="020B0503020204020204" pitchFamily="34" charset="-122"/>
                </a:rPr>
                <a:t>   My favorite kind of music/movie is ...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latin typeface="Comic Sans MS" panose="030F0702030302020204" charset="0"/>
                  <a:ea typeface="微软雅黑" panose="020B0503020204020204" pitchFamily="34" charset="-122"/>
                </a:rPr>
                <a:t>   I like ... because ...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latin typeface="Comic Sans MS" panose="030F0702030302020204" charset="0"/>
                  <a:ea typeface="微软雅黑" panose="020B0503020204020204" pitchFamily="34" charset="-122"/>
                </a:rPr>
                <a:t>   It was ... by ... 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latin typeface="Comic Sans MS" panose="030F0702030302020204" charset="0"/>
                  <a:ea typeface="微软雅黑" panose="020B0503020204020204" pitchFamily="34" charset="-122"/>
                </a:rPr>
                <a:t>   When I listen to / watch it,I feel ...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400" dirty="0" smtClean="0">
                  <a:latin typeface="Comic Sans MS" panose="030F0702030302020204" charset="0"/>
                  <a:ea typeface="微软雅黑" panose="020B0503020204020204" pitchFamily="34" charset="-122"/>
                </a:rPr>
                <a:t>   I think you should listen to /watch it too bacause ...</a:t>
              </a:r>
            </a:p>
          </p:txBody>
        </p:sp>
      </p:grpSp>
      <p:sp>
        <p:nvSpPr>
          <p:cNvPr id="11" name="标题 1"/>
          <p:cNvSpPr>
            <a:spLocks noGrp="1"/>
          </p:cNvSpPr>
          <p:nvPr/>
        </p:nvSpPr>
        <p:spPr>
          <a:xfrm>
            <a:off x="1616710" y="452120"/>
            <a:ext cx="6384925" cy="2033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accent3"/>
                    </a:gs>
                    <a:gs pos="29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lin ang="10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66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Use your notes to write an article for a </a:t>
            </a:r>
          </a:p>
          <a:p>
            <a:pPr fontAlgn="auto">
              <a:lnSpc>
                <a:spcPts val="366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newspaper or magazine to tell people about your favorite kind of music/movie and your favorite song/movie.</a:t>
            </a:r>
          </a:p>
        </p:txBody>
      </p:sp>
      <p:sp>
        <p:nvSpPr>
          <p:cNvPr id="217" name=" 217"/>
          <p:cNvSpPr/>
          <p:nvPr/>
        </p:nvSpPr>
        <p:spPr>
          <a:xfrm>
            <a:off x="683260" y="885190"/>
            <a:ext cx="813435" cy="694055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</a:rPr>
              <a:t>3b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32740" y="1198245"/>
            <a:ext cx="8531225" cy="496760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Fill in the blanks with the words in the box.</a:t>
            </a:r>
          </a:p>
          <a:p>
            <a:pPr algn="l">
              <a:lnSpc>
                <a:spcPct val="13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1.The comedy has _________ dialog which is</a:t>
            </a:r>
          </a:p>
          <a:p>
            <a:pPr algn="l"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    very humorous.</a:t>
            </a:r>
          </a:p>
          <a:p>
            <a:pPr algn="l"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2.Since you prefer music that is relaxing, I don’t </a:t>
            </a:r>
          </a:p>
          <a:p>
            <a:pPr algn="l"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   _______ you would want to buy this _________ </a:t>
            </a:r>
          </a:p>
          <a:p>
            <a:pPr algn="l"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   music CD.</a:t>
            </a:r>
          </a:p>
          <a:p>
            <a:pPr algn="l"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  3.Christmas is a time for spreading joy, so you should </a:t>
            </a:r>
          </a:p>
          <a:p>
            <a:pPr algn="l"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find some _____ time to spend with your loved ones.</a:t>
            </a:r>
          </a:p>
          <a:p>
            <a:pPr algn="l"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  4.Although he is an _____ who does not have much </a:t>
            </a:r>
          </a:p>
          <a:p>
            <a:pPr algn="l"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experience, he did an excellent job in the new ____ film.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26160" y="289560"/>
            <a:ext cx="2382520" cy="908050"/>
            <a:chOff x="460" y="406"/>
            <a:chExt cx="3752" cy="1430"/>
          </a:xfrm>
        </p:grpSpPr>
        <p:sp>
          <p:nvSpPr>
            <p:cNvPr id="5" name="椭圆 4"/>
            <p:cNvSpPr/>
            <p:nvPr/>
          </p:nvSpPr>
          <p:spPr>
            <a:xfrm>
              <a:off x="460" y="406"/>
              <a:ext cx="3753" cy="14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520" y="441"/>
              <a:ext cx="3525" cy="12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96" y="475"/>
              <a:ext cx="3071" cy="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Self Check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910" y="2016125"/>
            <a:ext cx="1553210" cy="2656840"/>
            <a:chOff x="47" y="3243"/>
            <a:chExt cx="2446" cy="4184"/>
          </a:xfrm>
        </p:grpSpPr>
        <p:sp>
          <p:nvSpPr>
            <p:cNvPr id="12" name="平行四边形 11"/>
            <p:cNvSpPr/>
            <p:nvPr/>
          </p:nvSpPr>
          <p:spPr>
            <a:xfrm>
              <a:off x="47" y="3243"/>
              <a:ext cx="2446" cy="4184"/>
            </a:xfrm>
            <a:prstGeom prst="parallelogram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4" y="3326"/>
              <a:ext cx="2021" cy="3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  plenty of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000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 suppose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000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 war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000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electronic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000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 actor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000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spare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996690" y="1703070"/>
            <a:ext cx="133477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plenty of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77695" y="3147060"/>
            <a:ext cx="1335405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suppose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86830" y="3183890"/>
            <a:ext cx="1487805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electronic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03220" y="4568825"/>
            <a:ext cx="945515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spare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836035" y="5067935"/>
            <a:ext cx="860425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actor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83935" y="5540375"/>
            <a:ext cx="67437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war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32740" y="1210945"/>
            <a:ext cx="8649335" cy="400812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  </a:t>
            </a:r>
            <a:r>
              <a:rPr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Fill in the blanks with </a:t>
            </a:r>
            <a:r>
              <a:rPr sz="2400" b="1" i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who</a:t>
            </a:r>
            <a:r>
              <a:rPr lang="en-US" sz="2400" b="1" i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sz="2400" b="1" i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that</a:t>
            </a:r>
            <a:r>
              <a:rPr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or </a:t>
            </a:r>
            <a:r>
              <a:rPr sz="2400" b="1" i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which</a:t>
            </a:r>
            <a:r>
              <a:rPr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More than one answer may be possible.</a:t>
            </a:r>
          </a:p>
          <a:p>
            <a:pPr algn="l">
              <a:lnSpc>
                <a:spcPct val="13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A:Hi,Cindy!Would you like to see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Sky High in 2050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this weekend?</a:t>
            </a:r>
            <a:endParaRPr lang="en-US" sz="2400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B:Hmm ... no,I don't think movies ________ try to describe the future are very interesting.Could we see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City Danger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instead?</a:t>
            </a:r>
          </a:p>
          <a:p>
            <a:pPr algn="l">
              <a:lnSpc>
                <a:spcPct val="13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A:You mean,the new police story ________ was filmed in five countries?</a:t>
            </a:r>
          </a:p>
          <a:p>
            <a:pPr algn="l">
              <a:lnSpc>
                <a:spcPct val="130000"/>
              </a:lnSpc>
            </a:pP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8355" y="2714625"/>
            <a:ext cx="1555115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that/which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95165" y="3657600"/>
            <a:ext cx="1555115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that/which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32740" y="1388745"/>
            <a:ext cx="8649335" cy="441642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B:Yes,that's the one.The actor _______ plays the hero used </a:t>
            </a:r>
          </a:p>
          <a:p>
            <a:pPr algn="l">
              <a:lnSpc>
                <a:spcPct val="13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   to be a schoolteacher!</a:t>
            </a:r>
          </a:p>
          <a:p>
            <a:pPr algn="l">
              <a:lnSpc>
                <a:spcPct val="13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A:OK,sure.It sounds like something _____ we both will enjoy!</a:t>
            </a:r>
            <a:endParaRPr lang="en-US" altLang="zh-CN" sz="2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ts val="1060"/>
              </a:lnSpc>
            </a:pPr>
            <a:endParaRPr lang="en-US" altLang="zh-CN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l">
              <a:lnSpc>
                <a:spcPts val="1060"/>
              </a:lnSpc>
            </a:pPr>
            <a:endParaRPr lang="en-US" altLang="zh-CN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l">
              <a:lnSpc>
                <a:spcPts val="1060"/>
              </a:lnSpc>
            </a:pPr>
            <a:endParaRPr lang="en-US" altLang="zh-CN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  </a:t>
            </a:r>
            <a:r>
              <a:rPr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Complete the sentences about yourself.</a:t>
            </a:r>
          </a:p>
          <a:p>
            <a:pPr algn="l">
              <a:lnSpc>
                <a:spcPct val="13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 I don’t like music _________________________________</a:t>
            </a:r>
          </a:p>
          <a:p>
            <a:pPr algn="l">
              <a:lnSpc>
                <a:spcPct val="13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 I enjoy spending time in places ______________________</a:t>
            </a:r>
          </a:p>
          <a:p>
            <a:pPr algn="l">
              <a:lnSpc>
                <a:spcPct val="13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 I have friends ____________________________________</a:t>
            </a:r>
          </a:p>
          <a:p>
            <a:pPr algn="l">
              <a:lnSpc>
                <a:spcPct val="13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4. I like movie stars _________________________________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50665" y="1395730"/>
            <a:ext cx="133477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who/that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10785" y="2334260"/>
            <a:ext cx="69088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that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63875" y="3770630"/>
            <a:ext cx="224917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that is too loud.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20895" y="4237990"/>
            <a:ext cx="306324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which are interesting.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17165" y="4686300"/>
            <a:ext cx="5061585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who share the same hobby with me.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11500" y="5186045"/>
            <a:ext cx="2588895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who are beautiful.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9880" y="1481455"/>
            <a:ext cx="86340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 ...,but under the beauty I sensed a st</a:t>
            </a:r>
            <a:r>
              <a:rPr lang="en-US" altLang="zh-CN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ong sadness and pain.但美丽的背后我感觉到了一种强烈的悲伤和痛苦。</a:t>
            </a:r>
            <a:r>
              <a:rPr lang="en-US" altLang="zh-CN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教材第70页）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（1）sense此处用作及物动词，意为“感觉到；意识到”。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 sensed danger and stopped.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She sensed that something had happened to her family.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sense还可用作名词，意为“感觉；意识”，其后常接介词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of。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When you touch ice,you have a sense of cold.</a:t>
            </a: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She has no sense of business.</a:t>
            </a:r>
          </a:p>
        </p:txBody>
      </p:sp>
      <p:sp>
        <p:nvSpPr>
          <p:cNvPr id="6" name="矩形 5"/>
          <p:cNvSpPr/>
          <p:nvPr/>
        </p:nvSpPr>
        <p:spPr>
          <a:xfrm>
            <a:off x="1936433" y="466725"/>
            <a:ext cx="56229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Language Points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61060" y="595630"/>
            <a:ext cx="7421880" cy="609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（2）sadness 不可数名词，意为“悲伤，忧愁”。其形容词形式为sad，副词形式为sadly。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       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e.g.: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Her heart was full of sadness.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英语中，有形容词加后缀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-ness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可构成抽象名词，表示性质、情况、状态等。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ill (生病的)→illness疾病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kind (友好的；仁慈的)→kindness仁慈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good(善良的)→goodness善良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happy(幸福的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→happiness幸福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（3）pain既可以用作可数名词，也可用作不可数名词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意为“痛苦；苦恼”，指精神上或肉体上的痛苦。其后可接“in +表示身体部位的名词”，表示“某部位疼痛”。其形容词painful 意为“痛苦的；惨痛的”。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e.g.: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have a pain/pains in my head.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This is a painful lesson.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6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5836"/>
  <p:tag name="MH_LIBRARY" val="GRAPHIC"/>
  <p:tag name="MH_ORDER" val="Freeform 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5836"/>
  <p:tag name="MH_LIBRARY" val="GRAPHIC"/>
  <p:tag name="MH_ORDER" val="Oval 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15836"/>
  <p:tag name="MH_LIBRARY" val="GRAPHIC"/>
  <p:tag name="MH_ORDER" val="Oval 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649"/>
</p:tagLst>
</file>

<file path=ppt/theme/theme1.xml><?xml version="1.0" encoding="utf-8"?>
<a:theme xmlns:a="http://schemas.openxmlformats.org/drawingml/2006/main" name="WWW.2PPT.COM&#10;">
  <a:themeElements>
    <a:clrScheme name="443.13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28ACC6"/>
      </a:accent1>
      <a:accent2>
        <a:srgbClr val="81BA34"/>
      </a:accent2>
      <a:accent3>
        <a:srgbClr val="2CB695"/>
      </a:accent3>
      <a:accent4>
        <a:srgbClr val="6F9FDF"/>
      </a:accent4>
      <a:accent5>
        <a:srgbClr val="9D9394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1640</Words>
  <Application>Microsoft Office PowerPoint</Application>
  <PresentationFormat>全屏显示(4:3)</PresentationFormat>
  <Paragraphs>147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黑体</vt:lpstr>
      <vt:lpstr>宋体</vt:lpstr>
      <vt:lpstr>微软雅黑</vt:lpstr>
      <vt:lpstr>Arial</vt:lpstr>
      <vt:lpstr>Calibri</vt:lpstr>
      <vt:lpstr>Comic Sans MS</vt:lpstr>
      <vt:lpstr>Times New Roman</vt:lpstr>
      <vt:lpstr>Wingdings 2</vt:lpstr>
      <vt:lpstr>WWW.2PPT.COM
</vt:lpstr>
      <vt:lpstr>PowerPoint 演示文稿</vt:lpstr>
      <vt:lpstr>Revision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2015-05-05T08:02:00Z</dcterms:created>
  <dcterms:modified xsi:type="dcterms:W3CDTF">2023-01-16T22:29:47Z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3FC7AE02F8CD4CC6A06EFC68CC383D3B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