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265" r:id="rId4"/>
    <p:sldId id="268" r:id="rId5"/>
    <p:sldId id="267" r:id="rId6"/>
    <p:sldId id="275" r:id="rId7"/>
    <p:sldId id="276" r:id="rId8"/>
    <p:sldId id="278" r:id="rId9"/>
    <p:sldId id="274" r:id="rId10"/>
    <p:sldId id="277" r:id="rId11"/>
    <p:sldId id="269" r:id="rId12"/>
    <p:sldId id="270" r:id="rId13"/>
    <p:sldId id="271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492" y="-96"/>
      </p:cViewPr>
      <p:guideLst>
        <p:guide orient="horz" pos="1865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7B27-7B55-4188-94EB-14689EDFA23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3C9FB-618D-421C-99DA-83EDF0A5BF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453012"/>
            <a:ext cx="12192000" cy="1436355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66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</a:t>
            </a:r>
            <a:r>
              <a:rPr lang="zh-CN" altLang="en-US" sz="6600" b="1" dirty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装</a:t>
            </a:r>
            <a:r>
              <a:rPr lang="zh-CN" altLang="en-US" sz="66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盒</a:t>
            </a:r>
            <a:r>
              <a:rPr lang="en-US" altLang="zh-CN" sz="44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4400" b="1" dirty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长方体和正方体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545031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 smtClean="0">
                <a:ln w="22225" cap="flat" cmpd="sng">
                  <a:noFill/>
                  <a:prstDash val="solid"/>
                </a:ln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3600" dirty="0">
              <a:ln w="22225" cap="flat" cmpd="sng">
                <a:noFill/>
                <a:prstDash val="solid"/>
              </a:ln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73581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1494019" y="2258390"/>
            <a:ext cx="9203961" cy="32490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对应的本节课后练习题</a:t>
            </a: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66149" y="779770"/>
            <a:ext cx="2659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课后作业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2262692" y="554543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" name="立方体 49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立方体 50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立方体 51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立方体 52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立方体 53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立方体 54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立方体 55"/>
          <p:cNvSpPr>
            <a:spLocks noChangeAspect="1"/>
          </p:cNvSpPr>
          <p:nvPr/>
        </p:nvSpPr>
        <p:spPr>
          <a:xfrm>
            <a:off x="2081717" y="5725136"/>
            <a:ext cx="720090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立方体 56"/>
          <p:cNvSpPr>
            <a:spLocks noChangeAspect="1"/>
          </p:cNvSpPr>
          <p:nvPr/>
        </p:nvSpPr>
        <p:spPr>
          <a:xfrm>
            <a:off x="262019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立方体 57"/>
          <p:cNvSpPr>
            <a:spLocks noChangeAspect="1"/>
          </p:cNvSpPr>
          <p:nvPr/>
        </p:nvSpPr>
        <p:spPr>
          <a:xfrm>
            <a:off x="315804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立方体 58"/>
          <p:cNvSpPr>
            <a:spLocks noChangeAspect="1"/>
          </p:cNvSpPr>
          <p:nvPr/>
        </p:nvSpPr>
        <p:spPr>
          <a:xfrm>
            <a:off x="369588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立方体 59"/>
          <p:cNvSpPr>
            <a:spLocks noChangeAspect="1"/>
          </p:cNvSpPr>
          <p:nvPr/>
        </p:nvSpPr>
        <p:spPr>
          <a:xfrm>
            <a:off x="423373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立方体 60"/>
          <p:cNvSpPr>
            <a:spLocks noChangeAspect="1"/>
          </p:cNvSpPr>
          <p:nvPr/>
        </p:nvSpPr>
        <p:spPr>
          <a:xfrm>
            <a:off x="477157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2262692" y="5006316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3" name="立方体 62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立方体 63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立方体 64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立方体 65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立方体 66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立方体 67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081717" y="518729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0" name="立方体 69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立方体 70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立方体 71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立方体 72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立方体 73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立方体 74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262692" y="4466566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7" name="立方体 76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立方体 77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立方体 78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立方体 79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立方体 80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立方体 81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081717" y="464754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4" name="立方体 83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立方体 84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立方体 85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立方体 86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立方体 87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立方体 88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1" name="矩形 90"/>
          <p:cNvSpPr/>
          <p:nvPr/>
        </p:nvSpPr>
        <p:spPr>
          <a:xfrm>
            <a:off x="6519995" y="58210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长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6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厘米，一行可以摆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6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个。</a:t>
            </a:r>
          </a:p>
        </p:txBody>
      </p:sp>
      <p:sp>
        <p:nvSpPr>
          <p:cNvPr id="92" name="矩形 91"/>
          <p:cNvSpPr/>
          <p:nvPr/>
        </p:nvSpPr>
        <p:spPr>
          <a:xfrm>
            <a:off x="6519995" y="518348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宽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厘米，一层可以摆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行。</a:t>
            </a:r>
          </a:p>
        </p:txBody>
      </p:sp>
      <p:sp>
        <p:nvSpPr>
          <p:cNvPr id="93" name="矩形 92"/>
          <p:cNvSpPr/>
          <p:nvPr/>
        </p:nvSpPr>
        <p:spPr>
          <a:xfrm>
            <a:off x="6519995" y="45459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高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3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厘米，一共可以摆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3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层。</a:t>
            </a:r>
          </a:p>
        </p:txBody>
      </p:sp>
      <p:sp>
        <p:nvSpPr>
          <p:cNvPr id="94" name="矩形 93"/>
          <p:cNvSpPr/>
          <p:nvPr/>
        </p:nvSpPr>
        <p:spPr>
          <a:xfrm>
            <a:off x="6519995" y="472167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6×2×3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6×2×3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139" name="组合 138"/>
          <p:cNvGrpSpPr/>
          <p:nvPr/>
        </p:nvGrpSpPr>
        <p:grpSpPr>
          <a:xfrm>
            <a:off x="2081717" y="4098925"/>
            <a:ext cx="3406140" cy="1800860"/>
            <a:chOff x="5558155" y="2915920"/>
            <a:chExt cx="3406140" cy="180086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0" name="立方体 139"/>
            <p:cNvSpPr/>
            <p:nvPr/>
          </p:nvSpPr>
          <p:spPr>
            <a:xfrm>
              <a:off x="5558155" y="2921000"/>
              <a:ext cx="3406140" cy="1791335"/>
            </a:xfrm>
            <a:prstGeom prst="cube">
              <a:avLst>
                <a:gd name="adj" fmla="val 39844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1" name="直接连接符 140"/>
            <p:cNvCxnSpPr/>
            <p:nvPr/>
          </p:nvCxnSpPr>
          <p:spPr>
            <a:xfrm flipV="1">
              <a:off x="5558155" y="4166235"/>
              <a:ext cx="2694305" cy="5715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>
              <a:stCxn id="140" idx="5"/>
            </p:cNvCxnSpPr>
            <p:nvPr/>
          </p:nvCxnSpPr>
          <p:spPr>
            <a:xfrm flipH="1">
              <a:off x="8251190" y="3460115"/>
              <a:ext cx="713105" cy="71183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>
              <a:off x="5737225" y="3456305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H="1">
              <a:off x="8429625" y="3455035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5913120" y="3281680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8599170" y="3280410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>
              <a:off x="6092825" y="3100705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H="1">
              <a:off x="8785225" y="3099435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H="1">
              <a:off x="7703820" y="2918460"/>
              <a:ext cx="726440" cy="72580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 flipH="1">
              <a:off x="7165975" y="2916555"/>
              <a:ext cx="727075" cy="72771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H="1">
              <a:off x="6628130" y="2915920"/>
              <a:ext cx="728345" cy="72834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H="1">
              <a:off x="6089650" y="2917190"/>
              <a:ext cx="727075" cy="7270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连接符 152"/>
            <p:cNvCxnSpPr/>
            <p:nvPr/>
          </p:nvCxnSpPr>
          <p:spPr>
            <a:xfrm flipH="1">
              <a:off x="7710805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flipH="1">
              <a:off x="7165975" y="3641090"/>
              <a:ext cx="0" cy="107569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连接符 154"/>
            <p:cNvCxnSpPr/>
            <p:nvPr/>
          </p:nvCxnSpPr>
          <p:spPr>
            <a:xfrm flipH="1">
              <a:off x="6634480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flipH="1">
              <a:off x="6096000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矩形 156"/>
          <p:cNvSpPr/>
          <p:nvPr/>
        </p:nvSpPr>
        <p:spPr>
          <a:xfrm>
            <a:off x="6516820" y="416160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158" name="组合 157"/>
          <p:cNvGrpSpPr/>
          <p:nvPr/>
        </p:nvGrpSpPr>
        <p:grpSpPr>
          <a:xfrm>
            <a:off x="2766882" y="3917291"/>
            <a:ext cx="2164080" cy="2164715"/>
            <a:chOff x="9813925" y="2545715"/>
            <a:chExt cx="2164080" cy="216471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59" name="立方体 158"/>
            <p:cNvSpPr/>
            <p:nvPr/>
          </p:nvSpPr>
          <p:spPr>
            <a:xfrm>
              <a:off x="9813925" y="2548890"/>
              <a:ext cx="2161540" cy="2161540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0" name="直接连接符 159"/>
            <p:cNvCxnSpPr/>
            <p:nvPr/>
          </p:nvCxnSpPr>
          <p:spPr>
            <a:xfrm flipV="1">
              <a:off x="9995535" y="2911475"/>
              <a:ext cx="1626870" cy="127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flipV="1">
              <a:off x="10171430" y="2730500"/>
              <a:ext cx="1624330" cy="127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/>
            <p:nvPr/>
          </p:nvCxnSpPr>
          <p:spPr>
            <a:xfrm>
              <a:off x="9817735" y="3626485"/>
              <a:ext cx="1622425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9817735" y="4166235"/>
              <a:ext cx="1621155" cy="3175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/>
            <p:cNvCxnSpPr/>
            <p:nvPr/>
          </p:nvCxnSpPr>
          <p:spPr>
            <a:xfrm flipH="1">
              <a:off x="10895330" y="2545715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H="1">
              <a:off x="10357485" y="2545715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/>
            <p:cNvCxnSpPr/>
            <p:nvPr/>
          </p:nvCxnSpPr>
          <p:spPr>
            <a:xfrm flipH="1">
              <a:off x="11433175" y="3088640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H="1">
              <a:off x="11433175" y="3627120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H="1">
              <a:off x="10894695" y="308673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H="1">
              <a:off x="10358755" y="308673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H="1">
              <a:off x="11614785" y="291147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H="1">
              <a:off x="11795760" y="272478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矩形 171"/>
          <p:cNvSpPr/>
          <p:nvPr/>
        </p:nvSpPr>
        <p:spPr>
          <a:xfrm>
            <a:off x="6519995" y="4262582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07407E-06 L -2.5E-06 -0.30602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0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-1.48148E-06 L -2.5E-06 -0.30972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8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44444E-06 L -2.5E-06 -0.3132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7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7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7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7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7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7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2" animBg="1"/>
      <p:bldP spid="57" grpId="0" animBg="1"/>
      <p:bldP spid="57" grpId="2" animBg="1"/>
      <p:bldP spid="58" grpId="0" animBg="1"/>
      <p:bldP spid="58" grpId="2" animBg="1"/>
      <p:bldP spid="59" grpId="0" animBg="1"/>
      <p:bldP spid="59" grpId="2" animBg="1"/>
      <p:bldP spid="60" grpId="0" animBg="1"/>
      <p:bldP spid="60" grpId="2" animBg="1"/>
      <p:bldP spid="61" grpId="0" animBg="1"/>
      <p:bldP spid="61" grpId="2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157" grpId="0" animBg="1"/>
      <p:bldP spid="157" grpId="1" animBg="1"/>
      <p:bldP spid="1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矩形 90"/>
          <p:cNvSpPr/>
          <p:nvPr/>
        </p:nvSpPr>
        <p:spPr>
          <a:xfrm>
            <a:off x="6519995" y="58210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长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5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厘米，一行可以摆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5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个。</a:t>
            </a:r>
          </a:p>
        </p:txBody>
      </p:sp>
      <p:sp>
        <p:nvSpPr>
          <p:cNvPr id="92" name="矩形 91"/>
          <p:cNvSpPr/>
          <p:nvPr/>
        </p:nvSpPr>
        <p:spPr>
          <a:xfrm>
            <a:off x="6519995" y="518348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宽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4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厘米，一层可以摆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4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行。</a:t>
            </a:r>
          </a:p>
        </p:txBody>
      </p:sp>
      <p:sp>
        <p:nvSpPr>
          <p:cNvPr id="93" name="矩形 92"/>
          <p:cNvSpPr/>
          <p:nvPr/>
        </p:nvSpPr>
        <p:spPr>
          <a:xfrm>
            <a:off x="6519995" y="45459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高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厘米，一共可以摆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层。</a:t>
            </a:r>
          </a:p>
        </p:txBody>
      </p:sp>
      <p:sp>
        <p:nvSpPr>
          <p:cNvPr id="94" name="矩形 93"/>
          <p:cNvSpPr/>
          <p:nvPr/>
        </p:nvSpPr>
        <p:spPr>
          <a:xfrm>
            <a:off x="6519995" y="472167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2616387" y="5192371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8" name="立方体 47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立方体 89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立方体 94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立方体 95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立方体 96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2616387" y="4659606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9" name="立方体 98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立方体 99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立方体 100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立方体 101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立方体 102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2436682" y="5373346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05" name="立方体 104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立方体 105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立方体 106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立方体 107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立方体 108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2436682" y="4839311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1" name="立方体 110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立方体 111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立方体 112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立方体 113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立方体 114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2261422" y="5553051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7" name="立方体 116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立方体 117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立方体 118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立方体 119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立方体 120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2" name="立方体 121"/>
          <p:cNvSpPr>
            <a:spLocks noChangeAspect="1"/>
          </p:cNvSpPr>
          <p:nvPr/>
        </p:nvSpPr>
        <p:spPr>
          <a:xfrm>
            <a:off x="2088067" y="5725136"/>
            <a:ext cx="720090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立方体 122"/>
          <p:cNvSpPr>
            <a:spLocks noChangeAspect="1"/>
          </p:cNvSpPr>
          <p:nvPr/>
        </p:nvSpPr>
        <p:spPr>
          <a:xfrm>
            <a:off x="262654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立方体 123"/>
          <p:cNvSpPr>
            <a:spLocks noChangeAspect="1"/>
          </p:cNvSpPr>
          <p:nvPr/>
        </p:nvSpPr>
        <p:spPr>
          <a:xfrm>
            <a:off x="316439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立方体 124"/>
          <p:cNvSpPr>
            <a:spLocks noChangeAspect="1"/>
          </p:cNvSpPr>
          <p:nvPr/>
        </p:nvSpPr>
        <p:spPr>
          <a:xfrm>
            <a:off x="370223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立方体 125"/>
          <p:cNvSpPr>
            <a:spLocks noChangeAspect="1"/>
          </p:cNvSpPr>
          <p:nvPr/>
        </p:nvSpPr>
        <p:spPr>
          <a:xfrm>
            <a:off x="424008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7" name="组合 126"/>
          <p:cNvGrpSpPr/>
          <p:nvPr/>
        </p:nvGrpSpPr>
        <p:grpSpPr>
          <a:xfrm>
            <a:off x="2261422" y="5013936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8" name="立方体 127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立方体 128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立方体 129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立方体 130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立方体 131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2088067" y="5187291"/>
            <a:ext cx="2871470" cy="720090"/>
            <a:chOff x="5096" y="8564"/>
            <a:chExt cx="4522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4" name="立方体 133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立方体 134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立方体 135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立方体 136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立方体 137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07407E-06 L -2.5E-06 -0.30602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0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-1.48148E-06 L -2.5E-06 -0.30972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8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44444E-06 L -2.5E-06 -0.3132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矩形 90"/>
          <p:cNvSpPr/>
          <p:nvPr/>
        </p:nvSpPr>
        <p:spPr>
          <a:xfrm>
            <a:off x="6519995" y="58210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长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5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厘米，一行可以摆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5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个。</a:t>
            </a:r>
          </a:p>
        </p:txBody>
      </p:sp>
      <p:sp>
        <p:nvSpPr>
          <p:cNvPr id="92" name="矩形 91"/>
          <p:cNvSpPr/>
          <p:nvPr/>
        </p:nvSpPr>
        <p:spPr>
          <a:xfrm>
            <a:off x="6519995" y="518348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宽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4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厘米，一层可以摆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4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行。</a:t>
            </a:r>
          </a:p>
        </p:txBody>
      </p:sp>
      <p:sp>
        <p:nvSpPr>
          <p:cNvPr id="93" name="矩形 92"/>
          <p:cNvSpPr/>
          <p:nvPr/>
        </p:nvSpPr>
        <p:spPr>
          <a:xfrm>
            <a:off x="6519995" y="45459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高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厘米，一共可以摆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层。</a:t>
            </a:r>
          </a:p>
        </p:txBody>
      </p:sp>
      <p:sp>
        <p:nvSpPr>
          <p:cNvPr id="94" name="矩形 93"/>
          <p:cNvSpPr/>
          <p:nvPr/>
        </p:nvSpPr>
        <p:spPr>
          <a:xfrm>
            <a:off x="6519995" y="472167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2439222" y="5375886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4" name="立方体 53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立方体 54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立方体 55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261104" y="5555274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8" name="立方体 57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立方体 58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立方体 59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" name="立方体 60"/>
          <p:cNvSpPr>
            <a:spLocks noChangeAspect="1"/>
          </p:cNvSpPr>
          <p:nvPr/>
        </p:nvSpPr>
        <p:spPr>
          <a:xfrm>
            <a:off x="2087432" y="5725136"/>
            <a:ext cx="720090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立方体 61"/>
          <p:cNvSpPr>
            <a:spLocks noChangeAspect="1"/>
          </p:cNvSpPr>
          <p:nvPr/>
        </p:nvSpPr>
        <p:spPr>
          <a:xfrm>
            <a:off x="2625912" y="5725136"/>
            <a:ext cx="719456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立方体 62"/>
          <p:cNvSpPr>
            <a:spLocks noChangeAspect="1"/>
          </p:cNvSpPr>
          <p:nvPr/>
        </p:nvSpPr>
        <p:spPr>
          <a:xfrm>
            <a:off x="3163757" y="5725136"/>
            <a:ext cx="719456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2437635" y="4837089"/>
            <a:ext cx="1795780" cy="725170"/>
            <a:chOff x="5096" y="8556"/>
            <a:chExt cx="2828" cy="114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5" name="立方体 64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立方体 65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立方体 66"/>
            <p:cNvSpPr>
              <a:spLocks noChangeAspect="1"/>
            </p:cNvSpPr>
            <p:nvPr/>
          </p:nvSpPr>
          <p:spPr>
            <a:xfrm>
              <a:off x="6791" y="8556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273171" y="5009808"/>
            <a:ext cx="1790700" cy="720090"/>
            <a:chOff x="5096" y="8564"/>
            <a:chExt cx="2820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9" name="立方体 68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立方体 69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立方体 70"/>
            <p:cNvSpPr>
              <a:spLocks noChangeAspect="1"/>
            </p:cNvSpPr>
            <p:nvPr/>
          </p:nvSpPr>
          <p:spPr>
            <a:xfrm>
              <a:off x="6783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089338" y="5185068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3" name="立方体 72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立方体 73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立方体 74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437635" y="4297973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7" name="立方体 76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立方体 77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立方体 78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264280" y="4472916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1" name="立方体 80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立方体 81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立方体 82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2090925" y="4646271"/>
            <a:ext cx="1795780" cy="720090"/>
            <a:chOff x="5096" y="8564"/>
            <a:chExt cx="282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5" name="立方体 84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立方体 85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立方体 86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636500" y="123571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07407E-06 L -2.5E-06 -0.30602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0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-1.48148E-06 L -2.5E-06 -0.30972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8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44444E-06 L -2.5E-06 -0.3132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61" grpId="0" animBg="1"/>
      <p:bldP spid="62" grpId="0" animBg="1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4974539" y="3075057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情境导入</a:t>
            </a: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1018" y="5710744"/>
            <a:ext cx="3632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你能提出什么问题？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0704" y="2139223"/>
            <a:ext cx="10290591" cy="4075386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3110203" y="4852017"/>
            <a:ext cx="850215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32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怎样求可乐箱的体积呢？啤酒箱的体积呢？</a:t>
            </a:r>
            <a:endParaRPr lang="en-US" altLang="zh-CN" sz="32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32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桃汁饮料盒能盛多少升饮料？（盒壁厚度不计）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419 -0.27153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-135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06 L 0.12083 -0.31459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-1574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06 -3.33333E-06 L -2.5E-06 -0.24814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40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3" grpId="1"/>
      <p:bldP spid="23" grpId="2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974539" y="3075057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>
                <a:ln w="22225" cap="flat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例题讲解</a:t>
            </a:r>
            <a:endParaRPr lang="zh-CN" altLang="en-US" sz="4000"/>
          </a:p>
        </p:txBody>
      </p:sp>
      <p:grpSp>
        <p:nvGrpSpPr>
          <p:cNvPr id="11" name="组合 10"/>
          <p:cNvGrpSpPr/>
          <p:nvPr/>
        </p:nvGrpSpPr>
        <p:grpSpPr>
          <a:xfrm>
            <a:off x="1328658" y="3076520"/>
            <a:ext cx="8796419" cy="720000"/>
            <a:chOff x="927100" y="1697620"/>
            <a:chExt cx="8796419" cy="720000"/>
          </a:xfrm>
        </p:grpSpPr>
        <p:sp>
          <p:nvSpPr>
            <p:cNvPr id="13" name="椭圆 12"/>
            <p:cNvSpPr>
              <a:spLocks noChangeAspect="1"/>
            </p:cNvSpPr>
            <p:nvPr/>
          </p:nvSpPr>
          <p:spPr>
            <a:xfrm>
              <a:off x="927100" y="1816100"/>
              <a:ext cx="468000" cy="468000"/>
            </a:xfrm>
            <a:prstGeom prst="ellipse">
              <a:avLst/>
            </a:prstGeom>
            <a:gradFill flip="none" rotWithShape="1">
              <a:gsLst>
                <a:gs pos="0">
                  <a:srgbClr val="FFC5B7"/>
                </a:gs>
                <a:gs pos="29000">
                  <a:srgbClr val="E69B9B"/>
                </a:gs>
                <a:gs pos="100000">
                  <a:srgbClr val="DA0000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1625598" y="1697620"/>
              <a:ext cx="8097921" cy="7200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108000" bIns="0" rtlCol="0" anchor="ctr"/>
            <a:lstStyle/>
            <a:p>
              <a:r>
                <a:rPr lang="zh-CN" altLang="en-US" sz="320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怎样求可乐箱的体积呢？啤酒箱的体积呢？</a:t>
              </a: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28656" y="3076518"/>
            <a:ext cx="9534686" cy="720000"/>
            <a:chOff x="927100" y="1697620"/>
            <a:chExt cx="9534686" cy="720000"/>
          </a:xfrm>
        </p:grpSpPr>
        <p:sp>
          <p:nvSpPr>
            <p:cNvPr id="16" name="椭圆 15"/>
            <p:cNvSpPr>
              <a:spLocks noChangeAspect="1"/>
            </p:cNvSpPr>
            <p:nvPr/>
          </p:nvSpPr>
          <p:spPr>
            <a:xfrm>
              <a:off x="927100" y="1816100"/>
              <a:ext cx="468000" cy="468000"/>
            </a:xfrm>
            <a:prstGeom prst="ellipse">
              <a:avLst/>
            </a:prstGeom>
            <a:gradFill flip="none" rotWithShape="1">
              <a:gsLst>
                <a:gs pos="0">
                  <a:srgbClr val="FFC5B7"/>
                </a:gs>
                <a:gs pos="29000">
                  <a:srgbClr val="E69B9B"/>
                </a:gs>
                <a:gs pos="100000">
                  <a:srgbClr val="DA0000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625598" y="1697620"/>
              <a:ext cx="8836188" cy="7200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108000" bIns="0" rtlCol="0" anchor="ctr"/>
            <a:lstStyle/>
            <a:p>
              <a:r>
                <a:rPr lang="zh-CN" altLang="en-US" sz="320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桃汁饮料盒能盛多少升饮料？（盒壁厚度不计）</a:t>
              </a: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8" name="立方体 17"/>
          <p:cNvSpPr/>
          <p:nvPr/>
        </p:nvSpPr>
        <p:spPr>
          <a:xfrm>
            <a:off x="1839936" y="3488312"/>
            <a:ext cx="3771900" cy="2159000"/>
          </a:xfrm>
          <a:prstGeom prst="cub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2022816" y="3848357"/>
            <a:ext cx="3234690" cy="3175"/>
          </a:xfrm>
          <a:prstGeom prst="line">
            <a:avLst/>
          </a:prstGeom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196171" y="3667382"/>
            <a:ext cx="3234690" cy="3175"/>
          </a:xfrm>
          <a:prstGeom prst="line">
            <a:avLst/>
          </a:prstGeom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840571" y="4565907"/>
            <a:ext cx="3234690" cy="3175"/>
          </a:xfrm>
          <a:prstGeom prst="line">
            <a:avLst/>
          </a:prstGeom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839301" y="5106292"/>
            <a:ext cx="3234690" cy="3175"/>
          </a:xfrm>
          <a:prstGeom prst="line">
            <a:avLst/>
          </a:prstGeom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4530431" y="3485772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992586" y="3485772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454741" y="3485772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2916896" y="3485772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2378416" y="3485772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5068276" y="4028697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5068276" y="4567177"/>
            <a:ext cx="544830" cy="54419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529796" y="402679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3993856" y="402679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3454741" y="402679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2916896" y="402679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2378416" y="402679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249886" y="385153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5430861" y="3664842"/>
            <a:ext cx="0" cy="162115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674485" y="3419475"/>
            <a:ext cx="4719082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可以先把长方体切成 1 立方厘米的小正方体，再数一数有多少个，就知道体积是多少了。</a:t>
            </a:r>
          </a:p>
        </p:txBody>
      </p:sp>
      <p:sp>
        <p:nvSpPr>
          <p:cNvPr id="3" name="矩形 2"/>
          <p:cNvSpPr/>
          <p:nvPr/>
        </p:nvSpPr>
        <p:spPr>
          <a:xfrm>
            <a:off x="2811144" y="5949879"/>
            <a:ext cx="63173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一共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个小正方体，所以体积是 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 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立方厘米。</a:t>
            </a:r>
          </a:p>
        </p:txBody>
      </p:sp>
      <p:sp>
        <p:nvSpPr>
          <p:cNvPr id="4" name="矩形 3"/>
          <p:cNvSpPr/>
          <p:nvPr/>
        </p:nvSpPr>
        <p:spPr>
          <a:xfrm>
            <a:off x="2158259" y="2650711"/>
            <a:ext cx="3890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也可以用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1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立方厘米的</a:t>
            </a:r>
            <a:endParaRPr lang="en-US" altLang="zh-CN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小正方体木块摆一摆。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2262692" y="554543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8" name="立方体 77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立方体 78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立方体 79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立方体 80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立方体 81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立方体 82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4" name="立方体 83"/>
          <p:cNvSpPr>
            <a:spLocks noChangeAspect="1"/>
          </p:cNvSpPr>
          <p:nvPr/>
        </p:nvSpPr>
        <p:spPr>
          <a:xfrm>
            <a:off x="2081717" y="5725136"/>
            <a:ext cx="720090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立方体 84"/>
          <p:cNvSpPr>
            <a:spLocks noChangeAspect="1"/>
          </p:cNvSpPr>
          <p:nvPr/>
        </p:nvSpPr>
        <p:spPr>
          <a:xfrm>
            <a:off x="262019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立方体 85"/>
          <p:cNvSpPr>
            <a:spLocks noChangeAspect="1"/>
          </p:cNvSpPr>
          <p:nvPr/>
        </p:nvSpPr>
        <p:spPr>
          <a:xfrm>
            <a:off x="315804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立方体 86"/>
          <p:cNvSpPr>
            <a:spLocks noChangeAspect="1"/>
          </p:cNvSpPr>
          <p:nvPr/>
        </p:nvSpPr>
        <p:spPr>
          <a:xfrm>
            <a:off x="369588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立方体 87"/>
          <p:cNvSpPr>
            <a:spLocks noChangeAspect="1"/>
          </p:cNvSpPr>
          <p:nvPr/>
        </p:nvSpPr>
        <p:spPr>
          <a:xfrm>
            <a:off x="4233732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立方体 88"/>
          <p:cNvSpPr>
            <a:spLocks noChangeAspect="1"/>
          </p:cNvSpPr>
          <p:nvPr/>
        </p:nvSpPr>
        <p:spPr>
          <a:xfrm>
            <a:off x="4771577" y="5725136"/>
            <a:ext cx="719455" cy="7200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0" name="组合 89"/>
          <p:cNvGrpSpPr/>
          <p:nvPr/>
        </p:nvGrpSpPr>
        <p:grpSpPr>
          <a:xfrm>
            <a:off x="2262692" y="5006316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1" name="立方体 90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立方体 91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立方体 92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立方体 93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立方体 94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立方体 95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2081717" y="518729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8" name="立方体 97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立方体 98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立方体 99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立方体 100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立方体 101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立方体 102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2262692" y="4466566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05" name="立方体 104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立方体 105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立方体 106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立方体 107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立方体 108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立方体 109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2081717" y="4647541"/>
            <a:ext cx="3408680" cy="720090"/>
            <a:chOff x="5096" y="8564"/>
            <a:chExt cx="5368" cy="113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2" name="立方体 111"/>
            <p:cNvSpPr>
              <a:spLocks noChangeAspect="1"/>
            </p:cNvSpPr>
            <p:nvPr/>
          </p:nvSpPr>
          <p:spPr>
            <a:xfrm>
              <a:off x="5096" y="8564"/>
              <a:ext cx="1134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立方体 112"/>
            <p:cNvSpPr>
              <a:spLocks noChangeAspect="1"/>
            </p:cNvSpPr>
            <p:nvPr/>
          </p:nvSpPr>
          <p:spPr>
            <a:xfrm>
              <a:off x="5944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立方体 113"/>
            <p:cNvSpPr>
              <a:spLocks noChangeAspect="1"/>
            </p:cNvSpPr>
            <p:nvPr/>
          </p:nvSpPr>
          <p:spPr>
            <a:xfrm>
              <a:off x="6791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立方体 114"/>
            <p:cNvSpPr>
              <a:spLocks noChangeAspect="1"/>
            </p:cNvSpPr>
            <p:nvPr/>
          </p:nvSpPr>
          <p:spPr>
            <a:xfrm>
              <a:off x="7638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立方体 115"/>
            <p:cNvSpPr>
              <a:spLocks noChangeAspect="1"/>
            </p:cNvSpPr>
            <p:nvPr/>
          </p:nvSpPr>
          <p:spPr>
            <a:xfrm>
              <a:off x="8485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立方体 116"/>
            <p:cNvSpPr>
              <a:spLocks noChangeAspect="1"/>
            </p:cNvSpPr>
            <p:nvPr/>
          </p:nvSpPr>
          <p:spPr>
            <a:xfrm>
              <a:off x="9332" y="8564"/>
              <a:ext cx="1133" cy="113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8" name="矩形 117"/>
          <p:cNvSpPr/>
          <p:nvPr/>
        </p:nvSpPr>
        <p:spPr>
          <a:xfrm>
            <a:off x="6519995" y="58210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长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6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厘米，一行可以摆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6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个。</a:t>
            </a:r>
          </a:p>
        </p:txBody>
      </p:sp>
      <p:sp>
        <p:nvSpPr>
          <p:cNvPr id="119" name="矩形 118"/>
          <p:cNvSpPr/>
          <p:nvPr/>
        </p:nvSpPr>
        <p:spPr>
          <a:xfrm>
            <a:off x="6519995" y="518348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宽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厘米，一层可以摆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行。</a:t>
            </a:r>
          </a:p>
        </p:txBody>
      </p:sp>
      <p:sp>
        <p:nvSpPr>
          <p:cNvPr id="120" name="矩形 119"/>
          <p:cNvSpPr/>
          <p:nvPr/>
        </p:nvSpPr>
        <p:spPr>
          <a:xfrm>
            <a:off x="6519995" y="4545931"/>
            <a:ext cx="48301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高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3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厘米，一共可以摆 </a:t>
            </a:r>
            <a:r>
              <a:rPr lang="en-US" altLang="zh-CN" sz="2800">
                <a:latin typeface="华文楷体" panose="02010600040101010101" pitchFamily="2" charset="-122"/>
                <a:ea typeface="华文楷体" panose="02010600040101010101" pitchFamily="2" charset="-122"/>
              </a:rPr>
              <a:t>3 </a:t>
            </a:r>
            <a:r>
              <a: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rPr>
              <a:t>层。</a:t>
            </a:r>
          </a:p>
        </p:txBody>
      </p:sp>
      <p:sp>
        <p:nvSpPr>
          <p:cNvPr id="121" name="矩形 120"/>
          <p:cNvSpPr/>
          <p:nvPr/>
        </p:nvSpPr>
        <p:spPr>
          <a:xfrm>
            <a:off x="6519995" y="472167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6×2×3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6×2×3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122" name="组合 121"/>
          <p:cNvGrpSpPr/>
          <p:nvPr/>
        </p:nvGrpSpPr>
        <p:grpSpPr>
          <a:xfrm>
            <a:off x="2081717" y="4251325"/>
            <a:ext cx="3406140" cy="1800860"/>
            <a:chOff x="5558155" y="2915920"/>
            <a:chExt cx="3406140" cy="180086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3" name="立方体 122"/>
            <p:cNvSpPr/>
            <p:nvPr/>
          </p:nvSpPr>
          <p:spPr>
            <a:xfrm>
              <a:off x="5558155" y="2921000"/>
              <a:ext cx="3406140" cy="1791335"/>
            </a:xfrm>
            <a:prstGeom prst="cube">
              <a:avLst>
                <a:gd name="adj" fmla="val 39844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9" name="直接连接符 168"/>
            <p:cNvCxnSpPr/>
            <p:nvPr/>
          </p:nvCxnSpPr>
          <p:spPr>
            <a:xfrm flipV="1">
              <a:off x="5558155" y="4166235"/>
              <a:ext cx="2694305" cy="5715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>
              <a:stCxn id="123" idx="5"/>
            </p:cNvCxnSpPr>
            <p:nvPr/>
          </p:nvCxnSpPr>
          <p:spPr>
            <a:xfrm flipH="1">
              <a:off x="8251190" y="3460115"/>
              <a:ext cx="713105" cy="71183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>
              <a:off x="5737225" y="3456305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H="1">
              <a:off x="8429625" y="3455035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>
              <a:off x="5913120" y="3281680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H="1">
              <a:off x="8599170" y="3280410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>
              <a:off x="6092825" y="3100705"/>
              <a:ext cx="2687320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>
              <a:off x="8785225" y="3099435"/>
              <a:ext cx="0" cy="10826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>
              <a:off x="7703820" y="2918460"/>
              <a:ext cx="726440" cy="72580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H="1">
              <a:off x="7165975" y="2916555"/>
              <a:ext cx="727075" cy="72771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/>
            <p:nvPr/>
          </p:nvCxnSpPr>
          <p:spPr>
            <a:xfrm flipH="1">
              <a:off x="6628130" y="2915920"/>
              <a:ext cx="728345" cy="72834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H="1">
              <a:off x="6089650" y="2917190"/>
              <a:ext cx="727075" cy="72707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H="1">
              <a:off x="7710805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H="1">
              <a:off x="7165975" y="3641090"/>
              <a:ext cx="0" cy="107569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H="1">
              <a:off x="6634480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H="1">
              <a:off x="6096000" y="3641090"/>
              <a:ext cx="0" cy="106934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矩形 184"/>
          <p:cNvSpPr/>
          <p:nvPr/>
        </p:nvSpPr>
        <p:spPr>
          <a:xfrm>
            <a:off x="6516820" y="4314007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5×4×2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2766882" y="4069691"/>
            <a:ext cx="2164080" cy="2164715"/>
            <a:chOff x="9813925" y="2545715"/>
            <a:chExt cx="2164080" cy="216471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87" name="立方体 186"/>
            <p:cNvSpPr/>
            <p:nvPr/>
          </p:nvSpPr>
          <p:spPr>
            <a:xfrm>
              <a:off x="9813925" y="2548890"/>
              <a:ext cx="2161540" cy="2161540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8" name="直接连接符 187"/>
            <p:cNvCxnSpPr/>
            <p:nvPr/>
          </p:nvCxnSpPr>
          <p:spPr>
            <a:xfrm flipV="1">
              <a:off x="9995535" y="2911475"/>
              <a:ext cx="1626870" cy="127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10171430" y="2730500"/>
              <a:ext cx="1624330" cy="127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9817735" y="3626485"/>
              <a:ext cx="1622425" cy="2540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9817735" y="4166235"/>
              <a:ext cx="1621155" cy="3175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H="1">
              <a:off x="10895330" y="2545715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92"/>
            <p:cNvCxnSpPr/>
            <p:nvPr/>
          </p:nvCxnSpPr>
          <p:spPr>
            <a:xfrm flipH="1">
              <a:off x="10357485" y="2545715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 flipH="1">
              <a:off x="11433175" y="3088640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连接符 194"/>
            <p:cNvCxnSpPr/>
            <p:nvPr/>
          </p:nvCxnSpPr>
          <p:spPr>
            <a:xfrm flipH="1">
              <a:off x="11433175" y="3627120"/>
              <a:ext cx="544830" cy="54419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95"/>
            <p:cNvCxnSpPr/>
            <p:nvPr/>
          </p:nvCxnSpPr>
          <p:spPr>
            <a:xfrm flipH="1">
              <a:off x="10894695" y="308673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 flipH="1">
              <a:off x="10358755" y="308673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97"/>
            <p:cNvCxnSpPr/>
            <p:nvPr/>
          </p:nvCxnSpPr>
          <p:spPr>
            <a:xfrm flipH="1">
              <a:off x="11614785" y="291147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H="1">
              <a:off x="11795760" y="2724785"/>
              <a:ext cx="0" cy="162115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矩形 199"/>
          <p:cNvSpPr/>
          <p:nvPr/>
        </p:nvSpPr>
        <p:spPr>
          <a:xfrm>
            <a:off x="6519995" y="4414982"/>
            <a:ext cx="3804732" cy="172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木块总数： </a:t>
            </a:r>
          </a:p>
          <a:p>
            <a:pPr>
              <a:spcAft>
                <a:spcPts val="1200"/>
              </a:spcAft>
            </a:pP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（个）</a:t>
            </a:r>
          </a:p>
          <a:p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  <a:p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3×3×3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400">
                <a:latin typeface="华文楷体" panose="02010600040101010101" pitchFamily="2" charset="-122"/>
                <a:ea typeface="华文楷体" panose="02010600040101010101" pitchFamily="2" charset="-122"/>
              </a:rPr>
              <a:t>27</a:t>
            </a:r>
            <a:r>
              <a:rPr lang="zh-CN" altLang="en-US" sz="2400"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</a:t>
            </a:r>
          </a:p>
        </p:txBody>
      </p:sp>
      <p:pic>
        <p:nvPicPr>
          <p:cNvPr id="201" name="图片 20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1156" y="2391828"/>
            <a:ext cx="4898572" cy="1525147"/>
          </a:xfrm>
          <a:prstGeom prst="rect">
            <a:avLst/>
          </a:prstGeom>
        </p:spPr>
      </p:pic>
      <p:pic>
        <p:nvPicPr>
          <p:cNvPr id="202" name="图片 20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043" y="2391828"/>
            <a:ext cx="4886120" cy="1449171"/>
          </a:xfrm>
          <a:prstGeom prst="rect">
            <a:avLst/>
          </a:prstGeom>
        </p:spPr>
      </p:pic>
      <p:grpSp>
        <p:nvGrpSpPr>
          <p:cNvPr id="203" name="组合 202"/>
          <p:cNvGrpSpPr/>
          <p:nvPr/>
        </p:nvGrpSpPr>
        <p:grpSpPr>
          <a:xfrm>
            <a:off x="1951146" y="3057224"/>
            <a:ext cx="8603152" cy="2846054"/>
            <a:chOff x="1589512" y="2643811"/>
            <a:chExt cx="8603152" cy="2846054"/>
          </a:xfrm>
        </p:grpSpPr>
        <p:sp>
          <p:nvSpPr>
            <p:cNvPr id="204" name="矩形: 圆角 203"/>
            <p:cNvSpPr/>
            <p:nvPr/>
          </p:nvSpPr>
          <p:spPr>
            <a:xfrm>
              <a:off x="1589512" y="3917425"/>
              <a:ext cx="8603152" cy="1572440"/>
            </a:xfrm>
            <a:prstGeom prst="roundRect">
              <a:avLst>
                <a:gd name="adj" fmla="val 780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rtlCol="0" anchor="ctr"/>
            <a:lstStyle/>
            <a:p>
              <a:pPr>
                <a:spcAft>
                  <a:spcPts val="1200"/>
                </a:spcAft>
              </a:pP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205" name="组合 204"/>
            <p:cNvGrpSpPr/>
            <p:nvPr/>
          </p:nvGrpSpPr>
          <p:grpSpPr>
            <a:xfrm>
              <a:off x="1685126" y="4057838"/>
              <a:ext cx="5985140" cy="523220"/>
              <a:chOff x="1003403" y="3761118"/>
              <a:chExt cx="5985140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9" name="矩形 218"/>
                  <p:cNvSpPr/>
                  <p:nvPr/>
                </p:nvSpPr>
                <p:spPr>
                  <a:xfrm>
                    <a:off x="5601625" y="3791895"/>
                    <a:ext cx="138691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𝑎𝑏h</m:t>
                          </m:r>
                        </m:oMath>
                      </m:oMathPara>
                    </a14:m>
                    <a:endParaRPr lang="zh-CN" altLang="en-US" sz="1400"/>
                  </a:p>
                </p:txBody>
              </p:sp>
            </mc:Choice>
            <mc:Fallback xmlns="">
              <p:sp>
                <p:nvSpPr>
                  <p:cNvPr id="219" name="矩形 2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01625" y="3791895"/>
                    <a:ext cx="1386918" cy="461665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20" name="矩形 219"/>
              <p:cNvSpPr/>
              <p:nvPr/>
            </p:nvSpPr>
            <p:spPr>
              <a:xfrm>
                <a:off x="1003403" y="3761118"/>
                <a:ext cx="44630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长方体的体积 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=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长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宽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高</a:t>
                </a:r>
                <a:endParaRPr lang="en-US" altLang="zh-CN" sz="280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grpSp>
          <p:nvGrpSpPr>
            <p:cNvPr id="206" name="组合 205"/>
            <p:cNvGrpSpPr/>
            <p:nvPr/>
          </p:nvGrpSpPr>
          <p:grpSpPr>
            <a:xfrm>
              <a:off x="1685126" y="4844518"/>
              <a:ext cx="8352062" cy="523220"/>
              <a:chOff x="1685126" y="4513048"/>
              <a:chExt cx="8352062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7" name="矩形 216"/>
                  <p:cNvSpPr/>
                  <p:nvPr/>
                </p:nvSpPr>
                <p:spPr>
                  <a:xfrm>
                    <a:off x="7459624" y="4543825"/>
                    <a:ext cx="257756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𝑎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zh-CN" altLang="en-US" sz="1400"/>
                  </a:p>
                </p:txBody>
              </p:sp>
            </mc:Choice>
            <mc:Fallback xmlns="">
              <p:sp>
                <p:nvSpPr>
                  <p:cNvPr id="217" name="矩形 2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9624" y="4543825"/>
                    <a:ext cx="2577564" cy="461665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8" name="矩形 217"/>
              <p:cNvSpPr/>
              <p:nvPr/>
            </p:nvSpPr>
            <p:spPr>
              <a:xfrm>
                <a:off x="1685126" y="4513048"/>
                <a:ext cx="55402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正方体的体积 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=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r>
                  <a:rPr lang="en-US" altLang="zh-CN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28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endParaRPr lang="en-US" altLang="zh-CN" sz="280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2056667" y="2778650"/>
              <a:ext cx="2200078" cy="1009721"/>
              <a:chOff x="2491007" y="2367170"/>
              <a:chExt cx="2200078" cy="1009721"/>
            </a:xfrm>
          </p:grpSpPr>
          <p:sp>
            <p:nvSpPr>
              <p:cNvPr id="213" name="立方体 212"/>
              <p:cNvSpPr/>
              <p:nvPr/>
            </p:nvSpPr>
            <p:spPr>
              <a:xfrm>
                <a:off x="2491007" y="2367170"/>
                <a:ext cx="1934933" cy="707887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4" name="文本框 213"/>
                  <p:cNvSpPr txBox="1"/>
                  <p:nvPr/>
                </p:nvSpPr>
                <p:spPr>
                  <a:xfrm>
                    <a:off x="3130550" y="3007559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4" name="文本框 2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0550" y="3007559"/>
                    <a:ext cx="454479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5" name="文本框 214"/>
                  <p:cNvSpPr txBox="1"/>
                  <p:nvPr/>
                </p:nvSpPr>
                <p:spPr>
                  <a:xfrm>
                    <a:off x="4236606" y="2890391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5" name="文本框 2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6606" y="2890391"/>
                    <a:ext cx="454479" cy="369332"/>
                  </a:xfrm>
                  <a:prstGeom prst="rect">
                    <a:avLst/>
                  </a:prstGeom>
                  <a:blipFill rotWithShape="1">
                    <a:blip r:embed="rId7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6" name="文本框 215"/>
                  <p:cNvSpPr txBox="1"/>
                  <p:nvPr/>
                </p:nvSpPr>
                <p:spPr>
                  <a:xfrm>
                    <a:off x="3876794" y="2613392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6" name="文本框 2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76794" y="2613392"/>
                    <a:ext cx="454479" cy="369332"/>
                  </a:xfrm>
                  <a:prstGeom prst="rect">
                    <a:avLst/>
                  </a:prstGeom>
                  <a:blipFill rotWithShape="1">
                    <a:blip r:embed="rId8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8" name="组合 207"/>
            <p:cNvGrpSpPr/>
            <p:nvPr/>
          </p:nvGrpSpPr>
          <p:grpSpPr>
            <a:xfrm>
              <a:off x="5351719" y="2643811"/>
              <a:ext cx="1070370" cy="1167826"/>
              <a:chOff x="7694869" y="2232331"/>
              <a:chExt cx="1070370" cy="1167826"/>
            </a:xfrm>
          </p:grpSpPr>
          <p:sp>
            <p:nvSpPr>
              <p:cNvPr id="209" name="立方体 208"/>
              <p:cNvSpPr/>
              <p:nvPr/>
            </p:nvSpPr>
            <p:spPr>
              <a:xfrm>
                <a:off x="7694869" y="2232331"/>
                <a:ext cx="842726" cy="84272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0" name="文本框 209"/>
                  <p:cNvSpPr txBox="1"/>
                  <p:nvPr/>
                </p:nvSpPr>
                <p:spPr>
                  <a:xfrm>
                    <a:off x="7796455" y="3030825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0" name="文本框 2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96455" y="3030825"/>
                    <a:ext cx="454479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1" name="文本框 210"/>
                  <p:cNvSpPr txBox="1"/>
                  <p:nvPr/>
                </p:nvSpPr>
                <p:spPr>
                  <a:xfrm>
                    <a:off x="8310760" y="2862072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1" name="文本框 2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10760" y="2862072"/>
                    <a:ext cx="454479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2" name="文本框 211"/>
                  <p:cNvSpPr txBox="1"/>
                  <p:nvPr/>
                </p:nvSpPr>
                <p:spPr>
                  <a:xfrm>
                    <a:off x="7960014" y="2540536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212" name="文本框 2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60014" y="2540536"/>
                    <a:ext cx="454479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6" name="组合 45"/>
          <p:cNvGrpSpPr/>
          <p:nvPr/>
        </p:nvGrpSpPr>
        <p:grpSpPr>
          <a:xfrm>
            <a:off x="8307378" y="4713174"/>
            <a:ext cx="1935452" cy="696616"/>
            <a:chOff x="8307378" y="4713174"/>
            <a:chExt cx="1935452" cy="6966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/>
                <p:cNvSpPr/>
                <p:nvPr/>
              </p:nvSpPr>
              <p:spPr>
                <a:xfrm>
                  <a:off x="8307378" y="4713174"/>
                  <a:ext cx="1935452" cy="369332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square" lIns="0" rIns="0">
                  <a:spAutoFit/>
                </a:bodyPr>
                <a:lstStyle/>
                <a:p>
                  <a:r>
                    <a:rPr lang="zh-CN" altLang="en-US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读作“ </a:t>
                  </a:r>
                  <a14:m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华文楷体" panose="02010600040101010101" pitchFamily="2" charset="-122"/>
                        </a:rPr>
                        <m:t>𝑎</m:t>
                      </m:r>
                    </m:oMath>
                  </a14:m>
                  <a:r>
                    <a:rPr lang="zh-CN" altLang="en-US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的立方 ”</a:t>
                  </a:r>
                </a:p>
              </p:txBody>
            </p:sp>
          </mc:Choice>
          <mc:Fallback xmlns=""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7378" y="4713174"/>
                  <a:ext cx="1935452" cy="369332"/>
                </a:xfrm>
                <a:prstGeom prst="rect">
                  <a:avLst/>
                </a:prstGeom>
                <a:blipFill rotWithShape="1">
                  <a:blip r:embed="rId9"/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直接箭头连接符 7"/>
            <p:cNvCxnSpPr>
              <a:stCxn id="6" idx="2"/>
            </p:cNvCxnSpPr>
            <p:nvPr/>
          </p:nvCxnSpPr>
          <p:spPr>
            <a:xfrm>
              <a:off x="9275104" y="5082506"/>
              <a:ext cx="642212" cy="32728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组合 234"/>
          <p:cNvGrpSpPr/>
          <p:nvPr/>
        </p:nvGrpSpPr>
        <p:grpSpPr>
          <a:xfrm>
            <a:off x="2094017" y="2858860"/>
            <a:ext cx="8218278" cy="3208992"/>
            <a:chOff x="2022816" y="2572159"/>
            <a:chExt cx="8218278" cy="3208992"/>
          </a:xfrm>
        </p:grpSpPr>
        <p:sp>
          <p:nvSpPr>
            <p:cNvPr id="236" name="矩形: 圆角 235"/>
            <p:cNvSpPr/>
            <p:nvPr/>
          </p:nvSpPr>
          <p:spPr>
            <a:xfrm>
              <a:off x="2022816" y="4161805"/>
              <a:ext cx="7982272" cy="1619346"/>
            </a:xfrm>
            <a:prstGeom prst="roundRect">
              <a:avLst>
                <a:gd name="adj" fmla="val 780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rtlCol="0" anchor="ctr"/>
            <a:lstStyle/>
            <a:p>
              <a:pPr>
                <a:spcAft>
                  <a:spcPts val="1200"/>
                </a:spcAft>
              </a:pP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237" name="组合 236"/>
            <p:cNvGrpSpPr/>
            <p:nvPr/>
          </p:nvGrpSpPr>
          <p:grpSpPr>
            <a:xfrm>
              <a:off x="2478682" y="2572159"/>
              <a:ext cx="1691299" cy="1081451"/>
              <a:chOff x="2478682" y="2572159"/>
              <a:chExt cx="1691299" cy="1081451"/>
            </a:xfrm>
          </p:grpSpPr>
          <p:sp>
            <p:nvSpPr>
              <p:cNvPr id="249" name="平行四边形 248"/>
              <p:cNvSpPr/>
              <p:nvPr/>
            </p:nvSpPr>
            <p:spPr>
              <a:xfrm>
                <a:off x="2478682" y="3385461"/>
                <a:ext cx="1691297" cy="268149"/>
              </a:xfrm>
              <a:prstGeom prst="parallelogram">
                <a:avLst>
                  <a:gd name="adj" fmla="val 100482"/>
                </a:avLst>
              </a:prstGeom>
              <a:solidFill>
                <a:srgbClr val="FFA893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CN" altLang="en-US" sz="1200">
                    <a:solidFill>
                      <a:schemeClr val="tx1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　　底面</a:t>
                </a:r>
              </a:p>
            </p:txBody>
          </p:sp>
          <p:sp>
            <p:nvSpPr>
              <p:cNvPr id="250" name="立方体 249"/>
              <p:cNvSpPr/>
              <p:nvPr/>
            </p:nvSpPr>
            <p:spPr>
              <a:xfrm>
                <a:off x="2478684" y="2572159"/>
                <a:ext cx="1691297" cy="1072603"/>
              </a:xfrm>
              <a:prstGeom prst="cub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51" name="组合 250"/>
              <p:cNvGrpSpPr/>
              <p:nvPr/>
            </p:nvGrpSpPr>
            <p:grpSpPr>
              <a:xfrm>
                <a:off x="2478684" y="2572213"/>
                <a:ext cx="1691297" cy="1072549"/>
                <a:chOff x="2484120" y="3252123"/>
                <a:chExt cx="1691297" cy="1072549"/>
              </a:xfrm>
            </p:grpSpPr>
            <p:cxnSp>
              <p:nvCxnSpPr>
                <p:cNvPr id="252" name="直接连接符 251"/>
                <p:cNvCxnSpPr/>
                <p:nvPr/>
              </p:nvCxnSpPr>
              <p:spPr>
                <a:xfrm flipH="1">
                  <a:off x="2752115" y="3252123"/>
                  <a:ext cx="0" cy="8043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直接连接符 252"/>
                <p:cNvCxnSpPr/>
                <p:nvPr/>
              </p:nvCxnSpPr>
              <p:spPr>
                <a:xfrm>
                  <a:off x="2752115" y="4057838"/>
                  <a:ext cx="14233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直接连接符 253"/>
                <p:cNvCxnSpPr/>
                <p:nvPr/>
              </p:nvCxnSpPr>
              <p:spPr>
                <a:xfrm flipV="1">
                  <a:off x="2484120" y="4056523"/>
                  <a:ext cx="267994" cy="268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8" name="组合 237"/>
            <p:cNvGrpSpPr/>
            <p:nvPr/>
          </p:nvGrpSpPr>
          <p:grpSpPr>
            <a:xfrm>
              <a:off x="4736195" y="2572159"/>
              <a:ext cx="1072603" cy="1081451"/>
              <a:chOff x="4736195" y="2572159"/>
              <a:chExt cx="1072603" cy="1081451"/>
            </a:xfrm>
          </p:grpSpPr>
          <p:sp>
            <p:nvSpPr>
              <p:cNvPr id="243" name="平行四边形 242"/>
              <p:cNvSpPr/>
              <p:nvPr/>
            </p:nvSpPr>
            <p:spPr>
              <a:xfrm>
                <a:off x="4736195" y="3385461"/>
                <a:ext cx="1072601" cy="268149"/>
              </a:xfrm>
              <a:prstGeom prst="parallelogram">
                <a:avLst>
                  <a:gd name="adj" fmla="val 100482"/>
                </a:avLst>
              </a:prstGeom>
              <a:solidFill>
                <a:srgbClr val="FFA893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CN" altLang="en-US" sz="1200">
                    <a:solidFill>
                      <a:schemeClr val="tx1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底面</a:t>
                </a:r>
                <a:endParaRPr lang="zh-CN" altLang="en-US" sz="1200"/>
              </a:p>
            </p:txBody>
          </p:sp>
          <p:sp>
            <p:nvSpPr>
              <p:cNvPr id="244" name="立方体 243"/>
              <p:cNvSpPr/>
              <p:nvPr/>
            </p:nvSpPr>
            <p:spPr>
              <a:xfrm>
                <a:off x="4736195" y="2572159"/>
                <a:ext cx="1072603" cy="1072603"/>
              </a:xfrm>
              <a:prstGeom prst="cub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45" name="组合 244"/>
              <p:cNvGrpSpPr/>
              <p:nvPr/>
            </p:nvGrpSpPr>
            <p:grpSpPr>
              <a:xfrm>
                <a:off x="4736195" y="2572213"/>
                <a:ext cx="1072603" cy="1072549"/>
                <a:chOff x="4741631" y="3252123"/>
                <a:chExt cx="1072603" cy="1072549"/>
              </a:xfrm>
            </p:grpSpPr>
            <p:cxnSp>
              <p:nvCxnSpPr>
                <p:cNvPr id="246" name="直接连接符 245"/>
                <p:cNvCxnSpPr/>
                <p:nvPr/>
              </p:nvCxnSpPr>
              <p:spPr>
                <a:xfrm flipH="1">
                  <a:off x="5009626" y="3252123"/>
                  <a:ext cx="0" cy="8043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直接连接符 246"/>
                <p:cNvCxnSpPr/>
                <p:nvPr/>
              </p:nvCxnSpPr>
              <p:spPr>
                <a:xfrm>
                  <a:off x="5009626" y="4057838"/>
                  <a:ext cx="80460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直接连接符 247"/>
                <p:cNvCxnSpPr/>
                <p:nvPr/>
              </p:nvCxnSpPr>
              <p:spPr>
                <a:xfrm flipV="1">
                  <a:off x="4741631" y="4056523"/>
                  <a:ext cx="267994" cy="268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9" name="矩形 238"/>
            <p:cNvSpPr/>
            <p:nvPr/>
          </p:nvSpPr>
          <p:spPr>
            <a:xfrm>
              <a:off x="6472595" y="2723126"/>
              <a:ext cx="35324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>
                  <a:latin typeface="华文楷体" panose="02010600040101010101" pitchFamily="2" charset="-122"/>
                  <a:ea typeface="华文楷体" panose="02010600040101010101" pitchFamily="2" charset="-122"/>
                </a:rPr>
                <a:t>长方体和正方体底面的面积叫作它们的底面积。</a:t>
              </a:r>
            </a:p>
          </p:txBody>
        </p:sp>
        <p:grpSp>
          <p:nvGrpSpPr>
            <p:cNvPr id="240" name="组合 239"/>
            <p:cNvGrpSpPr/>
            <p:nvPr/>
          </p:nvGrpSpPr>
          <p:grpSpPr>
            <a:xfrm>
              <a:off x="2147795" y="4304039"/>
              <a:ext cx="8093299" cy="1324007"/>
              <a:chOff x="2147795" y="4304039"/>
              <a:chExt cx="8093299" cy="1324007"/>
            </a:xfrm>
          </p:grpSpPr>
          <p:sp>
            <p:nvSpPr>
              <p:cNvPr id="241" name="矩形 240"/>
              <p:cNvSpPr/>
              <p:nvPr/>
            </p:nvSpPr>
            <p:spPr>
              <a:xfrm>
                <a:off x="2147795" y="4304039"/>
                <a:ext cx="80932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200" dirty="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长方体（或正方体）的体积 </a:t>
                </a:r>
                <a:r>
                  <a:rPr lang="en-US" altLang="zh-CN" sz="3200" dirty="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= </a:t>
                </a:r>
                <a:r>
                  <a:rPr lang="zh-CN" altLang="en-US" sz="3200" dirty="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底面积</a:t>
                </a:r>
                <a:r>
                  <a:rPr lang="en-US" altLang="zh-CN" sz="3200" dirty="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×</a:t>
                </a:r>
                <a:r>
                  <a:rPr lang="zh-CN" altLang="en-US" sz="3200" dirty="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高 </a:t>
                </a:r>
                <a:endParaRPr lang="zh-CN" altLang="en-US" sz="4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2" name="矩形 241"/>
                  <p:cNvSpPr/>
                  <p:nvPr/>
                </p:nvSpPr>
                <p:spPr>
                  <a:xfrm>
                    <a:off x="5272495" y="4981715"/>
                    <a:ext cx="1723677" cy="6463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𝑆h</m:t>
                          </m:r>
                        </m:oMath>
                      </m:oMathPara>
                    </a14:m>
                    <a:endParaRPr lang="zh-CN" altLang="en-US" sz="2000"/>
                  </a:p>
                </p:txBody>
              </p:sp>
            </mc:Choice>
            <mc:Fallback xmlns="">
              <p:sp>
                <p:nvSpPr>
                  <p:cNvPr id="242" name="矩形 2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72495" y="4981715"/>
                    <a:ext cx="1723677" cy="646331"/>
                  </a:xfrm>
                  <a:prstGeom prst="rect">
                    <a:avLst/>
                  </a:prstGeom>
                  <a:blipFill rotWithShape="1">
                    <a:blip r:embed="rId10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7" name="矩形 46"/>
          <p:cNvSpPr/>
          <p:nvPr/>
        </p:nvSpPr>
        <p:spPr>
          <a:xfrm>
            <a:off x="901146" y="2701095"/>
            <a:ext cx="5596573" cy="1849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180000" tIns="108000" rIns="0" bIns="108000">
            <a:spAutoFit/>
          </a:bodyPr>
          <a:lstStyle/>
          <a:p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长方体可乐箱的体积是： </a:t>
            </a:r>
            <a:endParaRPr lang="zh-CN" altLang="en-US" sz="3200" dirty="0"/>
          </a:p>
          <a:p>
            <a:pPr>
              <a:spcAft>
                <a:spcPts val="1200"/>
              </a:spcAft>
            </a:pPr>
            <a:r>
              <a:rPr lang="en-US" altLang="zh-CN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7×3×2=42</a:t>
            </a:r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（</a:t>
            </a:r>
            <a:r>
              <a:rPr lang="en-US" altLang="zh-CN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dm</a:t>
            </a:r>
            <a:r>
              <a:rPr lang="en-US" altLang="zh-CN" sz="3200" dirty="0">
                <a:solidFill>
                  <a:srgbClr val="231F20"/>
                </a:solidFill>
                <a:latin typeface="等线" panose="02010600030101010101" charset="-122"/>
                <a:ea typeface="等线" panose="02010600030101010101" charset="-122"/>
              </a:rPr>
              <a:t>³</a:t>
            </a:r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） </a:t>
            </a:r>
            <a:endParaRPr lang="en-US" altLang="zh-CN" sz="3200" dirty="0"/>
          </a:p>
          <a:p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答：可乐箱的体积是 </a:t>
            </a:r>
            <a:r>
              <a:rPr lang="en-US" altLang="zh-CN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42 dm</a:t>
            </a:r>
            <a:r>
              <a:rPr lang="en-US" altLang="zh-CN" sz="3200" dirty="0">
                <a:solidFill>
                  <a:srgbClr val="231F20"/>
                </a:solidFill>
                <a:latin typeface="等线" panose="02010600030101010101" charset="-122"/>
              </a:rPr>
              <a:t>³</a:t>
            </a:r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。 </a:t>
            </a:r>
            <a:endParaRPr lang="en-US" altLang="zh-CN" sz="3200" dirty="0"/>
          </a:p>
        </p:txBody>
      </p:sp>
      <p:sp>
        <p:nvSpPr>
          <p:cNvPr id="48" name="矩形 47"/>
          <p:cNvSpPr/>
          <p:nvPr/>
        </p:nvSpPr>
        <p:spPr>
          <a:xfrm>
            <a:off x="6105078" y="4660892"/>
            <a:ext cx="5639995" cy="1849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180000" tIns="108000" rIns="0" bIns="108000">
            <a:spAutoFit/>
          </a:bodyPr>
          <a:lstStyle/>
          <a:p>
            <a:pPr lvl="0"/>
            <a:r>
              <a:rPr lang="zh-CN" altLang="en-US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正方体啤酒箱的体积是： </a:t>
            </a:r>
            <a:endParaRPr lang="zh-CN" altLang="en-US" sz="320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</a:pPr>
            <a:r>
              <a:rPr lang="en-US" altLang="zh-CN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3×3×3=27</a:t>
            </a:r>
            <a:r>
              <a:rPr lang="zh-CN" altLang="en-US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（</a:t>
            </a:r>
            <a:r>
              <a:rPr lang="en-US" altLang="zh-CN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dm</a:t>
            </a:r>
            <a:r>
              <a:rPr lang="en-US" altLang="zh-CN" sz="3200">
                <a:solidFill>
                  <a:srgbClr val="231F20"/>
                </a:solidFill>
                <a:latin typeface="等线" panose="02010600030101010101" charset="-122"/>
              </a:rPr>
              <a:t>³</a:t>
            </a:r>
            <a:r>
              <a:rPr lang="zh-CN" altLang="en-US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） </a:t>
            </a:r>
            <a:endParaRPr lang="en-US" altLang="zh-CN" sz="3200">
              <a:solidFill>
                <a:prstClr val="black"/>
              </a:solidFill>
            </a:endParaRPr>
          </a:p>
          <a:p>
            <a:pPr lvl="0"/>
            <a:r>
              <a:rPr lang="zh-CN" altLang="en-US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答：啤酒箱的体积是 </a:t>
            </a:r>
            <a:r>
              <a:rPr lang="en-US" altLang="zh-CN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27 dm</a:t>
            </a:r>
            <a:r>
              <a:rPr lang="en-US" altLang="zh-CN" sz="3200">
                <a:solidFill>
                  <a:srgbClr val="231F20"/>
                </a:solidFill>
                <a:latin typeface="等线" panose="02010600030101010101" charset="-122"/>
              </a:rPr>
              <a:t>³</a:t>
            </a:r>
            <a:r>
              <a:rPr lang="zh-CN" altLang="en-US" sz="320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。</a:t>
            </a:r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515259" y="4439285"/>
            <a:ext cx="916148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求饮料盒能盛多少升饮料，就是求饮料盒的容积是多少。</a:t>
            </a:r>
            <a:endParaRPr lang="zh-CN" altLang="en-US" sz="2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615974" y="3629850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10×7×20 = 1400</a:t>
            </a:r>
            <a:r>
              <a:rPr lang="zh-CN" altLang="en-US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（立方厘米） 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1400</a:t>
            </a:r>
            <a:r>
              <a:rPr lang="zh-CN" altLang="en-US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立方厘米 </a:t>
            </a:r>
            <a:r>
              <a:rPr lang="en-US" altLang="zh-CN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 _____</a:t>
            </a:r>
            <a:r>
              <a:rPr lang="zh-CN" altLang="en-US" sz="320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升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771577" y="4256967"/>
            <a:ext cx="659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1.4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615974" y="5317886"/>
            <a:ext cx="6250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答：桃汁饮料盒能盛 </a:t>
            </a:r>
            <a:r>
              <a:rPr lang="en-US" altLang="zh-CN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1.4 </a:t>
            </a:r>
            <a:r>
              <a:rPr lang="zh-CN" altLang="en-US" sz="3200" dirty="0">
                <a:solidFill>
                  <a:srgbClr val="231F20"/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</a:rPr>
              <a:t>升饮料。</a:t>
            </a:r>
            <a:endParaRPr lang="zh-CN" altLang="en-US" sz="4000" dirty="0"/>
          </a:p>
        </p:txBody>
      </p:sp>
      <p:sp>
        <p:nvSpPr>
          <p:cNvPr id="55" name="矩形 54"/>
          <p:cNvSpPr/>
          <p:nvPr/>
        </p:nvSpPr>
        <p:spPr>
          <a:xfrm>
            <a:off x="1391053" y="5519002"/>
            <a:ext cx="9388200" cy="1077218"/>
          </a:xfrm>
          <a:prstGeom prst="rect">
            <a:avLst/>
          </a:prstGeom>
          <a:solidFill>
            <a:srgbClr val="D6BCEA"/>
          </a:solidFill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　长方体或正方体容器容积的计算方法与体积的</a:t>
            </a:r>
            <a:endParaRPr lang="en-US" altLang="zh-CN" sz="3200" dirty="0">
              <a:solidFill>
                <a:srgbClr val="231F2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计算方法相同，但要从容器里面量长、宽、高。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88 -0.40417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" y="-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06 2.59259E-06 L -0.06341 -0.24676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1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4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7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07407E-06 L -2.5E-06 -0.30602" pathEditMode="relative" rAng="0" ptsTypes="AA">
                                      <p:cBhvr>
                                        <p:cTn id="2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01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-1.48148E-06 L -2.5E-06 -0.30972" pathEditMode="relative" rAng="0" ptsTypes="AA">
                                      <p:cBhvr>
                                        <p:cTn id="2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86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4.44444E-06 L -2.5E-06 -0.3132" pathEditMode="relative" rAng="0" ptsTypes="AA">
                                      <p:cBhvr>
                                        <p:cTn id="2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7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7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7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7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7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7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7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7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7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7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7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7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7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7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7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7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7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7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7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7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7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7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7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7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7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7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7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7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7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7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"/>
                            </p:stCondLst>
                            <p:childTnLst>
                              <p:par>
                                <p:cTn id="3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"/>
                            </p:stCondLst>
                            <p:childTnLst>
                              <p:par>
                                <p:cTn id="3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000"/>
                            </p:stCondLst>
                            <p:childTnLst>
                              <p:par>
                                <p:cTn id="347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500"/>
                            </p:stCondLst>
                            <p:childTnLst>
                              <p:par>
                                <p:cTn id="3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000"/>
                            </p:stCondLst>
                            <p:childTnLst>
                              <p:par>
                                <p:cTn id="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500"/>
                            </p:stCondLst>
                            <p:childTnLst>
                              <p:par>
                                <p:cTn id="4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6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500"/>
                            </p:stCondLst>
                            <p:childTnLst>
                              <p:par>
                                <p:cTn id="4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06 L -0.06341 -0.24676" pathEditMode="relative" rAng="0" ptsTypes="AA">
                                      <p:cBhvr>
                                        <p:cTn id="4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12338"/>
                                    </p:animMotion>
                                  </p:childTnLst>
                                </p:cTn>
                              </p:par>
                              <p:par>
                                <p:cTn id="465" presetID="22" presetClass="entr" presetSubtype="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06 L -0.02122 -0.33264" pathEditMode="relative" rAng="0" ptsTypes="AA">
                                      <p:cBhvr>
                                        <p:cTn id="4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8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500"/>
                            </p:stCondLst>
                            <p:childTnLst>
                              <p:par>
                                <p:cTn id="4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6 -1.48148E-06 L -2.08333E-06 -0.08958" pathEditMode="relative" rAng="0" ptsTypes="AA">
                                      <p:cBhvr>
                                        <p:cTn id="4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91"/>
                                    </p:animMotion>
                                  </p:childTnLst>
                                </p:cTn>
                              </p:par>
                              <p:par>
                                <p:cTn id="49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6 -1.48148E-06 L -2.08333E-06 -0.08958" pathEditMode="relative" rAng="0" ptsTypes="AA">
                                      <p:cBhvr>
                                        <p:cTn id="4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91"/>
                                    </p:animMotion>
                                  </p:childTnLst>
                                </p:cTn>
                              </p:par>
                              <p:par>
                                <p:cTn id="49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6 -1.48148E-06 L -2.08333E-06 -0.08958" pathEditMode="relative" rAng="0" ptsTypes="AA">
                                      <p:cBhvr>
                                        <p:cTn id="4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91"/>
                                    </p:animMotion>
                                  </p:childTnLst>
                                </p:cTn>
                              </p:par>
                              <p:par>
                                <p:cTn id="494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8" grpId="1" animBg="1"/>
      <p:bldP spid="2" grpId="0"/>
      <p:bldP spid="2" grpId="1"/>
      <p:bldP spid="3" grpId="0" animBg="1"/>
      <p:bldP spid="3" grpId="1" animBg="1"/>
      <p:bldP spid="4" grpId="0"/>
      <p:bldP spid="4" grpId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85" grpId="0" animBg="1"/>
      <p:bldP spid="185" grpId="1" animBg="1"/>
      <p:bldP spid="200" grpId="0" animBg="1"/>
      <p:bldP spid="200" grpId="1" animBg="1"/>
      <p:bldP spid="47" grpId="0" animBg="1"/>
      <p:bldP spid="47" grpId="1" uiExpand="1" build="allAtOnce" animBg="1"/>
      <p:bldP spid="48" grpId="0" animBg="1"/>
      <p:bldP spid="48" grpId="1" uiExpand="1" build="allAtOnce" animBg="1"/>
      <p:bldP spid="51" grpId="0" animBg="1"/>
      <p:bldP spid="51" grpId="1" animBg="1"/>
      <p:bldP spid="52" grpId="0"/>
      <p:bldP spid="52" grpId="1"/>
      <p:bldP spid="53" grpId="0"/>
      <p:bldP spid="53" grpId="1"/>
      <p:bldP spid="54" grpId="0"/>
      <p:bldP spid="54" grpId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5231821" y="3075057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>
                <a:ln w="22225" cap="flat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  <a:r>
              <a:rPr lang="zh-CN" altLang="en-US" sz="4000" b="1">
                <a:ln w="22225" cap="flat" cmpd="sng">
                  <a:noFill/>
                  <a:prstDash val="solid"/>
                </a:ln>
                <a:noFill/>
                <a:latin typeface="宋体" panose="02010600030101010101" pitchFamily="2" charset="-122"/>
                <a:ea typeface="宋体" panose="02010600030101010101" pitchFamily="2" charset="-122"/>
              </a:rPr>
              <a:t>○</a:t>
            </a:r>
            <a:r>
              <a:rPr lang="zh-CN" altLang="en-US" sz="4000" b="1">
                <a:ln w="22225" cap="flat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</a:t>
            </a:r>
            <a:endParaRPr lang="zh-CN" altLang="en-US" sz="4000"/>
          </a:p>
        </p:txBody>
      </p:sp>
      <p:grpSp>
        <p:nvGrpSpPr>
          <p:cNvPr id="21" name="组合 20"/>
          <p:cNvGrpSpPr/>
          <p:nvPr/>
        </p:nvGrpSpPr>
        <p:grpSpPr>
          <a:xfrm>
            <a:off x="524851" y="1787242"/>
            <a:ext cx="11168385" cy="4488877"/>
            <a:chOff x="524851" y="1787242"/>
            <a:chExt cx="11168385" cy="4488877"/>
          </a:xfrm>
        </p:grpSpPr>
        <p:sp>
          <p:nvSpPr>
            <p:cNvPr id="4" name="矩形: 圆角 3"/>
            <p:cNvSpPr/>
            <p:nvPr/>
          </p:nvSpPr>
          <p:spPr>
            <a:xfrm>
              <a:off x="524851" y="1787242"/>
              <a:ext cx="11168385" cy="4488877"/>
            </a:xfrm>
            <a:prstGeom prst="roundRect">
              <a:avLst>
                <a:gd name="adj" fmla="val 780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rtlCol="0" anchor="ctr"/>
            <a:lstStyle/>
            <a:p>
              <a:pPr>
                <a:spcAft>
                  <a:spcPts val="1200"/>
                </a:spcAft>
              </a:pP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685126" y="4057838"/>
              <a:ext cx="6802140" cy="584775"/>
              <a:chOff x="1003403" y="3761118"/>
              <a:chExt cx="6802140" cy="5847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矩形 4"/>
                  <p:cNvSpPr/>
                  <p:nvPr/>
                </p:nvSpPr>
                <p:spPr>
                  <a:xfrm>
                    <a:off x="6220750" y="3791895"/>
                    <a:ext cx="1584793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𝑎𝑏h</m:t>
                          </m:r>
                        </m:oMath>
                      </m:oMathPara>
                    </a14:m>
                    <a:endParaRPr lang="zh-CN" altLang="en-US" sz="1600"/>
                  </a:p>
                </p:txBody>
              </p:sp>
            </mc:Choice>
            <mc:Fallback xmlns="">
              <p:sp>
                <p:nvSpPr>
                  <p:cNvPr id="5" name="矩形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20750" y="3791895"/>
                    <a:ext cx="1584793" cy="523220"/>
                  </a:xfrm>
                  <a:prstGeom prst="rect">
                    <a:avLst/>
                  </a:prstGeom>
                  <a:blipFill rotWithShape="1">
                    <a:blip r:embed="rId2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矩形 8"/>
              <p:cNvSpPr/>
              <p:nvPr/>
            </p:nvSpPr>
            <p:spPr>
              <a:xfrm>
                <a:off x="1003403" y="3761118"/>
                <a:ext cx="507542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长方体的体积 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=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长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宽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高</a:t>
                </a:r>
                <a:endParaRPr lang="en-US" altLang="zh-CN" sz="320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685126" y="4844518"/>
              <a:ext cx="9371233" cy="584775"/>
              <a:chOff x="1685126" y="4513048"/>
              <a:chExt cx="9371233" cy="5847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矩形 5"/>
                  <p:cNvSpPr/>
                  <p:nvPr/>
                </p:nvSpPr>
                <p:spPr>
                  <a:xfrm>
                    <a:off x="8078749" y="4543825"/>
                    <a:ext cx="2977610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𝑎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zh-CN" altLang="en-US" sz="1600"/>
                  </a:p>
                </p:txBody>
              </p:sp>
            </mc:Choice>
            <mc:Fallback xmlns="">
              <p:sp>
                <p:nvSpPr>
                  <p:cNvPr id="6" name="矩形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78749" y="4543825"/>
                    <a:ext cx="2977610" cy="523220"/>
                  </a:xfrm>
                  <a:prstGeom prst="rect">
                    <a:avLst/>
                  </a:prstGeom>
                  <a:blipFill rotWithShape="1">
                    <a:blip r:embed="rId3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" name="矩形 10"/>
              <p:cNvSpPr/>
              <p:nvPr/>
            </p:nvSpPr>
            <p:spPr>
              <a:xfrm>
                <a:off x="1685126" y="4513048"/>
                <a:ext cx="63065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正方体的体积 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=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r>
                  <a:rPr lang="en-US" altLang="zh-CN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×</a:t>
                </a:r>
                <a:r>
                  <a:rPr lang="zh-CN" altLang="en-US" sz="3200">
                    <a:solidFill>
                      <a:prstClr val="black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棱长</a:t>
                </a:r>
                <a:endParaRPr lang="en-US" altLang="zh-CN" sz="320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2056667" y="2778650"/>
              <a:ext cx="2200078" cy="1009721"/>
              <a:chOff x="2491007" y="2367170"/>
              <a:chExt cx="2200078" cy="1009721"/>
            </a:xfrm>
          </p:grpSpPr>
          <p:sp>
            <p:nvSpPr>
              <p:cNvPr id="8" name="立方体 7"/>
              <p:cNvSpPr/>
              <p:nvPr/>
            </p:nvSpPr>
            <p:spPr>
              <a:xfrm>
                <a:off x="2491007" y="2367170"/>
                <a:ext cx="1934933" cy="707887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3130550" y="3007559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3" name="文本框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0550" y="3007559"/>
                    <a:ext cx="454479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4236606" y="2890391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4" name="文本框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6606" y="2890391"/>
                    <a:ext cx="454479" cy="369332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3876794" y="2613392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5" name="文本框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76794" y="2613392"/>
                    <a:ext cx="454479" cy="369332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组合 19"/>
            <p:cNvGrpSpPr/>
            <p:nvPr/>
          </p:nvGrpSpPr>
          <p:grpSpPr>
            <a:xfrm>
              <a:off x="5351719" y="2643811"/>
              <a:ext cx="1070370" cy="1167826"/>
              <a:chOff x="7694869" y="2232331"/>
              <a:chExt cx="1070370" cy="1167826"/>
            </a:xfrm>
          </p:grpSpPr>
          <p:sp>
            <p:nvSpPr>
              <p:cNvPr id="7" name="立方体 6"/>
              <p:cNvSpPr/>
              <p:nvPr/>
            </p:nvSpPr>
            <p:spPr>
              <a:xfrm>
                <a:off x="7694869" y="2232331"/>
                <a:ext cx="842726" cy="842726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7796455" y="3030825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7" name="文本框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96455" y="3030825"/>
                    <a:ext cx="454479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8310760" y="2862072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8" name="文本框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10760" y="2862072"/>
                    <a:ext cx="454479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7960014" y="2540536"/>
                    <a:ext cx="45447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zh-CN" altLang="en-US"/>
                  </a:p>
                </p:txBody>
              </p:sp>
            </mc:Choice>
            <mc:Fallback xmlns="">
              <p:sp>
                <p:nvSpPr>
                  <p:cNvPr id="19" name="文本框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60014" y="2540536"/>
                    <a:ext cx="454479" cy="369332"/>
                  </a:xfrm>
                  <a:prstGeom prst="rect">
                    <a:avLst/>
                  </a:prstGeom>
                  <a:blipFill rotWithShape="1">
                    <a:blip r:embed="rId4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5" name="组合 54"/>
          <p:cNvGrpSpPr/>
          <p:nvPr/>
        </p:nvGrpSpPr>
        <p:grpSpPr>
          <a:xfrm>
            <a:off x="524851" y="1787242"/>
            <a:ext cx="11168385" cy="4488877"/>
            <a:chOff x="524851" y="1787242"/>
            <a:chExt cx="11168385" cy="4488877"/>
          </a:xfrm>
        </p:grpSpPr>
        <p:sp>
          <p:nvSpPr>
            <p:cNvPr id="22" name="矩形: 圆角 21"/>
            <p:cNvSpPr/>
            <p:nvPr/>
          </p:nvSpPr>
          <p:spPr>
            <a:xfrm>
              <a:off x="524851" y="1787242"/>
              <a:ext cx="11168385" cy="4488877"/>
            </a:xfrm>
            <a:prstGeom prst="roundRect">
              <a:avLst>
                <a:gd name="adj" fmla="val 780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6000" rtlCol="0" anchor="ctr"/>
            <a:lstStyle/>
            <a:p>
              <a:pPr>
                <a:spcAft>
                  <a:spcPts val="1200"/>
                </a:spcAft>
              </a:pPr>
              <a:endParaRPr lang="en-US" altLang="zh-CN" sz="3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2478682" y="2572159"/>
              <a:ext cx="1691299" cy="1081451"/>
              <a:chOff x="2478682" y="2572159"/>
              <a:chExt cx="1691299" cy="1081451"/>
            </a:xfrm>
          </p:grpSpPr>
          <p:sp>
            <p:nvSpPr>
              <p:cNvPr id="45" name="平行四边形 44"/>
              <p:cNvSpPr/>
              <p:nvPr/>
            </p:nvSpPr>
            <p:spPr>
              <a:xfrm>
                <a:off x="2478682" y="3385461"/>
                <a:ext cx="1691297" cy="268149"/>
              </a:xfrm>
              <a:prstGeom prst="parallelogram">
                <a:avLst>
                  <a:gd name="adj" fmla="val 100482"/>
                </a:avLst>
              </a:prstGeom>
              <a:solidFill>
                <a:srgbClr val="FFA893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CN" altLang="en-US" sz="1200">
                    <a:solidFill>
                      <a:schemeClr val="tx1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　　底面</a:t>
                </a:r>
              </a:p>
            </p:txBody>
          </p:sp>
          <p:sp>
            <p:nvSpPr>
              <p:cNvPr id="25" name="立方体 24"/>
              <p:cNvSpPr/>
              <p:nvPr/>
            </p:nvSpPr>
            <p:spPr>
              <a:xfrm>
                <a:off x="2478684" y="2572159"/>
                <a:ext cx="1691297" cy="1072603"/>
              </a:xfrm>
              <a:prstGeom prst="cub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2478684" y="2572213"/>
                <a:ext cx="1691297" cy="1072549"/>
                <a:chOff x="2484120" y="3252123"/>
                <a:chExt cx="1691297" cy="1072549"/>
              </a:xfrm>
            </p:grpSpPr>
            <p:cxnSp>
              <p:nvCxnSpPr>
                <p:cNvPr id="27" name="直接连接符 26"/>
                <p:cNvCxnSpPr/>
                <p:nvPr/>
              </p:nvCxnSpPr>
              <p:spPr>
                <a:xfrm flipH="1">
                  <a:off x="2752115" y="3252123"/>
                  <a:ext cx="0" cy="8043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2752115" y="4057838"/>
                  <a:ext cx="14233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flipV="1">
                  <a:off x="2484120" y="4056523"/>
                  <a:ext cx="267994" cy="268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组合 47"/>
            <p:cNvGrpSpPr/>
            <p:nvPr/>
          </p:nvGrpSpPr>
          <p:grpSpPr>
            <a:xfrm>
              <a:off x="4736195" y="2572159"/>
              <a:ext cx="1072603" cy="1081451"/>
              <a:chOff x="4736195" y="2572159"/>
              <a:chExt cx="1072603" cy="1081451"/>
            </a:xfrm>
          </p:grpSpPr>
          <p:sp>
            <p:nvSpPr>
              <p:cNvPr id="46" name="平行四边形 45"/>
              <p:cNvSpPr/>
              <p:nvPr/>
            </p:nvSpPr>
            <p:spPr>
              <a:xfrm>
                <a:off x="4736195" y="3385461"/>
                <a:ext cx="1072601" cy="268149"/>
              </a:xfrm>
              <a:prstGeom prst="parallelogram">
                <a:avLst>
                  <a:gd name="adj" fmla="val 100482"/>
                </a:avLst>
              </a:prstGeom>
              <a:solidFill>
                <a:srgbClr val="FFA893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CN" altLang="en-US" sz="1200">
                    <a:solidFill>
                      <a:schemeClr val="tx1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 底面</a:t>
                </a:r>
                <a:endParaRPr lang="zh-CN" altLang="en-US" sz="1200"/>
              </a:p>
            </p:txBody>
          </p:sp>
          <p:sp>
            <p:nvSpPr>
              <p:cNvPr id="24" name="立方体 23"/>
              <p:cNvSpPr/>
              <p:nvPr/>
            </p:nvSpPr>
            <p:spPr>
              <a:xfrm>
                <a:off x="4736195" y="2572159"/>
                <a:ext cx="1072603" cy="1072603"/>
              </a:xfrm>
              <a:prstGeom prst="cub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4736195" y="2572213"/>
                <a:ext cx="1072603" cy="1072549"/>
                <a:chOff x="4741631" y="3252123"/>
                <a:chExt cx="1072603" cy="1072549"/>
              </a:xfrm>
            </p:grpSpPr>
            <p:cxnSp>
              <p:nvCxnSpPr>
                <p:cNvPr id="39" name="直接连接符 38"/>
                <p:cNvCxnSpPr/>
                <p:nvPr/>
              </p:nvCxnSpPr>
              <p:spPr>
                <a:xfrm flipH="1">
                  <a:off x="5009626" y="3252123"/>
                  <a:ext cx="0" cy="8043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>
                  <a:off x="5009626" y="4057838"/>
                  <a:ext cx="80460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flipV="1">
                  <a:off x="4741631" y="4056523"/>
                  <a:ext cx="267994" cy="268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矩形 50"/>
            <p:cNvSpPr/>
            <p:nvPr/>
          </p:nvSpPr>
          <p:spPr>
            <a:xfrm>
              <a:off x="6472595" y="2723126"/>
              <a:ext cx="35324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>
                  <a:latin typeface="华文楷体" panose="02010600040101010101" pitchFamily="2" charset="-122"/>
                  <a:ea typeface="华文楷体" panose="02010600040101010101" pitchFamily="2" charset="-122"/>
                </a:rPr>
                <a:t>长方体和正方体底面的面积叫作它们的底面积。</a:t>
              </a: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147795" y="4304039"/>
              <a:ext cx="8093299" cy="1324007"/>
              <a:chOff x="2147795" y="4304039"/>
              <a:chExt cx="8093299" cy="1324007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147795" y="4304039"/>
                <a:ext cx="80932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20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长方体（或正方体）的体积 </a:t>
                </a:r>
                <a:r>
                  <a:rPr lang="en-US" altLang="zh-CN" sz="320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= </a:t>
                </a:r>
                <a:r>
                  <a:rPr lang="zh-CN" altLang="en-US" sz="320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底面积</a:t>
                </a:r>
                <a:r>
                  <a:rPr lang="en-US" altLang="zh-CN" sz="320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×</a:t>
                </a:r>
                <a:r>
                  <a:rPr lang="zh-CN" altLang="en-US" sz="3200">
                    <a:solidFill>
                      <a:srgbClr val="231F20"/>
                    </a:solidFill>
                    <a:latin typeface="方正楷体简体" panose="03000509000000000000" pitchFamily="65" charset="-122"/>
                    <a:ea typeface="方正楷体简体" panose="03000509000000000000" pitchFamily="65" charset="-122"/>
                  </a:rPr>
                  <a:t>高 </a:t>
                </a:r>
                <a:endParaRPr lang="zh-CN" altLang="en-US" sz="4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矩形 52"/>
                  <p:cNvSpPr/>
                  <p:nvPr/>
                </p:nvSpPr>
                <p:spPr>
                  <a:xfrm>
                    <a:off x="5272495" y="4981715"/>
                    <a:ext cx="1723677" cy="6463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𝑉</m:t>
                          </m:r>
                          <m:r>
                            <a:rPr lang="en-US" altLang="zh-CN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=</m:t>
                          </m:r>
                          <m:r>
                            <a:rPr lang="en-US" altLang="zh-CN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楷体" panose="02010600040101010101" pitchFamily="2" charset="-122"/>
                            </a:rPr>
                            <m:t>𝑆h</m:t>
                          </m:r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53" name="矩形 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72495" y="4981715"/>
                    <a:ext cx="1723677" cy="646331"/>
                  </a:xfrm>
                  <a:prstGeom prst="rect">
                    <a:avLst/>
                  </a:prstGeom>
                  <a:blipFill rotWithShape="1">
                    <a:blip r:embed="rId7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6" name="矩形: 圆角 55"/>
          <p:cNvSpPr/>
          <p:nvPr/>
        </p:nvSpPr>
        <p:spPr>
          <a:xfrm>
            <a:off x="524851" y="2994550"/>
            <a:ext cx="11168385" cy="1972967"/>
          </a:xfrm>
          <a:prstGeom prst="roundRect">
            <a:avLst>
              <a:gd name="adj" fmla="val 780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rtlCol="0" anchor="ctr"/>
          <a:lstStyle/>
          <a:p>
            <a:pPr lvl="0"/>
            <a:r>
              <a:rPr lang="zh-CN" altLang="en-US" sz="36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　长方体或正方体容器容积的计算方法与体积的计算方法相同，但要从容器里面量长、宽、高。</a:t>
            </a:r>
            <a:endParaRPr lang="zh-CN" altLang="en-US" sz="36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88 -0.40417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" y="-20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576000" y="1146272"/>
            <a:ext cx="11142298" cy="1426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180000" tIns="0" rIns="180000" bIns="72000" rtlCol="0">
            <a:spAutoFit/>
          </a:bodyPr>
          <a:lstStyle/>
          <a:p>
            <a:pPr lvl="0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1  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把一块长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 cm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、宽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 cm 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的长方形铁皮（厚度不计）的四角各剪去一个边长为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 cm 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的正方形（如图 ）。然后折叠，制作成一个长方体水槽，这个水槽能盛水多少升？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23398" y="2809503"/>
            <a:ext cx="1134202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规范解答：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        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剪去四角的铁皮折叠后，内部虚线围成的长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方形就是这个水槽的底面积，所以这个水槽的长、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宽、高分别是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 cm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 cm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 cm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　　又因为铁皮厚度不计，就可以直接用体积公式求容积，求得其容积为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4000 cm³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8532017" y="2820250"/>
            <a:ext cx="3186281" cy="1911769"/>
            <a:chOff x="8532017" y="2820250"/>
            <a:chExt cx="3186281" cy="1911769"/>
          </a:xfrm>
        </p:grpSpPr>
        <p:grpSp>
          <p:nvGrpSpPr>
            <p:cNvPr id="28" name="组合 27"/>
            <p:cNvGrpSpPr>
              <a:grpSpLocks noChangeAspect="1"/>
            </p:cNvGrpSpPr>
            <p:nvPr/>
          </p:nvGrpSpPr>
          <p:grpSpPr>
            <a:xfrm>
              <a:off x="8532017" y="2820250"/>
              <a:ext cx="3186281" cy="1911769"/>
              <a:chOff x="1827700" y="3104017"/>
              <a:chExt cx="18000001" cy="10799999"/>
            </a:xfrm>
            <a:solidFill>
              <a:schemeClr val="bg1">
                <a:lumMod val="65000"/>
              </a:schemeClr>
            </a:solidFill>
          </p:grpSpPr>
          <p:sp>
            <p:nvSpPr>
              <p:cNvPr id="29" name="任意多边形: 形状 28"/>
              <p:cNvSpPr>
                <a:spLocks noChangeAspect="1"/>
              </p:cNvSpPr>
              <p:nvPr/>
            </p:nvSpPr>
            <p:spPr>
              <a:xfrm>
                <a:off x="1827700" y="3104017"/>
                <a:ext cx="18000001" cy="10799999"/>
              </a:xfrm>
              <a:custGeom>
                <a:avLst/>
                <a:gdLst>
                  <a:gd name="connsiteX0" fmla="*/ 1800000 w 18000000"/>
                  <a:gd name="connsiteY0" fmla="*/ 0 h 10799999"/>
                  <a:gd name="connsiteX1" fmla="*/ 16199999 w 18000000"/>
                  <a:gd name="connsiteY1" fmla="*/ 0 h 10799999"/>
                  <a:gd name="connsiteX2" fmla="*/ 16199999 w 18000000"/>
                  <a:gd name="connsiteY2" fmla="*/ 1799999 h 10799999"/>
                  <a:gd name="connsiteX3" fmla="*/ 18000000 w 18000000"/>
                  <a:gd name="connsiteY3" fmla="*/ 1799999 h 10799999"/>
                  <a:gd name="connsiteX4" fmla="*/ 18000000 w 18000000"/>
                  <a:gd name="connsiteY4" fmla="*/ 8999999 h 10799999"/>
                  <a:gd name="connsiteX5" fmla="*/ 16199999 w 18000000"/>
                  <a:gd name="connsiteY5" fmla="*/ 8999999 h 10799999"/>
                  <a:gd name="connsiteX6" fmla="*/ 16199999 w 18000000"/>
                  <a:gd name="connsiteY6" fmla="*/ 10799999 h 10799999"/>
                  <a:gd name="connsiteX7" fmla="*/ 1800000 w 18000000"/>
                  <a:gd name="connsiteY7" fmla="*/ 10799999 h 10799999"/>
                  <a:gd name="connsiteX8" fmla="*/ 1800000 w 18000000"/>
                  <a:gd name="connsiteY8" fmla="*/ 8999999 h 10799999"/>
                  <a:gd name="connsiteX9" fmla="*/ 0 w 18000000"/>
                  <a:gd name="connsiteY9" fmla="*/ 8999999 h 10799999"/>
                  <a:gd name="connsiteX10" fmla="*/ 0 w 18000000"/>
                  <a:gd name="connsiteY10" fmla="*/ 1800000 h 10799999"/>
                  <a:gd name="connsiteX11" fmla="*/ 1800000 w 18000000"/>
                  <a:gd name="connsiteY11" fmla="*/ 1800000 h 1079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00000" h="10799999">
                    <a:moveTo>
                      <a:pt x="1800000" y="0"/>
                    </a:moveTo>
                    <a:lnTo>
                      <a:pt x="16199999" y="0"/>
                    </a:lnTo>
                    <a:lnTo>
                      <a:pt x="16199999" y="1799999"/>
                    </a:lnTo>
                    <a:lnTo>
                      <a:pt x="18000000" y="1799999"/>
                    </a:lnTo>
                    <a:lnTo>
                      <a:pt x="18000000" y="8999999"/>
                    </a:lnTo>
                    <a:lnTo>
                      <a:pt x="16199999" y="8999999"/>
                    </a:lnTo>
                    <a:lnTo>
                      <a:pt x="16199999" y="10799999"/>
                    </a:lnTo>
                    <a:lnTo>
                      <a:pt x="1800000" y="10799999"/>
                    </a:lnTo>
                    <a:lnTo>
                      <a:pt x="1800000" y="8999999"/>
                    </a:lnTo>
                    <a:lnTo>
                      <a:pt x="0" y="8999999"/>
                    </a:lnTo>
                    <a:lnTo>
                      <a:pt x="0" y="1800000"/>
                    </a:lnTo>
                    <a:lnTo>
                      <a:pt x="1800000" y="1800000"/>
                    </a:ln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0" name="直接连接符 29"/>
              <p:cNvCxnSpPr>
                <a:stCxn id="29" idx="0"/>
              </p:cNvCxnSpPr>
              <p:nvPr/>
            </p:nvCxnSpPr>
            <p:spPr>
              <a:xfrm flipH="1">
                <a:off x="1827700" y="3104017"/>
                <a:ext cx="1800000" cy="297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>
                <a:stCxn id="29" idx="10"/>
              </p:cNvCxnSpPr>
              <p:nvPr/>
            </p:nvCxnSpPr>
            <p:spPr>
              <a:xfrm flipH="1" flipV="1">
                <a:off x="1827700" y="3104017"/>
                <a:ext cx="0" cy="1800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29" idx="9"/>
              </p:cNvCxnSpPr>
              <p:nvPr/>
            </p:nvCxnSpPr>
            <p:spPr>
              <a:xfrm flipH="1">
                <a:off x="1827700" y="12104016"/>
                <a:ext cx="0" cy="1800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29" idx="7"/>
              </p:cNvCxnSpPr>
              <p:nvPr/>
            </p:nvCxnSpPr>
            <p:spPr>
              <a:xfrm flipH="1">
                <a:off x="1827700" y="13904016"/>
                <a:ext cx="1800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29" idx="1"/>
              </p:cNvCxnSpPr>
              <p:nvPr/>
            </p:nvCxnSpPr>
            <p:spPr>
              <a:xfrm>
                <a:off x="18027700" y="3104017"/>
                <a:ext cx="1800001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>
                <a:stCxn id="29" idx="3"/>
              </p:cNvCxnSpPr>
              <p:nvPr/>
            </p:nvCxnSpPr>
            <p:spPr>
              <a:xfrm flipH="1" flipV="1">
                <a:off x="19827700" y="3104017"/>
                <a:ext cx="0" cy="1799999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>
                <a:stCxn id="29" idx="6"/>
              </p:cNvCxnSpPr>
              <p:nvPr/>
            </p:nvCxnSpPr>
            <p:spPr>
              <a:xfrm>
                <a:off x="18027700" y="13904016"/>
                <a:ext cx="1800001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>
                <a:stCxn id="29" idx="4"/>
              </p:cNvCxnSpPr>
              <p:nvPr/>
            </p:nvCxnSpPr>
            <p:spPr>
              <a:xfrm flipH="1">
                <a:off x="19827700" y="12104016"/>
                <a:ext cx="0" cy="18000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>
              <a:stCxn id="29" idx="11"/>
              <a:endCxn id="29" idx="8"/>
            </p:cNvCxnSpPr>
            <p:nvPr/>
          </p:nvCxnSpPr>
          <p:spPr>
            <a:xfrm flipH="1">
              <a:off x="8850645" y="3138878"/>
              <a:ext cx="0" cy="127451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>
              <a:stCxn id="29" idx="2"/>
              <a:endCxn id="29" idx="5"/>
            </p:cNvCxnSpPr>
            <p:nvPr/>
          </p:nvCxnSpPr>
          <p:spPr>
            <a:xfrm flipH="1">
              <a:off x="11399670" y="3138878"/>
              <a:ext cx="0" cy="127451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>
              <a:stCxn id="29" idx="11"/>
              <a:endCxn id="29" idx="2"/>
            </p:cNvCxnSpPr>
            <p:nvPr/>
          </p:nvCxnSpPr>
          <p:spPr>
            <a:xfrm>
              <a:off x="8850645" y="3138878"/>
              <a:ext cx="2549025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>
              <a:stCxn id="29" idx="8"/>
              <a:endCxn id="29" idx="5"/>
            </p:cNvCxnSpPr>
            <p:nvPr/>
          </p:nvCxnSpPr>
          <p:spPr>
            <a:xfrm>
              <a:off x="8850645" y="4413391"/>
              <a:ext cx="2549025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282264" y="303282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培优例题</a:t>
            </a: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9854" y="3390900"/>
            <a:ext cx="1150911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规范解答：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　本题需要重复利用公式 </a:t>
            </a:r>
            <a:r>
              <a:rPr lang="en-US" altLang="zh-CN" sz="2800" i="1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V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=</a:t>
            </a:r>
            <a:r>
              <a:rPr lang="en-US" altLang="zh-CN" sz="2800" i="1" dirty="0" err="1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Sh</a:t>
            </a:r>
            <a:r>
              <a:rPr lang="en-US" altLang="zh-CN" sz="2800" i="1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进行计算。因为翻转前后水的体积是不变的，缸中水的体积：</a:t>
            </a:r>
            <a:r>
              <a:rPr lang="en-US" altLang="zh-CN" sz="2800" i="1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V</a:t>
            </a:r>
            <a:r>
              <a:rPr lang="zh-CN" altLang="en-US" sz="2800" i="1" baseline="-250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＝最大底面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水深 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 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＝最小底面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水深 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>
              <a:solidFill>
                <a:srgbClr val="231F2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　水深 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 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 cm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，求出最大底面积和最小底面积后就可以求得水深 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 cm</a:t>
            </a:r>
            <a:r>
              <a:rPr lang="zh-CN" altLang="en-US" sz="2800" dirty="0">
                <a:solidFill>
                  <a:srgbClr val="231F2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>
              <a:solidFill>
                <a:srgbClr val="231F2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4725" y="1343633"/>
            <a:ext cx="11679375" cy="1695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144000" tIns="108000" rIns="144000" bIns="108000" rtlCol="0">
            <a:spAutoFit/>
          </a:bodyPr>
          <a:lstStyle/>
          <a:p>
            <a:pPr lvl="0"/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2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一个密封的长方体玻璃缸中有一些水，长</a:t>
            </a: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50 cm</a:t>
            </a: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、宽 </a:t>
            </a:r>
            <a:r>
              <a:rPr kumimoji="0" lang="en-US" altLang="zh-CN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30 cm</a:t>
            </a: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、高 </a:t>
            </a:r>
            <a:r>
              <a:rPr lang="en-US" altLang="zh-CN" sz="3200" noProof="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en-US" altLang="zh-CN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0 cm</a:t>
            </a:r>
            <a:r>
              <a:rPr lang="zh-CN" altLang="en-US" sz="32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，最大面作为底面放置时水</a:t>
            </a: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深 </a:t>
            </a:r>
            <a:r>
              <a:rPr kumimoji="0" lang="en-US" altLang="zh-CN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10 cm</a:t>
            </a: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，若把玻璃缸的最小面作为底面放置时水深多少厘米？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74539" y="3075057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随堂小测</a:t>
            </a: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6000" y="1255605"/>
            <a:ext cx="5867576" cy="772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67995" lvl="0" indent="-467995">
              <a:defRPr/>
            </a:pP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1. </a:t>
            </a:r>
            <a:r>
              <a:rPr lang="zh-CN" altLang="en-US" sz="36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求出下面各图形的体积。</a:t>
            </a:r>
            <a:endParaRPr kumimoji="0" lang="en-US" altLang="zh-CN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096000" y="2027712"/>
            <a:ext cx="5605772" cy="2254880"/>
            <a:chOff x="4652682" y="2770094"/>
            <a:chExt cx="5605772" cy="2254880"/>
          </a:xfrm>
        </p:grpSpPr>
        <p:sp>
          <p:nvSpPr>
            <p:cNvPr id="6" name="立方体 5"/>
            <p:cNvSpPr/>
            <p:nvPr/>
          </p:nvSpPr>
          <p:spPr>
            <a:xfrm>
              <a:off x="4652682" y="3182471"/>
              <a:ext cx="2635624" cy="1425388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立方体 6"/>
            <p:cNvSpPr/>
            <p:nvPr/>
          </p:nvSpPr>
          <p:spPr>
            <a:xfrm>
              <a:off x="8256493" y="2770094"/>
              <a:ext cx="1837765" cy="1837765"/>
            </a:xfrm>
            <a:prstGeom prst="cub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399929" y="4607859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12 dm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 rot="18883404">
              <a:off x="9560857" y="4273773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12 dm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 rot="16200000">
              <a:off x="8938212" y="3695109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12 dm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307106" y="4607859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20 cm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 rot="18884474">
              <a:off x="6799513" y="4327378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8 cm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rot="16200000">
              <a:off x="6221627" y="3829836"/>
              <a:ext cx="995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latin typeface="华文楷体" panose="02010600040101010101" pitchFamily="2" charset="-122"/>
                  <a:ea typeface="华文楷体" panose="02010600040101010101" pitchFamily="2" charset="-122"/>
                </a:rPr>
                <a:t>8 cm</a:t>
              </a:r>
              <a:endPara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39854" y="2583605"/>
            <a:ext cx="11509115" cy="4431983"/>
            <a:chOff x="339854" y="2583605"/>
            <a:chExt cx="11509115" cy="4431983"/>
          </a:xfrm>
        </p:grpSpPr>
        <p:sp>
          <p:nvSpPr>
            <p:cNvPr id="14" name="矩形 13"/>
            <p:cNvSpPr/>
            <p:nvPr/>
          </p:nvSpPr>
          <p:spPr>
            <a:xfrm>
              <a:off x="339854" y="2583605"/>
              <a:ext cx="11509115" cy="4431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规范解答：</a:t>
              </a:r>
              <a:endParaRPr lang="en-US" altLang="zh-CN" sz="32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>
                <a:lnSpc>
                  <a:spcPct val="150000"/>
                </a:lnSpc>
                <a:spcAft>
                  <a:spcPts val="1200"/>
                </a:spcAft>
                <a:defRPr/>
              </a:pP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　　（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）根据公式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  <a:defRPr/>
              </a:pP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　　　　＝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20×8×8 </a:t>
              </a: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＝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1280 cm³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  <a:defRPr/>
              </a:pP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　　（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）根据公式 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  <a:defRPr/>
              </a:pP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　　　　＝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8×8×8 </a:t>
              </a:r>
              <a:r>
                <a:rPr lang="zh-CN" altLang="en-US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＝</a:t>
              </a:r>
              <a:r>
                <a:rPr lang="en-US" altLang="zh-CN" sz="28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512 dm³</a:t>
              </a:r>
            </a:p>
            <a:p>
              <a:pPr>
                <a:spcAft>
                  <a:spcPts val="1200"/>
                </a:spcAft>
                <a:defRPr/>
              </a:pPr>
              <a:endParaRPr lang="en-US" altLang="zh-CN" sz="32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矩形 14"/>
                <p:cNvSpPr/>
                <p:nvPr/>
              </p:nvSpPr>
              <p:spPr>
                <a:xfrm>
                  <a:off x="3623264" y="3399616"/>
                  <a:ext cx="158479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华文楷体" panose="02010600040101010101" pitchFamily="2" charset="-122"/>
                          </a:rPr>
                          <m:t>𝑉</m:t>
                        </m:r>
                        <m:r>
                          <a:rPr lang="en-US" altLang="zh-CN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华文楷体" panose="02010600040101010101" pitchFamily="2" charset="-122"/>
                          </a:rPr>
                          <m:t>=</m:t>
                        </m:r>
                        <m:r>
                          <a:rPr lang="en-US" altLang="zh-CN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华文楷体" panose="02010600040101010101" pitchFamily="2" charset="-122"/>
                          </a:rPr>
                          <m:t>𝑎𝑏h</m:t>
                        </m:r>
                      </m:oMath>
                    </m:oMathPara>
                  </a14:m>
                  <a:endParaRPr lang="zh-CN" altLang="en-US" sz="1600"/>
                </a:p>
              </p:txBody>
            </p:sp>
          </mc:Choice>
          <mc:Fallback xmlns="">
            <p:sp>
              <p:nvSpPr>
                <p:cNvPr id="15" name="矩形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3264" y="3399616"/>
                  <a:ext cx="1584793" cy="523220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矩形 15"/>
                <p:cNvSpPr/>
                <p:nvPr/>
              </p:nvSpPr>
              <p:spPr>
                <a:xfrm>
                  <a:off x="3628722" y="5006547"/>
                  <a:ext cx="134581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华文楷体" panose="02010600040101010101" pitchFamily="2" charset="-122"/>
                          </a:rPr>
                          <m:t>𝑉</m:t>
                        </m:r>
                        <m:r>
                          <a:rPr lang="en-US" altLang="zh-CN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zh-CN" altLang="en-US" sz="1600">
                    <a:solidFill>
                      <a:prstClr val="black"/>
                    </a:solidFill>
                    <a:latin typeface="Calibri" panose="020F0502020204030204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16" name="矩形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8722" y="5006547"/>
                  <a:ext cx="1345817" cy="523220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88 -0.40417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" y="-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6000" y="1361542"/>
            <a:ext cx="11520000" cy="4948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252000" rIns="252000" bIns="252000" rtlCol="0">
            <a:spAutoFit/>
          </a:bodyPr>
          <a:lstStyle/>
          <a:p>
            <a:pPr marL="467995" marR="0" lvl="0" indent="-46799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en-US" altLang="zh-CN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.  </a:t>
            </a:r>
            <a:r>
              <a:rPr lang="zh-CN" altLang="en-US" sz="36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判断正误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。</a:t>
            </a:r>
            <a:endParaRPr lang="en-US" altLang="zh-CN" sz="36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67995" marR="0" lvl="0" indent="-46799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）正方体和长方体的体积都可以用底面积乘高来进行计算。（　　）</a:t>
            </a:r>
            <a:endParaRPr lang="en-US" altLang="zh-CN" sz="28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67995" marR="0" lvl="0" indent="-46799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）棱长为 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 cm 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的正方体的表面积和体积相等。　 （　　）</a:t>
            </a:r>
            <a:endParaRPr lang="en-US" altLang="zh-CN" sz="28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67995" indent="-467995">
              <a:lnSpc>
                <a:spcPct val="150000"/>
              </a:lnSpc>
              <a:defRPr/>
            </a:pP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）一个正方体的棱长扩大到原来的 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倍，它的体积就扩大到原来的 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 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倍。　（　　）</a:t>
            </a:r>
            <a:endParaRPr lang="en-US" altLang="zh-CN" sz="28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67995" indent="-467995">
              <a:lnSpc>
                <a:spcPct val="150000"/>
              </a:lnSpc>
              <a:defRPr/>
            </a:pP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）一个长方体的高不变，底面积扩大到原来的 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 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倍，它的体积就扩大到原来的 </a:t>
            </a:r>
            <a:r>
              <a:rPr lang="en-US" altLang="zh-CN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倍。　（　　）</a:t>
            </a:r>
            <a:endParaRPr lang="en-US" altLang="zh-CN" sz="28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82264" y="303282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随堂小测</a:t>
            </a: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乘号 9"/>
          <p:cNvSpPr>
            <a:spLocks noChangeAspect="1"/>
          </p:cNvSpPr>
          <p:nvPr/>
        </p:nvSpPr>
        <p:spPr>
          <a:xfrm>
            <a:off x="9162988" y="2911877"/>
            <a:ext cx="655445" cy="655445"/>
          </a:xfrm>
          <a:prstGeom prst="mathMultiply">
            <a:avLst>
              <a:gd name="adj1" fmla="val 115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1" name="图形 77" descr="复选标记"/>
          <p:cNvPicPr>
            <a:picLocks noChangeAspect="1"/>
          </p:cNvPicPr>
          <p:nvPr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757484" y="2289354"/>
            <a:ext cx="567752" cy="567752"/>
          </a:xfrm>
          <a:prstGeom prst="rect">
            <a:avLst/>
          </a:prstGeom>
        </p:spPr>
      </p:pic>
      <p:pic>
        <p:nvPicPr>
          <p:cNvPr id="12" name="图形 77" descr="复选标记"/>
          <p:cNvPicPr>
            <a:picLocks noChangeAspect="1"/>
          </p:cNvPicPr>
          <p:nvPr/>
        </p:nvPicPr>
        <p:blipFill>
          <a:blip r:embed="rId2" cstate="email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87562" y="4241692"/>
            <a:ext cx="567752" cy="567752"/>
          </a:xfrm>
          <a:prstGeom prst="rect">
            <a:avLst/>
          </a:prstGeom>
        </p:spPr>
      </p:pic>
      <p:sp>
        <p:nvSpPr>
          <p:cNvPr id="9" name="乘号 8"/>
          <p:cNvSpPr>
            <a:spLocks noChangeAspect="1"/>
          </p:cNvSpPr>
          <p:nvPr/>
        </p:nvSpPr>
        <p:spPr>
          <a:xfrm>
            <a:off x="4629088" y="5477525"/>
            <a:ext cx="655445" cy="655445"/>
          </a:xfrm>
          <a:prstGeom prst="mathMultiply">
            <a:avLst>
              <a:gd name="adj1" fmla="val 115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282264" y="303282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 w="22225" cap="flat" cmpd="sng">
                  <a:solidFill>
                    <a:srgbClr val="ED7D31"/>
                  </a:solidFill>
                  <a:prstDash val="solid"/>
                </a:ln>
                <a:solidFill>
                  <a:srgbClr val="ED7D3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随堂小测</a:t>
            </a: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4851" y="3429000"/>
            <a:ext cx="1114229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规范解答：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　　此题考察体积计算和单位换算。需要将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高度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 </a:t>
            </a:r>
            <a:r>
              <a:rPr lang="en-US" altLang="zh-CN" sz="2800" dirty="0" err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dm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换算成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 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，以免计算出现错误。</a:t>
            </a:r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lvl="0">
              <a:lnSpc>
                <a:spcPct val="150000"/>
              </a:lnSpc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　　</a:t>
            </a:r>
            <a:r>
              <a:rPr lang="zh-CN" altLang="en-US" sz="2800" noProof="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注入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 m³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的水后，水深为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 m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，所以水面距离池口 </a:t>
            </a:r>
            <a:r>
              <a:rPr lang="en-US" altLang="zh-CN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0.3 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24851" y="1205151"/>
            <a:ext cx="11142298" cy="1326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67995" lvl="0" indent="-467995">
              <a:defRPr/>
            </a:pPr>
            <a:r>
              <a:rPr lang="en-US" altLang="zh-CN" sz="36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.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一个水池长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6 m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、宽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5 m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、高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15 </a:t>
            </a:r>
            <a:r>
              <a:rPr kumimoji="0" lang="en-US" altLang="zh-CN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dm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，向池中注入了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36 m³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的水后，此时的水面距离池口多少米？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宽屏</PresentationFormat>
  <Paragraphs>141</Paragraphs>
  <Slides>13</Slides>
  <Notes>0</Notes>
  <HiddenSlides>3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等线</vt:lpstr>
      <vt:lpstr>等线 Light</vt:lpstr>
      <vt:lpstr>方正楷体简体</vt:lpstr>
      <vt:lpstr>华文楷体</vt:lpstr>
      <vt:lpstr>楷体</vt:lpstr>
      <vt:lpstr>宋体</vt:lpstr>
      <vt:lpstr>微软雅黑</vt:lpstr>
      <vt:lpstr>Arial</vt:lpstr>
      <vt:lpstr>Calibri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2021-04-01T14:57:00Z</cp:lastPrinted>
  <dcterms:created xsi:type="dcterms:W3CDTF">2021-04-01T14:57:00Z</dcterms:created>
  <dcterms:modified xsi:type="dcterms:W3CDTF">2023-01-16T22:30:00Z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6484505C778F4CE6B5BF3B82C61565BF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