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7" r:id="rId2"/>
    <p:sldId id="510" r:id="rId3"/>
    <p:sldId id="524" r:id="rId4"/>
    <p:sldId id="472" r:id="rId5"/>
    <p:sldId id="511" r:id="rId6"/>
    <p:sldId id="512" r:id="rId7"/>
    <p:sldId id="514" r:id="rId8"/>
    <p:sldId id="516" r:id="rId9"/>
    <p:sldId id="518" r:id="rId10"/>
    <p:sldId id="502" r:id="rId11"/>
    <p:sldId id="497" r:id="rId12"/>
    <p:sldId id="525" r:id="rId13"/>
    <p:sldId id="526" r:id="rId14"/>
    <p:sldId id="521" r:id="rId15"/>
    <p:sldId id="507" r:id="rId16"/>
    <p:sldId id="50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Microsoft JhengHei" panose="020B0604030504040204" pitchFamily="34" charset="-120"/>
      <p:regular r:id="rId26"/>
      <p:bold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9900"/>
    <a:srgbClr val="0000FF"/>
    <a:srgbClr val="AFF22A"/>
    <a:srgbClr val="FF9933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E11B41-EFA3-4B42-B615-E5824596BF6C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530820CF-B880-4189-942D-D702A7CBA730}" type="datetimeFigureOut">
              <a:rPr lang="zh-CN" altLang="en-US" sz="1400" smtClean="0">
                <a:solidFill>
                  <a:prstClr val="black"/>
                </a:solidFill>
              </a:rPr>
              <a:t>2023-01-17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0C913308-F349-4B6D-A68A-DD1791B4A57B}" type="slidenum">
              <a:rPr lang="zh-CN" altLang="en-US" sz="1400" smtClean="0">
                <a:solidFill>
                  <a:prstClr val="black"/>
                </a:solidFill>
              </a:rPr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简易方程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用等式性质解方程（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3.xml"/><Relationship Id="rId7" Type="http://schemas.openxmlformats.org/officeDocument/2006/relationships/image" Target="../media/image3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1.xml"/><Relationship Id="rId5" Type="http://schemas.openxmlformats.org/officeDocument/2006/relationships/image" Target="../media/image16.jpeg"/><Relationship Id="rId10" Type="http://schemas.openxmlformats.org/officeDocument/2006/relationships/image" Target="../media/image10.png"/><Relationship Id="rId4" Type="http://schemas.openxmlformats.org/officeDocument/2006/relationships/image" Target="../media/image15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29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kumimoji="1" lang="zh-CN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kumimoji="1" lang="zh-CN" altLang="en-US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 defTabSz="685800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等式的性质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32316" y="629457"/>
            <a:ext cx="158120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685800"/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简易方程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defTabSz="685800"/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535889" y="42792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" descr="5J`YJBS~15@482ZO3QRNW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0977" y="627534"/>
            <a:ext cx="2917007" cy="12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" descr="ARJET[]IS7L6G1]HJ_SJGF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655670"/>
            <a:ext cx="3010171" cy="125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683568" y="3625921"/>
            <a:ext cx="43513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个梨和</a:t>
            </a: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个桃同样重。 </a:t>
            </a:r>
            <a:endParaRPr lang="en-US" altLang="zh-CN" sz="2400" b="1" dirty="0">
              <a:latin typeface="宋体" panose="02010600030101010101" pitchFamily="2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4386834" y="3625921"/>
            <a:ext cx="4464496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个橘子和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个苹果同样重。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155974" y="3624560"/>
            <a:ext cx="7032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2400" b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746874" y="3625921"/>
            <a:ext cx="7032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en-US" altLang="zh-CN" sz="2400" b="1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200" y="48351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694200" y="2244809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535915" y="2247309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组合 31"/>
          <p:cNvGrpSpPr/>
          <p:nvPr/>
        </p:nvGrpSpPr>
        <p:grpSpPr>
          <a:xfrm>
            <a:off x="1691680" y="2244809"/>
            <a:ext cx="2520280" cy="830997"/>
            <a:chOff x="2124347" y="2715766"/>
            <a:chExt cx="2520280" cy="830997"/>
          </a:xfrm>
          <a:noFill/>
        </p:grpSpPr>
        <p:sp>
          <p:nvSpPr>
            <p:cNvPr id="33" name="圆角矩形标注 32"/>
            <p:cNvSpPr>
              <a:spLocks noChangeArrowheads="1"/>
            </p:cNvSpPr>
            <p:nvPr/>
          </p:nvSpPr>
          <p:spPr bwMode="auto">
            <a:xfrm>
              <a:off x="2124347" y="2776711"/>
              <a:ext cx="2412554" cy="708993"/>
            </a:xfrm>
            <a:prstGeom prst="wedgeRoundRectCallout">
              <a:avLst>
                <a:gd name="adj1" fmla="val -59036"/>
                <a:gd name="adj2" fmla="val -15953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TextBox 22"/>
            <p:cNvSpPr txBox="1">
              <a:spLocks noChangeArrowheads="1"/>
            </p:cNvSpPr>
            <p:nvPr/>
          </p:nvSpPr>
          <p:spPr bwMode="auto">
            <a:xfrm>
              <a:off x="2143125" y="2715766"/>
              <a:ext cx="2501502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天平两边同时去掉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个梨。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44008" y="2283718"/>
            <a:ext cx="2592288" cy="842060"/>
            <a:chOff x="4716016" y="2776711"/>
            <a:chExt cx="2664296" cy="842060"/>
          </a:xfrm>
          <a:noFill/>
        </p:grpSpPr>
        <p:sp>
          <p:nvSpPr>
            <p:cNvPr id="36" name="圆角矩形标注 35"/>
            <p:cNvSpPr>
              <a:spLocks noChangeArrowheads="1"/>
            </p:cNvSpPr>
            <p:nvPr/>
          </p:nvSpPr>
          <p:spPr bwMode="auto">
            <a:xfrm>
              <a:off x="4716016" y="2776711"/>
              <a:ext cx="2664296" cy="781001"/>
            </a:xfrm>
            <a:prstGeom prst="wedgeRoundRectCallout">
              <a:avLst>
                <a:gd name="adj1" fmla="val 58001"/>
                <a:gd name="adj2" fmla="val -15953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4903788" y="2787774"/>
              <a:ext cx="2260500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天平两边同时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去掉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个橘子。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864368" y="657225"/>
            <a:ext cx="6155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在括号里找出方程的解，并在下面画横线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755576" y="1472466"/>
            <a:ext cx="557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+ 22 = 78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56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782416" y="2038077"/>
            <a:ext cx="557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– 2.5 = 2.5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1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683568" y="3053679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812360" y="3086084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1763688" y="3036897"/>
            <a:ext cx="2209664" cy="830997"/>
            <a:chOff x="2124347" y="2715766"/>
            <a:chExt cx="2520280" cy="830997"/>
          </a:xfrm>
          <a:noFill/>
        </p:grpSpPr>
        <p:sp>
          <p:nvSpPr>
            <p:cNvPr id="24" name="圆角矩形标注 23"/>
            <p:cNvSpPr>
              <a:spLocks noChangeArrowheads="1"/>
            </p:cNvSpPr>
            <p:nvPr/>
          </p:nvSpPr>
          <p:spPr bwMode="auto">
            <a:xfrm>
              <a:off x="2124347" y="2776711"/>
              <a:ext cx="2412554" cy="708993"/>
            </a:xfrm>
            <a:prstGeom prst="wedgeRoundRectCallout">
              <a:avLst>
                <a:gd name="adj1" fmla="val -59036"/>
                <a:gd name="adj2" fmla="val -15953"/>
                <a:gd name="adj3" fmla="val 16667"/>
              </a:avLst>
            </a:prstGeom>
            <a:grpFill/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>
              <a:off x="2143125" y="2715766"/>
              <a:ext cx="2501502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可以解出方程再选答案。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圆角矩形标注 26"/>
          <p:cNvSpPr>
            <a:spLocks noChangeArrowheads="1"/>
          </p:cNvSpPr>
          <p:nvPr/>
        </p:nvSpPr>
        <p:spPr bwMode="auto">
          <a:xfrm>
            <a:off x="4086336" y="3097842"/>
            <a:ext cx="3437992" cy="842059"/>
          </a:xfrm>
          <a:prstGeom prst="wedgeRoundRectCallout">
            <a:avLst>
              <a:gd name="adj1" fmla="val 58001"/>
              <a:gd name="adj2" fmla="val -1595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也可以把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的值代入方程，看哪个是方程的解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030888" y="1934131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183288" y="2499742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0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323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5552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解方程，并检验。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7283" y="134761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76+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x=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105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020" y="1488253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-46=90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169" y="1851670"/>
            <a:ext cx="313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76+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-76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=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105-76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4577" y="1923678"/>
            <a:ext cx="313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46+46=90+46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6" y="232610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x=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29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7068" y="2326109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=136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96" y="293179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检验：把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=29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原方程，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=76+29=105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右边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所以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=29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原方程的解。</a:t>
            </a:r>
          </a:p>
        </p:txBody>
      </p:sp>
      <p:sp>
        <p:nvSpPr>
          <p:cNvPr id="30" name="矩形 29"/>
          <p:cNvSpPr/>
          <p:nvPr/>
        </p:nvSpPr>
        <p:spPr>
          <a:xfrm>
            <a:off x="4355976" y="2996247"/>
            <a:ext cx="4788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检验：把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=136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原方程，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=136-46=90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右边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所以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=136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原方程的解。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6" grpId="0"/>
      <p:bldP spid="27" grpId="0"/>
      <p:bldP spid="28" grpId="0"/>
      <p:bldP spid="29" grpId="0"/>
      <p:bldP spid="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6323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4962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解方程，并检验。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680" y="123321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x+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3.5=3.5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23012" y="1203598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-6.4=0.4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1707654"/>
            <a:ext cx="349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+3.5-3.5=3.5-3.5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1665263"/>
            <a:ext cx="392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-6.4+6.4=0.4+6.4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213970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076" y="2067694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=6.8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521" y="278777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检验：把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原方程，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=0+3.5=3.5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右边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所以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原方程的解。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355976" y="2859782"/>
            <a:ext cx="4437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检验：把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=6.8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原方程，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=6.8-6.4=0.4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左边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右边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所以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=0.4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原方程的解。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18" grpId="0"/>
      <p:bldP spid="20" grpId="0"/>
      <p:bldP spid="22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5299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442" y="555526"/>
            <a:ext cx="378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根据线段图列方程。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78880" y="1203598"/>
            <a:ext cx="2025600" cy="13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 t="-304" b="-1464"/>
          <a:stretch>
            <a:fillRect/>
          </a:stretch>
        </p:blipFill>
        <p:spPr bwMode="auto">
          <a:xfrm>
            <a:off x="5004048" y="1059582"/>
            <a:ext cx="3168352" cy="14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1680" y="271576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-116=84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6032" y="2859782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+3.5=6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3118197"/>
            <a:ext cx="349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-116+116=84+116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9752" y="350785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=200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91164" y="3579862"/>
            <a:ext cx="1841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=2.5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111590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买一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部电话机，付出</a:t>
            </a:r>
            <a:r>
              <a:rPr lang="en-US" altLang="zh-CN" sz="2800" i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元，找回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2088" y="3219822"/>
            <a:ext cx="349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+3.5-3.5=6-3.5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24" grpId="0"/>
      <p:bldP spid="6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082525" y="2051856"/>
            <a:ext cx="665782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两边同时加上或减去同一个数，所得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结果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仍然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是等式。这是</a:t>
            </a:r>
            <a:r>
              <a:rPr lang="zh-CN" altLang="en-US" sz="2400" b="1" dirty="0">
                <a:solidFill>
                  <a:srgbClr val="FF27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等式的性质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1136741" y="2859782"/>
            <a:ext cx="6676229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使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方程左右两边相等的未知数的值叫作</a:t>
            </a: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</a:t>
            </a:r>
            <a:r>
              <a:rPr lang="zh-CN" altLang="en-US" sz="2400" b="1" dirty="0" smtClean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</a:t>
            </a:r>
            <a:r>
              <a:rPr lang="en-US" altLang="zh-CN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   </a:t>
            </a:r>
            <a:r>
              <a:rPr lang="zh-CN" altLang="en-US" sz="2400" b="1" dirty="0" smtClean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，求方程的解的过程叫作</a:t>
            </a: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解方程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1151900" y="3783081"/>
            <a:ext cx="576049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运用</a:t>
            </a:r>
            <a:r>
              <a:rPr lang="zh-CN" altLang="en-US" sz="2400" b="1" dirty="0">
                <a:solidFill>
                  <a:srgbClr val="FF27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等式的性质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2400" b="1" dirty="0">
                <a:solidFill>
                  <a:srgbClr val="FF27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解方程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184" grpId="0"/>
      <p:bldP spid="5019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51209" name="矩形 4"/>
          <p:cNvSpPr>
            <a:spLocks noChangeArrowheads="1"/>
          </p:cNvSpPr>
          <p:nvPr/>
        </p:nvSpPr>
        <p:spPr bwMode="auto">
          <a:xfrm>
            <a:off x="3402210" y="1763103"/>
            <a:ext cx="216024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习题：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童晓芳\个人专业成长\各类撰稿\20180605路编1-6下册《课件》\课件专用人物图\78.jpg"/>
          <p:cNvPicPr>
            <a:picLocks noChangeAspect="1" noChangeArrowheads="1"/>
          </p:cNvPicPr>
          <p:nvPr/>
        </p:nvPicPr>
        <p:blipFill rotWithShape="1">
          <a:blip r:embed="rId2" cstate="email"/>
          <a:srcRect l="23281" t="13430"/>
          <a:stretch>
            <a:fillRect/>
          </a:stretch>
        </p:blipFill>
        <p:spPr bwMode="auto">
          <a:xfrm flipH="1">
            <a:off x="323528" y="3185327"/>
            <a:ext cx="1657695" cy="14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3" cstate="email"/>
          <a:srcRect l="3464" t="4139" r="9238" b="6462"/>
          <a:stretch>
            <a:fillRect/>
          </a:stretch>
        </p:blipFill>
        <p:spPr bwMode="auto">
          <a:xfrm>
            <a:off x="7308304" y="1275606"/>
            <a:ext cx="1598389" cy="13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圆角矩形标注 21"/>
          <p:cNvSpPr>
            <a:spLocks noChangeArrowheads="1"/>
          </p:cNvSpPr>
          <p:nvPr/>
        </p:nvSpPr>
        <p:spPr bwMode="auto">
          <a:xfrm>
            <a:off x="3275856" y="1419622"/>
            <a:ext cx="4176464" cy="1099732"/>
          </a:xfrm>
          <a:prstGeom prst="wedgeRoundRectCallout">
            <a:avLst>
              <a:gd name="adj1" fmla="val 58831"/>
              <a:gd name="adj2" fmla="val 2009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天平两边平衡，左边放入一个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克的物体会怎么样？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怎样使天平继续保持平衡呢？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 l="7143" t="22966"/>
          <a:stretch>
            <a:fillRect/>
          </a:stretch>
        </p:blipFill>
        <p:spPr bwMode="auto">
          <a:xfrm>
            <a:off x="4642338" y="3075806"/>
            <a:ext cx="3466985" cy="128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圆角矩形标注 18"/>
          <p:cNvSpPr>
            <a:spLocks noChangeArrowheads="1"/>
          </p:cNvSpPr>
          <p:nvPr/>
        </p:nvSpPr>
        <p:spPr bwMode="auto">
          <a:xfrm>
            <a:off x="1691680" y="3003798"/>
            <a:ext cx="1944216" cy="811700"/>
          </a:xfrm>
          <a:prstGeom prst="wedgeRoundRectCallout">
            <a:avLst>
              <a:gd name="adj1" fmla="val -54608"/>
              <a:gd name="adj2" fmla="val 4532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右边放入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克的砝码。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1059582"/>
            <a:ext cx="1649737" cy="16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童晓芳\个人专业成长\各类撰稿\20180605路编1-6下册《课件》\课件专用人物图\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60468" y="877317"/>
            <a:ext cx="2030717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166" y="1013842"/>
            <a:ext cx="39243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539552" y="2499742"/>
            <a:ext cx="7219541" cy="2293400"/>
            <a:chOff x="971600" y="2598753"/>
            <a:chExt cx="7219541" cy="201149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图片 26" descr="屏幕剪辑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28" name="图片 27" descr="屏幕剪辑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6798771" y="555524"/>
            <a:ext cx="2268118" cy="1492725"/>
          </a:xfrm>
          <a:prstGeom prst="wedgeRoundRectCallout">
            <a:avLst>
              <a:gd name="adj1" fmla="val -59588"/>
              <a:gd name="adj2" fmla="val 27641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怎样在天平两边增加砝码，使天平仍然保持平衡？</a:t>
            </a:r>
          </a:p>
        </p:txBody>
      </p:sp>
      <p:pic>
        <p:nvPicPr>
          <p:cNvPr id="18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6" cstate="email"/>
          <a:srcRect l="25388" t="17536" r="23766" b="8409"/>
          <a:stretch>
            <a:fillRect/>
          </a:stretch>
        </p:blipFill>
        <p:spPr bwMode="auto">
          <a:xfrm>
            <a:off x="642054" y="2711037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7" cstate="email"/>
          <a:srcRect l="30410" t="9934" r="25162" b="24128"/>
          <a:stretch>
            <a:fillRect/>
          </a:stretch>
        </p:blipFill>
        <p:spPr bwMode="auto">
          <a:xfrm>
            <a:off x="6948264" y="2721315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1692299" y="2627966"/>
            <a:ext cx="2412554" cy="659135"/>
          </a:xfrm>
          <a:prstGeom prst="wedgeRoundRectCallout">
            <a:avLst>
              <a:gd name="adj1" fmla="val -59036"/>
              <a:gd name="adj2" fmla="val -15953"/>
              <a:gd name="adj3" fmla="val 16667"/>
            </a:avLst>
          </a:prstGeom>
          <a:solidFill>
            <a:srgbClr val="FCE3E3"/>
          </a:solid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左右两边都加上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克的砝码。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标注 20"/>
          <p:cNvSpPr>
            <a:spLocks noChangeArrowheads="1"/>
          </p:cNvSpPr>
          <p:nvPr/>
        </p:nvSpPr>
        <p:spPr bwMode="auto">
          <a:xfrm>
            <a:off x="4391694" y="2627966"/>
            <a:ext cx="2412554" cy="735872"/>
          </a:xfrm>
          <a:prstGeom prst="wedgeRoundRectCallout">
            <a:avLst>
              <a:gd name="adj1" fmla="val 58001"/>
              <a:gd name="adj2" fmla="val -15953"/>
              <a:gd name="adj3" fmla="val 16667"/>
            </a:avLst>
          </a:prstGeom>
          <a:solidFill>
            <a:srgbClr val="FCE3E3"/>
          </a:solidFill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左右两边都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加上同样重的砝码。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672" y="3433713"/>
            <a:ext cx="2242368" cy="86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3437069"/>
            <a:ext cx="2386384" cy="8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259872"/>
            <a:ext cx="207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50+10  50+10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5976" y="42454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50+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50+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5744" y="4259872"/>
            <a:ext cx="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48064" y="4270325"/>
            <a:ext cx="36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9023" y="1003143"/>
            <a:ext cx="1166673" cy="1064551"/>
            <a:chOff x="670145" y="1457273"/>
            <a:chExt cx="1555361" cy="1419401"/>
          </a:xfrm>
        </p:grpSpPr>
        <p:pic>
          <p:nvPicPr>
            <p:cNvPr id="36" name="图片 35" descr="28Z58PICt4r.jpg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3" grpId="0"/>
      <p:bldP spid="31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G@E~K_)MHS0B8_`VLB]RHL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843558"/>
            <a:ext cx="2659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83518"/>
            <a:ext cx="579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观察下图，先填一填，再说说你的发现。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17536" r="23766" b="8409"/>
          <a:stretch>
            <a:fillRect/>
          </a:stretch>
        </p:blipFill>
        <p:spPr bwMode="auto">
          <a:xfrm>
            <a:off x="199994" y="2571750"/>
            <a:ext cx="1275662" cy="14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524328" y="3219822"/>
            <a:ext cx="1007442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 descr="SODJU~B7}MO6(M{WIP~9N9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915566"/>
            <a:ext cx="26209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40" descr="AMZX}GQ$S8JY@VAVQ{0ECQ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140346"/>
            <a:ext cx="723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91680" y="2662453"/>
            <a:ext cx="5148857" cy="845401"/>
            <a:chOff x="2221027" y="2931791"/>
            <a:chExt cx="5148857" cy="845401"/>
          </a:xfrm>
          <a:noFill/>
        </p:grpSpPr>
        <p:sp>
          <p:nvSpPr>
            <p:cNvPr id="45" name="AutoShape 34"/>
            <p:cNvSpPr>
              <a:spLocks noChangeArrowheads="1"/>
            </p:cNvSpPr>
            <p:nvPr/>
          </p:nvSpPr>
          <p:spPr bwMode="auto">
            <a:xfrm>
              <a:off x="2244725" y="2931791"/>
              <a:ext cx="4965700" cy="792088"/>
            </a:xfrm>
            <a:prstGeom prst="wedgeRoundRectCallout">
              <a:avLst>
                <a:gd name="adj1" fmla="val -56352"/>
                <a:gd name="adj2" fmla="val 39500"/>
                <a:gd name="adj3" fmla="val 16667"/>
              </a:avLst>
            </a:prstGeom>
            <a:noFill/>
            <a:ln w="12700">
              <a:solidFill>
                <a:schemeClr val="tx2">
                  <a:lumMod val="75000"/>
                </a:schemeClr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6" name="TextBox 22"/>
            <p:cNvSpPr txBox="1">
              <a:spLocks noChangeArrowheads="1"/>
            </p:cNvSpPr>
            <p:nvPr/>
          </p:nvSpPr>
          <p:spPr bwMode="auto">
            <a:xfrm>
              <a:off x="2221027" y="2946195"/>
              <a:ext cx="5148857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联系天平保持平衡的过程想一想，等式怎样变化，结果仍然是等式？</a:t>
              </a:r>
            </a:p>
          </p:txBody>
        </p:sp>
      </p:grpSp>
      <p:pic>
        <p:nvPicPr>
          <p:cNvPr id="48" name="图片 47" descr="6})[~2E`PFQ)3173RY3[77I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7818" y="2067694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11"/>
          <p:cNvSpPr txBox="1">
            <a:spLocks noChangeArrowheads="1"/>
          </p:cNvSpPr>
          <p:nvPr/>
        </p:nvSpPr>
        <p:spPr bwMode="auto">
          <a:xfrm>
            <a:off x="1115616" y="2131765"/>
            <a:ext cx="1389063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+ 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339752" y="2131517"/>
            <a:ext cx="16081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+ 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pic>
        <p:nvPicPr>
          <p:cNvPr id="51" name="图片 50" descr="6})[~2E`PFQ)3173RY3[77I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9DBE9"/>
              </a:clrFrom>
              <a:clrTo>
                <a:srgbClr val="F9D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5336" y="2120577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11"/>
          <p:cNvSpPr txBox="1">
            <a:spLocks noChangeArrowheads="1"/>
          </p:cNvSpPr>
          <p:nvPr/>
        </p:nvSpPr>
        <p:spPr bwMode="auto">
          <a:xfrm>
            <a:off x="4355976" y="2157090"/>
            <a:ext cx="21431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1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+ 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zh-CN" altLang="en-US" sz="2400" b="1" dirty="0">
                <a:solidFill>
                  <a:srgbClr val="FF27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27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53" name="文本框 26"/>
          <p:cNvSpPr txBox="1">
            <a:spLocks noChangeArrowheads="1"/>
          </p:cNvSpPr>
          <p:nvPr/>
        </p:nvSpPr>
        <p:spPr bwMode="auto">
          <a:xfrm>
            <a:off x="5870425" y="2040384"/>
            <a:ext cx="47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2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54" name="文本框 27"/>
          <p:cNvSpPr txBox="1">
            <a:spLocks noChangeArrowheads="1"/>
          </p:cNvSpPr>
          <p:nvPr/>
        </p:nvSpPr>
        <p:spPr bwMode="auto">
          <a:xfrm>
            <a:off x="8250113" y="2117402"/>
            <a:ext cx="39923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en-US" altLang="zh-CN" sz="22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6561112" y="2184400"/>
            <a:ext cx="22494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en-US" altLang="zh-CN" sz="12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a</a:t>
            </a:r>
            <a:r>
              <a:rPr lang="zh-CN" altLang="en-US" sz="12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zh-CN" altLang="en-US" sz="2400" b="1" dirty="0">
                <a:solidFill>
                  <a:srgbClr val="FF27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en-US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FF2766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56" name="AutoShape 22"/>
          <p:cNvSpPr>
            <a:spLocks noChangeArrowheads="1"/>
          </p:cNvSpPr>
          <p:nvPr/>
        </p:nvSpPr>
        <p:spPr bwMode="auto">
          <a:xfrm flipH="1">
            <a:off x="1619672" y="3723878"/>
            <a:ext cx="5616624" cy="839154"/>
          </a:xfrm>
          <a:prstGeom prst="wedgeRoundRectCallout">
            <a:avLst>
              <a:gd name="adj1" fmla="val -58315"/>
              <a:gd name="adj2" fmla="val -151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defTabSz="91440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两边同时加上或减去同一个数，所得结果仍然是等式。这是</a:t>
            </a:r>
            <a:r>
              <a:rPr lang="zh-CN" altLang="en-US" sz="2400" b="1" dirty="0">
                <a:solidFill>
                  <a:srgbClr val="FF27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等式的性质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50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382401" y="2127767"/>
            <a:ext cx="1275662" cy="14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565496" y="3230014"/>
            <a:ext cx="1007442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圆角矩形标注 19"/>
          <p:cNvSpPr>
            <a:spLocks noChangeArrowheads="1"/>
          </p:cNvSpPr>
          <p:nvPr/>
        </p:nvSpPr>
        <p:spPr bwMode="auto">
          <a:xfrm>
            <a:off x="1766155" y="2571750"/>
            <a:ext cx="4642129" cy="720080"/>
          </a:xfrm>
          <a:prstGeom prst="wedgeRoundRectCallout">
            <a:avLst>
              <a:gd name="adj1" fmla="val -56806"/>
              <a:gd name="adj2" fmla="val -12741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根据等式的性质，等式两边同时进行了什么运算？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标注 20"/>
          <p:cNvSpPr>
            <a:spLocks noChangeArrowheads="1"/>
          </p:cNvSpPr>
          <p:nvPr/>
        </p:nvSpPr>
        <p:spPr bwMode="auto">
          <a:xfrm>
            <a:off x="3038190" y="3481661"/>
            <a:ext cx="4237323" cy="720080"/>
          </a:xfrm>
          <a:prstGeom prst="wedgeRoundRectCallout">
            <a:avLst>
              <a:gd name="adj1" fmla="val 58001"/>
              <a:gd name="adj2" fmla="val -15953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左边等式两边同时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加上了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右边等式两边同时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减去了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7544" y="483518"/>
            <a:ext cx="7664450" cy="502649"/>
            <a:chOff x="1099548" y="1028421"/>
            <a:chExt cx="7664450" cy="502649"/>
          </a:xfrm>
        </p:grpSpPr>
        <p:sp>
          <p:nvSpPr>
            <p:cNvPr id="24" name="TextBox 18"/>
            <p:cNvSpPr txBox="1">
              <a:spLocks noChangeArrowheads="1"/>
            </p:cNvSpPr>
            <p:nvPr/>
          </p:nvSpPr>
          <p:spPr bwMode="auto">
            <a:xfrm>
              <a:off x="1099548" y="1028421"/>
              <a:ext cx="7664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根据等式的性质在    里填运算符号，在      里填数。</a:t>
              </a:r>
              <a:endPara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pic>
          <p:nvPicPr>
            <p:cNvPr id="25" name="图片 5" descr="0R$IYIG}9UNRH91W@{QW8)I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4977" y="1059582"/>
              <a:ext cx="43497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6" descr="1@HWWAN%X0UW{U)CD%MWE`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694636" y="1059582"/>
              <a:ext cx="901700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1260277" y="1131590"/>
            <a:ext cx="215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– 25 = 60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7544" y="1563638"/>
            <a:ext cx="4070526" cy="504056"/>
            <a:chOff x="645490" y="1995686"/>
            <a:chExt cx="4070526" cy="504056"/>
          </a:xfrm>
        </p:grpSpPr>
        <p:sp>
          <p:nvSpPr>
            <p:cNvPr id="33" name="TextBox 32"/>
            <p:cNvSpPr txBox="1"/>
            <p:nvPr/>
          </p:nvSpPr>
          <p:spPr>
            <a:xfrm>
              <a:off x="645490" y="2038077"/>
              <a:ext cx="3134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– 25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+ 25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 60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4" name="图片 5" descr="0R$IYIG}9UNRH91W@{QW8)I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44937" y="1995686"/>
              <a:ext cx="43497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6" descr="1@HWWAN%X0UW{U)CD%MWE`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14316" y="2028254"/>
              <a:ext cx="901700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3203848" y="1635646"/>
            <a:ext cx="13890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2811" y="1131590"/>
            <a:ext cx="215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18 = 48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644008" y="1563638"/>
            <a:ext cx="4070526" cy="504056"/>
            <a:chOff x="645490" y="1995686"/>
            <a:chExt cx="4070526" cy="504056"/>
          </a:xfrm>
        </p:grpSpPr>
        <p:sp>
          <p:nvSpPr>
            <p:cNvPr id="37" name="TextBox 36"/>
            <p:cNvSpPr txBox="1"/>
            <p:nvPr/>
          </p:nvSpPr>
          <p:spPr>
            <a:xfrm>
              <a:off x="645490" y="2038077"/>
              <a:ext cx="3134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+ 18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- 18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 60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8" name="图片 5" descr="0R$IYIG}9UNRH91W@{QW8)I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44937" y="1995686"/>
              <a:ext cx="434975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6" descr="1@HWWAN%X0UW{U)CD%MWE`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14316" y="2028254"/>
              <a:ext cx="901700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7275513" y="1635646"/>
            <a:ext cx="13890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anose="02010600030101010101" pitchFamily="2" charset="-122"/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2" grpId="0"/>
      <p:bldP spid="29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4" descr="O6J[IPP}J3DH933~]49B8Y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6656" y="1203598"/>
            <a:ext cx="34480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1674708" y="627534"/>
            <a:ext cx="43536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看图列方程，并求出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的值。</a:t>
            </a:r>
            <a:endParaRPr lang="zh-CN" altLang="en-US" sz="2400" b="1" dirty="0">
              <a:solidFill>
                <a:srgbClr val="FF0066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3440382" y="2571750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71600" y="3147814"/>
            <a:ext cx="7219541" cy="1291415"/>
            <a:chOff x="971600" y="2598753"/>
            <a:chExt cx="7219541" cy="2011495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71600" y="2598753"/>
              <a:ext cx="7219541" cy="201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图片 43" descr="屏幕剪辑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061610" y="3507854"/>
              <a:ext cx="1152686" cy="981212"/>
            </a:xfrm>
            <a:prstGeom prst="rect">
              <a:avLst/>
            </a:prstGeom>
          </p:spPr>
        </p:pic>
        <p:pic>
          <p:nvPicPr>
            <p:cNvPr id="45" name="图片 44" descr="屏幕剪辑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47706" y="3534754"/>
              <a:ext cx="1152686" cy="981212"/>
            </a:xfrm>
            <a:prstGeom prst="rect">
              <a:avLst/>
            </a:prstGeom>
          </p:spPr>
        </p:pic>
      </p:grpSp>
      <p:pic>
        <p:nvPicPr>
          <p:cNvPr id="46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5" cstate="email"/>
          <a:srcRect l="25388" t="17536" r="23766" b="8409"/>
          <a:stretch>
            <a:fillRect/>
          </a:stretch>
        </p:blipFill>
        <p:spPr bwMode="auto">
          <a:xfrm>
            <a:off x="1074102" y="3197695"/>
            <a:ext cx="761594" cy="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6" cstate="email"/>
          <a:srcRect l="30410" t="9934" r="25162" b="24128"/>
          <a:stretch>
            <a:fillRect/>
          </a:stretch>
        </p:blipFill>
        <p:spPr bwMode="auto">
          <a:xfrm>
            <a:off x="7380312" y="3230100"/>
            <a:ext cx="720080" cy="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2109000" y="3174562"/>
            <a:ext cx="3074716" cy="830997"/>
            <a:chOff x="2124347" y="2715766"/>
            <a:chExt cx="3074716" cy="830997"/>
          </a:xfrm>
        </p:grpSpPr>
        <p:sp>
          <p:nvSpPr>
            <p:cNvPr id="48" name="圆角矩形标注 47"/>
            <p:cNvSpPr>
              <a:spLocks noChangeArrowheads="1"/>
            </p:cNvSpPr>
            <p:nvPr/>
          </p:nvSpPr>
          <p:spPr bwMode="auto">
            <a:xfrm>
              <a:off x="2124347" y="2776711"/>
              <a:ext cx="2412554" cy="708993"/>
            </a:xfrm>
            <a:prstGeom prst="wedgeRoundRectCallout">
              <a:avLst>
                <a:gd name="adj1" fmla="val -59036"/>
                <a:gd name="adj2" fmla="val -15953"/>
                <a:gd name="adj3" fmla="val 16667"/>
              </a:avLst>
            </a:prstGeom>
            <a:solidFill>
              <a:srgbClr val="FCE3E3"/>
            </a:solidFill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0" name="TextBox 22"/>
            <p:cNvSpPr txBox="1">
              <a:spLocks noChangeArrowheads="1"/>
            </p:cNvSpPr>
            <p:nvPr/>
          </p:nvSpPr>
          <p:spPr bwMode="auto">
            <a:xfrm>
              <a:off x="2143125" y="2715766"/>
              <a:ext cx="30559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2766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</a:t>
              </a:r>
              <a:r>
                <a:rPr lang="en-US" altLang="zh-CN" sz="2400" b="1" dirty="0">
                  <a:solidFill>
                    <a:srgbClr val="FF2766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400" b="1" dirty="0">
                  <a:solidFill>
                    <a:srgbClr val="FF2766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+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 eaLnBrk="1" hangingPunct="1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 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x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44008" y="3241858"/>
            <a:ext cx="2592288" cy="842060"/>
            <a:chOff x="4716016" y="2776711"/>
            <a:chExt cx="2664296" cy="842060"/>
          </a:xfrm>
        </p:grpSpPr>
        <p:sp>
          <p:nvSpPr>
            <p:cNvPr id="49" name="圆角矩形标注 48"/>
            <p:cNvSpPr>
              <a:spLocks noChangeArrowheads="1"/>
            </p:cNvSpPr>
            <p:nvPr/>
          </p:nvSpPr>
          <p:spPr bwMode="auto">
            <a:xfrm>
              <a:off x="4716016" y="2776711"/>
              <a:ext cx="2664296" cy="781001"/>
            </a:xfrm>
            <a:prstGeom prst="wedgeRoundRectCallout">
              <a:avLst>
                <a:gd name="adj1" fmla="val 58001"/>
                <a:gd name="adj2" fmla="val -15953"/>
                <a:gd name="adj3" fmla="val 16667"/>
              </a:avLst>
            </a:prstGeom>
            <a:solidFill>
              <a:srgbClr val="FCE3E3"/>
            </a:solidFill>
            <a:ln w="25400" algn="ctr">
              <a:solidFill>
                <a:srgbClr val="F9C7C7"/>
              </a:solidFill>
              <a:miter lim="800000"/>
            </a:ln>
          </p:spPr>
          <p:txBody>
            <a:bodyPr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" name="TextBox 22"/>
            <p:cNvSpPr txBox="1">
              <a:spLocks noChangeArrowheads="1"/>
            </p:cNvSpPr>
            <p:nvPr/>
          </p:nvSpPr>
          <p:spPr bwMode="auto">
            <a:xfrm>
              <a:off x="4903788" y="2787774"/>
              <a:ext cx="22605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因为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50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-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10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，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所以 </a:t>
              </a:r>
              <a:r>
                <a:rPr lang="en-US" altLang="zh-CN" sz="24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x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=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3528" y="555526"/>
            <a:ext cx="1166673" cy="1064551"/>
            <a:chOff x="670145" y="1457273"/>
            <a:chExt cx="1555361" cy="1419401"/>
          </a:xfrm>
        </p:grpSpPr>
        <p:pic>
          <p:nvPicPr>
            <p:cNvPr id="23" name="图片 22" descr="28Z58PICt4r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280" y="2715766"/>
            <a:ext cx="1728192" cy="13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0" name="AutoShape 22"/>
          <p:cNvSpPr>
            <a:spLocks noChangeArrowheads="1"/>
          </p:cNvSpPr>
          <p:nvPr/>
        </p:nvSpPr>
        <p:spPr bwMode="auto">
          <a:xfrm flipH="1">
            <a:off x="1259632" y="3003798"/>
            <a:ext cx="4298206" cy="1296144"/>
          </a:xfrm>
          <a:prstGeom prst="wedgeRoundRectCallout">
            <a:avLst>
              <a:gd name="adj1" fmla="val 53961"/>
              <a:gd name="adj2" fmla="val -73007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/>
          <a:lstStyle/>
          <a:p>
            <a:pPr defTabSz="91440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先写好“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”，然后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等式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两边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同时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减去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，注意每一步中的“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”上下对齐。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 flipH="1">
            <a:off x="1403648" y="699542"/>
            <a:ext cx="4154190" cy="504825"/>
          </a:xfrm>
          <a:prstGeom prst="wedgeRoundRectCallout">
            <a:avLst>
              <a:gd name="adj1" fmla="val 57177"/>
              <a:gd name="adj2" fmla="val 40525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</a:ln>
          <a:effectLst/>
        </p:spPr>
        <p:txBody>
          <a:bodyPr/>
          <a:lstStyle/>
          <a:p>
            <a:pPr defTabSz="91440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通常根据等式的性质来思考。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915816" y="1516782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844675" y="2002557"/>
            <a:ext cx="46561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+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5748995" y="1851670"/>
            <a:ext cx="2686570" cy="868363"/>
          </a:xfrm>
          <a:prstGeom prst="wedgeRoundRectCallout">
            <a:avLst>
              <a:gd name="adj1" fmla="val 24509"/>
              <a:gd name="adj2" fmla="val 69841"/>
              <a:gd name="adj3" fmla="val 16667"/>
            </a:avLst>
          </a:prstGeom>
          <a:noFill/>
          <a:ln w="12700">
            <a:solidFill>
              <a:srgbClr val="C6D8B6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方程两边都减去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，左边只剩下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709219" y="2427734"/>
            <a:ext cx="13668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668" y="1077829"/>
            <a:ext cx="1153192" cy="1652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0" grpId="0" animBg="1"/>
      <p:bldP spid="14" grpId="0" animBg="1"/>
      <p:bldP spid="15" grpId="0"/>
      <p:bldP spid="16" grpId="0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童晓芳\个人专业成长\各类撰稿\20180605路编1-6下册《课件》\课件专用人物图\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5432" y="1035662"/>
            <a:ext cx="1501947" cy="11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130550" y="339502"/>
            <a:ext cx="2486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+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1790700" y="771550"/>
            <a:ext cx="49244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+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926830" y="1203598"/>
            <a:ext cx="13652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</a:p>
        </p:txBody>
      </p:sp>
      <p:sp>
        <p:nvSpPr>
          <p:cNvPr id="20" name="云形标注 19"/>
          <p:cNvSpPr/>
          <p:nvPr/>
        </p:nvSpPr>
        <p:spPr>
          <a:xfrm>
            <a:off x="1619672" y="1635646"/>
            <a:ext cx="5472608" cy="517971"/>
          </a:xfrm>
          <a:prstGeom prst="cloudCallout">
            <a:avLst>
              <a:gd name="adj1" fmla="val 56898"/>
              <a:gd name="adj2" fmla="val -40650"/>
            </a:avLst>
          </a:prstGeom>
          <a:noFill/>
          <a:ln>
            <a:solidFill>
              <a:srgbClr val="FCE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是不是正确答案呢？</a:t>
            </a: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1691680" y="2787774"/>
            <a:ext cx="5832647" cy="1194549"/>
          </a:xfrm>
          <a:prstGeom prst="wedgeRoundRectCallout">
            <a:avLst>
              <a:gd name="adj1" fmla="val 55519"/>
              <a:gd name="adj2" fmla="val 1412"/>
              <a:gd name="adj3" fmla="val 16667"/>
            </a:avLst>
          </a:prstGeom>
          <a:noFill/>
          <a:ln w="12700">
            <a:solidFill>
              <a:srgbClr val="85A6ED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检验：把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代入原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方程，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左边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 40+10 = 50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，左边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=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右边。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 所以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 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是原方程的解。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52992" y="4132287"/>
            <a:ext cx="737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endParaRPr lang="zh-CN" altLang="en-US" sz="24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7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3" cstate="email"/>
          <a:srcRect l="25388" t="17536" r="23766" b="8409"/>
          <a:stretch>
            <a:fillRect/>
          </a:stretch>
        </p:blipFill>
        <p:spPr bwMode="auto">
          <a:xfrm>
            <a:off x="251520" y="2211710"/>
            <a:ext cx="1275662" cy="14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4" cstate="email"/>
          <a:srcRect l="30410" t="9934" r="25162" b="24128"/>
          <a:stretch>
            <a:fillRect/>
          </a:stretch>
        </p:blipFill>
        <p:spPr bwMode="auto">
          <a:xfrm>
            <a:off x="7910570" y="2859782"/>
            <a:ext cx="1007442" cy="11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圆角矩形标注 27"/>
          <p:cNvSpPr>
            <a:spLocks noChangeArrowheads="1"/>
          </p:cNvSpPr>
          <p:nvPr/>
        </p:nvSpPr>
        <p:spPr bwMode="auto">
          <a:xfrm>
            <a:off x="1691680" y="2283718"/>
            <a:ext cx="6624736" cy="432048"/>
          </a:xfrm>
          <a:prstGeom prst="wedgeRoundRectCallout">
            <a:avLst>
              <a:gd name="adj1" fmla="val -54707"/>
              <a:gd name="adj2" fmla="val 3986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代入原方程，看看左右两边是不是相等。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圆角矩形标注 29"/>
          <p:cNvSpPr>
            <a:spLocks noChangeArrowheads="1"/>
          </p:cNvSpPr>
          <p:nvPr/>
        </p:nvSpPr>
        <p:spPr bwMode="auto">
          <a:xfrm>
            <a:off x="1475656" y="4075633"/>
            <a:ext cx="5832648" cy="728365"/>
          </a:xfrm>
          <a:prstGeom prst="wedgeRoundRectCallout">
            <a:avLst>
              <a:gd name="adj1" fmla="val -53508"/>
              <a:gd name="adj2" fmla="val -4922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使方程左右两边相等的未知数的值叫作</a:t>
            </a: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方程的解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，求方程的解的过程叫作</a:t>
            </a:r>
            <a:r>
              <a:rPr lang="zh-CN" altLang="en-US" sz="2400" b="1" dirty="0">
                <a:solidFill>
                  <a:srgbClr val="FF2D68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解方程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6" grpId="0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741307" y="973202"/>
            <a:ext cx="2404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解方程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589679" y="1634033"/>
            <a:ext cx="217973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- 30 = 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2349191" y="2084186"/>
            <a:ext cx="41670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解：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-30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+ 30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80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+ 30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4338260" y="2471984"/>
            <a:ext cx="2177956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= 110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2" cstate="email"/>
          <a:srcRect l="25388" t="17536" r="23766" b="8409"/>
          <a:stretch>
            <a:fillRect/>
          </a:stretch>
        </p:blipFill>
        <p:spPr bwMode="auto">
          <a:xfrm>
            <a:off x="1538288" y="3075806"/>
            <a:ext cx="11138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2915816" y="3219822"/>
            <a:ext cx="4775878" cy="720080"/>
          </a:xfrm>
          <a:prstGeom prst="wedgeRoundRectCallout">
            <a:avLst>
              <a:gd name="adj1" fmla="val -54707"/>
              <a:gd name="adj2" fmla="val 39864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pPr defTabSz="914400">
              <a:spcBef>
                <a:spcPct val="5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根据等式的性质：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方程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两边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都加上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，左边只剩下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0" grpId="0"/>
      <p:bldP spid="31" grpId="0"/>
      <p:bldP spid="32" grpId="0"/>
      <p:bldP spid="1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全屏显示(16:9)</PresentationFormat>
  <Paragraphs>150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Calibri</vt:lpstr>
      <vt:lpstr>黑体</vt:lpstr>
      <vt:lpstr>楷体</vt:lpstr>
      <vt:lpstr>Microsoft JhengHei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2023-01-16T22:30:10Z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16B21538BA294D34A85BC3D54CAED04B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