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眉占位符 81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5" name="日期占位符 819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819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819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8" name="页脚占位符 819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9" name="灯片编号占位符 819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1E80256-A1FB-4803-9968-42CE507758C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solidFill>
            <a:srgbClr val="FFFFFF"/>
          </a:solidFill>
        </p:spPr>
      </p:sp>
      <p:sp>
        <p:nvSpPr>
          <p:cNvPr id="717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FDAD04D-816E-4665-8F18-A09067E0EA4B}" type="slidenum">
              <a:rPr lang="zh-CN" altLang="en-US" sz="1200">
                <a:latin typeface="Aharoni" pitchFamily="2" charset="-79"/>
              </a:rPr>
              <a:t>4</a:t>
            </a:fld>
            <a:endParaRPr lang="zh-CN" altLang="en-US" sz="1200">
              <a:latin typeface="Aharoni" pitchFamily="2" charset="-79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845;&#35838;&#26102;\Lesson30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20845;&#35838;&#26102;\Lesson30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1313384"/>
            <a:ext cx="9144000" cy="10354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5  Look into Science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2564904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Science </a:t>
            </a:r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Affects Us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" y="357257"/>
            <a:ext cx="5256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 新课标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5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1044575" y="549275"/>
            <a:ext cx="73501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7.The higher air pressure outside the jar holds the cardboard in place.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in place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意为“原位,在恰当的位置”。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(1)in place of sb./sth.=in sb.’s/sth’s place代替/顶替某人/物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take place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发生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(3)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take sb.’s/sth.’s place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=take the place of sb./sth.代替/替换某人/物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8.Yes,science is interesting,and it affects our everyday lives.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affect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为及物动词,意为“影响”,相当于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influence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,常构成短语:be affected by被……影响。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effect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为名词,意为“结果,影响”。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have an effect on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意为“对……有影响”。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900113" y="1268413"/>
            <a:ext cx="67945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9.Our lives would surely be very different without scientific developments.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development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为名词,意为“发展,成长”,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the development of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意为“……的发展”。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develop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为动词,意为“(使)成长,发展”,a developing country发展中国家,a developed country发达国家。</a:t>
            </a:r>
          </a:p>
          <a:p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1476375" y="908050"/>
            <a:ext cx="6248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10.I always wonder what life would be like without computers or mobile phones.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  <a:sym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wonder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为及物动词,意为“惊奇,想知道”,相当于want to know,其后可接“疑问词+动词不定式”结构和宾语从句。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】　(1)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wonder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还可作不及物动词,意为“觉得奇怪,想知道”,可构成短语wonder about/at。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(2)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wonder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还可作可数名词,意为“奇迹”。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(3)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wonderful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为形容词,意为“美妙的”。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99"/>
          <p:cNvSpPr txBox="1">
            <a:spLocks noChangeArrowheads="1"/>
          </p:cNvSpPr>
          <p:nvPr/>
        </p:nvSpPr>
        <p:spPr bwMode="auto">
          <a:xfrm>
            <a:off x="1116013" y="765175"/>
            <a:ext cx="7310437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11.Scientific discoveries are making our lives better and better.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better and better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意为“越来越好”。形容词或副词的比较级重复使用,并用and连接,表示程度的增加,意为“越来越……”,这一结构是“比较级+and+比较级”。如果是多音节的形容词或副词表达这一含义时应用“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more and more+形容词或副词的原级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”表示。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“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the+比较级,the+比较级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”意为“越……越……”。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1260475" y="260350"/>
            <a:ext cx="76104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Here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are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some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inventions.How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do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they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affect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our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everyday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lives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Talk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about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them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with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your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</a:rPr>
              <a:t>partner.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28675" y="3502025"/>
            <a:ext cx="2841625" cy="321468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indent="228600" fontAlgn="auto"/>
            <a:r>
              <a:rPr lang="en-US" altLang="zh-CN" sz="2800" noProof="1">
                <a:solidFill>
                  <a:srgbClr val="B60A9F"/>
                </a:solidFill>
                <a:latin typeface="Aharoni" charset="0"/>
                <a:ea typeface="NEU-BZ-S92" charset="0"/>
                <a:cs typeface="NEU-BZ-S92" charset="0"/>
              </a:rPr>
              <a:t>Example</a:t>
            </a:r>
            <a:r>
              <a:rPr lang="en-US" altLang="zh-CN" sz="2800" noProof="1">
                <a:solidFill>
                  <a:srgbClr val="B60A9F"/>
                </a:solidFill>
                <a:latin typeface="Aharoni" charset="0"/>
                <a:ea typeface="方正书宋_GBK" charset="0"/>
                <a:cs typeface="方正书宋_GBK" charset="0"/>
              </a:rPr>
              <a:t>:</a:t>
            </a:r>
          </a:p>
          <a:p>
            <a:pPr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With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TV</a:t>
            </a:r>
          </a:p>
          <a:p>
            <a:pPr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I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watch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TV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get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information.</a:t>
            </a:r>
          </a:p>
          <a:p>
            <a:pPr fontAlgn="auto"/>
            <a:r>
              <a:rPr lang="en-US" altLang="zh-CN" sz="2800" u="sng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 </a:t>
            </a:r>
            <a:endParaRPr lang="en-US" altLang="zh-CN" sz="2800" noProof="1">
              <a:solidFill>
                <a:srgbClr val="C00000"/>
              </a:solidFill>
              <a:latin typeface="Aharoni" charset="0"/>
              <a:ea typeface="NEU-BZ-S92" charset="0"/>
              <a:cs typeface="NEU-BZ-S92" charset="0"/>
            </a:endParaRPr>
          </a:p>
          <a:p>
            <a:pPr fontAlgn="auto"/>
            <a:r>
              <a:rPr lang="en-US" altLang="zh-CN" sz="2800" u="sng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2800" u="sng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900" u="sng" noProof="1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  <a:endParaRPr lang="zh-CN" altLang="en-US" noProof="1"/>
          </a:p>
        </p:txBody>
      </p:sp>
      <p:sp>
        <p:nvSpPr>
          <p:cNvPr id="3" name="文本框 2"/>
          <p:cNvSpPr txBox="1"/>
          <p:nvPr/>
        </p:nvSpPr>
        <p:spPr>
          <a:xfrm>
            <a:off x="5219700" y="3429000"/>
            <a:ext cx="3490913" cy="3063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indent="228600"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Without TV</a:t>
            </a:r>
          </a:p>
          <a:p>
            <a:pPr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I would spend more time talking with my family.</a:t>
            </a:r>
          </a:p>
          <a:p>
            <a:pPr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2800" noProof="1">
                <a:solidFill>
                  <a:srgbClr val="C00000"/>
                </a:solidFill>
                <a:latin typeface="Aharoni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900" u="sng" noProof="1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900" u="sng" noProof="1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</a:p>
          <a:p>
            <a:pPr fontAlgn="auto"/>
            <a:r>
              <a:rPr lang="en-US" altLang="zh-CN" sz="900" u="sng" noProof="1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  <a:endParaRPr lang="zh-CN" altLang="en-US" noProof="1"/>
          </a:p>
        </p:txBody>
      </p:sp>
      <p:sp>
        <p:nvSpPr>
          <p:cNvPr id="17412" name="文本框 3"/>
          <p:cNvSpPr>
            <a:spLocks noChangeArrowheads="1"/>
          </p:cNvSpPr>
          <p:nvPr/>
        </p:nvSpPr>
        <p:spPr bwMode="auto">
          <a:xfrm>
            <a:off x="1000125" y="1785938"/>
            <a:ext cx="7000875" cy="15319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 indent="228600"/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TV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camera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radio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computer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telephone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</a:p>
          <a:p>
            <a:pPr indent="228600"/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light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bulb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clock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washing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machine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 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compass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 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telescope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X-ray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eyeglasses</a:t>
            </a:r>
            <a:endParaRPr lang="zh-CN" altLang="en-US" sz="2800">
              <a:solidFill>
                <a:srgbClr val="000000"/>
              </a:solidFill>
              <a:latin typeface="Aharoni" pitchFamily="2" charset="-79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900113" y="5588000"/>
            <a:ext cx="3095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219700" y="6092825"/>
            <a:ext cx="3097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900113" y="6092825"/>
            <a:ext cx="3095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219700" y="5588000"/>
            <a:ext cx="3097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99"/>
          <p:cNvSpPr txBox="1">
            <a:spLocks noChangeArrowheads="1"/>
          </p:cNvSpPr>
          <p:nvPr/>
        </p:nvSpPr>
        <p:spPr bwMode="auto">
          <a:xfrm>
            <a:off x="785813" y="928688"/>
            <a:ext cx="700405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 err="1">
                <a:solidFill>
                  <a:srgbClr val="902086"/>
                </a:solidFill>
                <a:latin typeface="Aharoni" pitchFamily="2" charset="-79"/>
              </a:rPr>
              <a:t>Ⅰ.Fill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blanks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correct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forms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words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902086"/>
                </a:solidFill>
                <a:latin typeface="Aharoni" pitchFamily="2" charset="-79"/>
              </a:rPr>
              <a:t>box.</a:t>
            </a:r>
          </a:p>
          <a:p>
            <a:endParaRPr lang="en-US" altLang="zh-CN" sz="2400" dirty="0">
              <a:solidFill>
                <a:srgbClr val="902086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         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discover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affect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suggest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place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C00000"/>
                </a:solidFill>
                <a:latin typeface="Aharoni" pitchFamily="2" charset="-79"/>
              </a:rPr>
              <a:t>develop</a:t>
            </a:r>
            <a:endParaRPr lang="en-US" altLang="zh-CN" sz="2400" dirty="0">
              <a:solidFill>
                <a:srgbClr val="C00000"/>
              </a:solidFill>
              <a:latin typeface="Aharoni" pitchFamily="2" charset="-79"/>
            </a:endParaRP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1.Jenny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 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stronger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piece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2.The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pressure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result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3.The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wonderful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4.What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plans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          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company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5.They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used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rock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hold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map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400" dirty="0">
              <a:latin typeface="Aharoni" pitchFamily="2" charset="-79"/>
            </a:endParaRPr>
          </a:p>
        </p:txBody>
      </p:sp>
      <p:sp>
        <p:nvSpPr>
          <p:cNvPr id="18434" name="圆角矩形 2"/>
          <p:cNvSpPr>
            <a:spLocks noChangeArrowheads="1"/>
          </p:cNvSpPr>
          <p:nvPr/>
        </p:nvSpPr>
        <p:spPr bwMode="auto">
          <a:xfrm>
            <a:off x="1571625" y="1928813"/>
            <a:ext cx="5761038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28813" y="2714625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suggests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71875" y="3500438"/>
            <a:ext cx="112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affects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143625" y="4143375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discovery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72063" y="4500563"/>
            <a:ext cx="214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development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215063" y="52149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place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40" name="矩形 8"/>
          <p:cNvSpPr>
            <a:spLocks noChangeArrowheads="1"/>
          </p:cNvSpPr>
          <p:nvPr/>
        </p:nvSpPr>
        <p:spPr bwMode="auto">
          <a:xfrm>
            <a:off x="857250" y="0"/>
            <a:ext cx="3000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99"/>
          <p:cNvSpPr txBox="1">
            <a:spLocks noChangeArrowheads="1"/>
          </p:cNvSpPr>
          <p:nvPr/>
        </p:nvSpPr>
        <p:spPr bwMode="auto">
          <a:xfrm>
            <a:off x="828675" y="331788"/>
            <a:ext cx="7789863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单项填空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1.They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often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last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term. 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A.do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B.did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C.does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D.to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2.He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covered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desk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cloth.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C.at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D.in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3.I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did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interesting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wanted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classmates.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A.to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surprise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B.to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surprise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C.to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surprised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D.surprise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pushes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us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above.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A.down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from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B.up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from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C.from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down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D.from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up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5.Students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shouldn’t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school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      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breakfast.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bad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their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health.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B.without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D.by</a:t>
            </a:r>
            <a:endParaRPr lang="zh-CN" altLang="en-US" sz="2400" dirty="0">
              <a:latin typeface="Aharoni" pitchFamily="2" charset="-79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11413" y="2492375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940425" y="4652963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00563" y="1412875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987675" y="69215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63938" y="3571875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683568" y="1016793"/>
            <a:ext cx="684688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根据汉语意思完成句子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我想知道那是什么意思。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means.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那项发现在科学界引起极大的轰动。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caused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tremendous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commotion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world.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这个实验听起来很有趣。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我喜欢了解自然科学的发展。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developments.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他们用一块石头将地图压制妥当。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used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rock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hold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map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43931" y="1737518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wonder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691631" y="2458243"/>
            <a:ext cx="157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discovery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628256" y="2817018"/>
            <a:ext cx="442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88618" y="3537743"/>
            <a:ext cx="280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sounds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interesting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88393" y="4256881"/>
            <a:ext cx="227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enjoy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learning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723881" y="533796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place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99"/>
          <p:cNvSpPr txBox="1">
            <a:spLocks noChangeArrowheads="1"/>
          </p:cNvSpPr>
          <p:nvPr/>
        </p:nvSpPr>
        <p:spPr bwMode="auto">
          <a:xfrm>
            <a:off x="789780" y="960438"/>
            <a:ext cx="80306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Unit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student’s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21506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3861048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164388" y="5013325"/>
            <a:ext cx="647700" cy="57467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99"/>
          <p:cNvSpPr txBox="1">
            <a:spLocks noChangeArrowheads="1"/>
          </p:cNvSpPr>
          <p:nvPr/>
        </p:nvSpPr>
        <p:spPr bwMode="auto">
          <a:xfrm>
            <a:off x="467544" y="908720"/>
            <a:ext cx="8208912" cy="57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Fun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Facts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·Your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nose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ears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continue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growing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throughout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entire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life.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·Babies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blink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only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once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or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twice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minute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while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adults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blink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around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10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times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minute.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·Your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fingerprints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unique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so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tongue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prints.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·The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earth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isn’t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perfectly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  <a:latin typeface="Aharoni" pitchFamily="2" charset="-79"/>
              </a:rPr>
              <a:t>round.It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slightly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flattened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North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South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poles.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·A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dog’s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hearing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sensitive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than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  <a:latin typeface="Aharoni" pitchFamily="2" charset="-79"/>
              </a:rPr>
              <a:t>human’s.Dogs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hear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noises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that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we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can’t.</a:t>
            </a:r>
          </a:p>
          <a:p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·It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takes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body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12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hours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completely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digest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Aharoni" pitchFamily="2" charset="-79"/>
              </a:rPr>
              <a:t>meal.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260475" y="620713"/>
            <a:ext cx="5834063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</a:pPr>
            <a:r>
              <a:rPr lang="en-US" altLang="zh-CN" sz="7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Words</a:t>
            </a:r>
          </a:p>
        </p:txBody>
      </p:sp>
      <p:sp>
        <p:nvSpPr>
          <p:cNvPr id="67587" name="Rectangle 7"/>
          <p:cNvSpPr>
            <a:spLocks noChangeArrowheads="1"/>
          </p:cNvSpPr>
          <p:nvPr/>
        </p:nvSpPr>
        <p:spPr bwMode="auto">
          <a:xfrm>
            <a:off x="684213" y="2132013"/>
            <a:ext cx="73469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4000" i="1"/>
              <a:t>    </a:t>
            </a:r>
            <a:r>
              <a:rPr lang="en-US" altLang="zh-CN" sz="4000" b="1">
                <a:solidFill>
                  <a:srgbClr val="0000E2"/>
                </a:solidFill>
                <a:latin typeface="Aharoni" pitchFamily="2" charset="-79"/>
              </a:rPr>
              <a:t>affect                 suggest</a:t>
            </a:r>
          </a:p>
          <a:p>
            <a:pPr>
              <a:lnSpc>
                <a:spcPct val="115000"/>
              </a:lnSpc>
            </a:pPr>
            <a:r>
              <a:rPr lang="en-US" altLang="zh-CN" sz="4000" b="1">
                <a:solidFill>
                  <a:srgbClr val="0000E2"/>
                </a:solidFill>
                <a:latin typeface="Aharoni" pitchFamily="2" charset="-79"/>
              </a:rPr>
              <a:t> development             mobile</a:t>
            </a:r>
          </a:p>
          <a:p>
            <a:pPr>
              <a:lnSpc>
                <a:spcPct val="115000"/>
              </a:lnSpc>
            </a:pPr>
            <a:r>
              <a:rPr lang="en-US" altLang="zh-CN" sz="4000" b="1">
                <a:solidFill>
                  <a:srgbClr val="0000E2"/>
                </a:solidFill>
                <a:latin typeface="Aharoni" pitchFamily="2" charset="-79"/>
              </a:rPr>
              <a:t>   phone                  discovery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99"/>
          <p:cNvSpPr txBox="1">
            <a:spLocks noChangeArrowheads="1"/>
          </p:cNvSpPr>
          <p:nvPr/>
        </p:nvSpPr>
        <p:spPr bwMode="auto">
          <a:xfrm>
            <a:off x="539552" y="2060228"/>
            <a:ext cx="7720012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affects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people’s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     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lives. Without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developments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recent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years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very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different.Can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imagine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life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computers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             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      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making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better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better.DNA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really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most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amazing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things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earth.Many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people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zh-CN" altLang="en-US" sz="28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world. </a:t>
            </a:r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526604" y="1052736"/>
            <a:ext cx="7648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lesson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fill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blanks.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932164" y="2060228"/>
            <a:ext cx="1812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everyday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15814" y="3715990"/>
            <a:ext cx="2647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mobile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phones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63964" y="3715990"/>
            <a:ext cx="204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discoveries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140127" y="5012978"/>
            <a:ext cx="162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change</a:t>
            </a: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9" name="Lesson30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564" y="1149003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3758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331913" y="2060575"/>
            <a:ext cx="5080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  <a:endParaRPr lang="en-US" altLang="zh-CN" sz="3200" dirty="0">
              <a:solidFill>
                <a:srgbClr val="C00000"/>
              </a:solidFill>
              <a:latin typeface="Aharoni" pitchFamily="2" charset="-79"/>
            </a:endParaRP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·be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like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·turn</a:t>
            </a:r>
            <a:r>
              <a:rPr lang="en-US" altLang="zh-CN" sz="3200" baseline="-250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over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·push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up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·push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down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·in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place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116013" y="476250"/>
            <a:ext cx="7059612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</a:p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1071563" y="428625"/>
            <a:ext cx="7415212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·Everyone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fine.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suggest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too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First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get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full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piece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cardboard.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Yes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interesting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affects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everyday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surely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very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different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developments.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always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wonder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life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like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computers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mobile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phones.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·Scientific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discoveries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making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lives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better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better.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467544" y="980728"/>
            <a:ext cx="7718425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1.What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would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life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be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like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without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computers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or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mobile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phones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?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be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like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意为“像”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多指品质、性格等内在方面的相似。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look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like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偏于外貌上的形似。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take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after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外貌或行为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像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父母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)”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2.Everyone here is fine.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everyone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为不定代词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意为“每个人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人人”。不定代词作主语时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谓语动词应用单数形式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;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不定代词被形容词修饰时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形容词应后置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;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含有不定代词的句子在进行肯定和否定转化时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可将不定代词进行变化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;“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不定代词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+else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意为“别的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……”;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不定代词的所有格直接在词尾加“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”,“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不定代词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+else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的所有格需在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else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后加“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’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827584" y="1196752"/>
            <a:ext cx="68722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3.I suggest you try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it,too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!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suggest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为动词,意为“提议,提出”,后可接名词/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v.-ing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,或接that引导的宾语从句,that从句用“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should+动词原形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”,should可以省略。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suggestion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作可数名词,意为“建议,意见”。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4.First,get a jar full of water and a piece of cardboard.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本句中的短语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full of water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用在名词jar之后作定语,不定式、介词短语和定语从句等都可用在名词后作定语。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683568" y="1484784"/>
            <a:ext cx="71501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5.Cover the jar with the cardboard and turn the jar over.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turn…over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意为“将……翻过来。”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turn over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还意为“移交,仔细考虑”。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6.The air pressure pushing up on the cardboard is higher than that of the water pushing down from inside the jar.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  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push up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意为“向上推,提高”。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push down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意为“向下按,推倒,压倒”。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  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that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用来替代“the+前述名词”,以避免重复。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669</Words>
  <Application>Microsoft Office PowerPoint</Application>
  <PresentationFormat>全屏显示(4:3)</PresentationFormat>
  <Paragraphs>147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Aharoni</vt:lpstr>
      <vt:lpstr>NEU-BZ-S92</vt:lpstr>
      <vt:lpstr>方正书宋_GBK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2023-01-16T22:30:24Z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1BEAE4D6F2D14420995CA77DE6A3833B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