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29"/>
  </p:notesMasterIdLst>
  <p:handoutMasterIdLst>
    <p:handoutMasterId r:id="rId30"/>
  </p:handoutMasterIdLst>
  <p:sldIdLst>
    <p:sldId id="257" r:id="rId3"/>
    <p:sldId id="258" r:id="rId4"/>
    <p:sldId id="259" r:id="rId5"/>
    <p:sldId id="260" r:id="rId6"/>
    <p:sldId id="276" r:id="rId7"/>
    <p:sldId id="277" r:id="rId8"/>
    <p:sldId id="280" r:id="rId9"/>
    <p:sldId id="282" r:id="rId10"/>
    <p:sldId id="278" r:id="rId11"/>
    <p:sldId id="283" r:id="rId12"/>
    <p:sldId id="284" r:id="rId13"/>
    <p:sldId id="281" r:id="rId14"/>
    <p:sldId id="285" r:id="rId15"/>
    <p:sldId id="287" r:id="rId16"/>
    <p:sldId id="286" r:id="rId17"/>
    <p:sldId id="290" r:id="rId18"/>
    <p:sldId id="288" r:id="rId19"/>
    <p:sldId id="293" r:id="rId20"/>
    <p:sldId id="295" r:id="rId21"/>
    <p:sldId id="294" r:id="rId22"/>
    <p:sldId id="291" r:id="rId23"/>
    <p:sldId id="298" r:id="rId24"/>
    <p:sldId id="297" r:id="rId25"/>
    <p:sldId id="299" r:id="rId26"/>
    <p:sldId id="296" r:id="rId27"/>
    <p:sldId id="300" r:id="rId28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914" y="-8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B8FAF-15C4-4241-A3FA-C3B69B594BC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5FEA6-0D14-4D6B-BF8D-7AE27CB697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5FEA6-0D14-4D6B-BF8D-7AE27CB6977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5FEA6-0D14-4D6B-BF8D-7AE27CB6977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5FEA6-0D14-4D6B-BF8D-7AE27CB69773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5FEA6-0D14-4D6B-BF8D-7AE27CB69773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5FEA6-0D14-4D6B-BF8D-7AE27CB69773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5FEA6-0D14-4D6B-BF8D-7AE27CB69773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5FEA6-0D14-4D6B-BF8D-7AE27CB69773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5FEA6-0D14-4D6B-BF8D-7AE27CB6977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99A02-46C5-4809-A471-67AA0AC995E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446F-1168-4CF9-947C-7B52751ABCC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AC21-0886-4EA6-A75B-933F3137FB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446F-1168-4CF9-947C-7B52751ABCC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AC21-0886-4EA6-A75B-933F3137FB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446F-1168-4CF9-947C-7B52751ABCC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AC21-0886-4EA6-A75B-933F3137FB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446F-1168-4CF9-947C-7B52751ABCC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AC21-0886-4EA6-A75B-933F3137FB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446F-1168-4CF9-947C-7B52751ABCC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AC21-0886-4EA6-A75B-933F3137FB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peelOff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446F-1168-4CF9-947C-7B52751ABCC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AC21-0886-4EA6-A75B-933F3137FB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446F-1168-4CF9-947C-7B52751ABCC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AC21-0886-4EA6-A75B-933F3137FB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446F-1168-4CF9-947C-7B52751ABCC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AC21-0886-4EA6-A75B-933F3137FB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446F-1168-4CF9-947C-7B52751ABCC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AC21-0886-4EA6-A75B-933F3137FB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446F-1168-4CF9-947C-7B52751ABCC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AC21-0886-4EA6-A75B-933F3137FB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446F-1168-4CF9-947C-7B52751ABCC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AC21-0886-4EA6-A75B-933F3137FB3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49004" y="78046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446F-1168-4CF9-947C-7B52751ABCC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AC21-0886-4EA6-A75B-933F3137FB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1446F-1168-4CF9-947C-7B52751ABCC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DAC21-0886-4EA6-A75B-933F3137FB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1446F-1168-4CF9-947C-7B52751ABCC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DAC21-0886-4EA6-A75B-933F3137FB3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标题占位符 1"/>
          <p:cNvSpPr txBox="1"/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8" name="文本占位符 2"/>
          <p:cNvSpPr txBox="1"/>
          <p:nvPr userDrawn="1"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 txBox="1"/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10" name="灯片编号占位符 5"/>
          <p:cNvSpPr txBox="1"/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16" cstate="screen"/>
          <a:stretch>
            <a:fillRect/>
          </a:stretch>
        </p:blipFill>
        <p:spPr>
          <a:xfrm rot="16200000">
            <a:off x="2677391" y="-2656609"/>
            <a:ext cx="6837218" cy="12192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1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085" y="4670315"/>
            <a:ext cx="12187915" cy="395915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430327" y="20781"/>
            <a:ext cx="2761673" cy="323134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10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10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openxmlformats.org/officeDocument/2006/relationships/image" Target="../media/image8.jpeg"/><Relationship Id="rId4" Type="http://schemas.openxmlformats.org/officeDocument/2006/relationships/image" Target="../media/image12.jpeg"/><Relationship Id="rId9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10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0" Type="http://schemas.openxmlformats.org/officeDocument/2006/relationships/image" Target="../media/image9.jpeg"/><Relationship Id="rId4" Type="http://schemas.openxmlformats.org/officeDocument/2006/relationships/image" Target="../media/image5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10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10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677391" y="-2656609"/>
            <a:ext cx="6837218" cy="12192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77908" y="5157609"/>
            <a:ext cx="3168540" cy="230635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890186" y="4501076"/>
            <a:ext cx="2933753" cy="93163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319527" y="3340171"/>
            <a:ext cx="3413697" cy="3413697"/>
          </a:xfrm>
          <a:custGeom>
            <a:avLst/>
            <a:gdLst>
              <a:gd name="connsiteX0" fmla="*/ 0 w 3620656"/>
              <a:gd name="connsiteY0" fmla="*/ 0 h 1614054"/>
              <a:gd name="connsiteX1" fmla="*/ 3084947 w 3620656"/>
              <a:gd name="connsiteY1" fmla="*/ 9237 h 1614054"/>
              <a:gd name="connsiteX2" fmla="*/ 3620656 w 3620656"/>
              <a:gd name="connsiteY2" fmla="*/ 1614054 h 1614054"/>
              <a:gd name="connsiteX3" fmla="*/ 0 w 3620656"/>
              <a:gd name="connsiteY3" fmla="*/ 1614054 h 161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0656" h="1614054">
                <a:moveTo>
                  <a:pt x="0" y="0"/>
                </a:moveTo>
                <a:lnTo>
                  <a:pt x="3084947" y="9237"/>
                </a:lnTo>
                <a:lnTo>
                  <a:pt x="3620656" y="1614054"/>
                </a:lnTo>
                <a:lnTo>
                  <a:pt x="0" y="1614054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688902" y="5342686"/>
            <a:ext cx="3168540" cy="23063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390133" y="66984"/>
            <a:ext cx="2761673" cy="323134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15406" y="20781"/>
            <a:ext cx="2056831" cy="212436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078258" y="2791691"/>
            <a:ext cx="1779631" cy="12446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40060" y="3670300"/>
            <a:ext cx="1779631" cy="12446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24433" y="40060"/>
            <a:ext cx="7000280" cy="508364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81316" y="2398728"/>
            <a:ext cx="1797600" cy="57084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584584" y="1000420"/>
            <a:ext cx="3425359" cy="3425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677391" y="-2656609"/>
            <a:ext cx="6837218" cy="12192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968" y="3748173"/>
            <a:ext cx="12187915" cy="39591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532469" y="3081553"/>
            <a:ext cx="4659531" cy="3497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81316" y="2398728"/>
            <a:ext cx="1797600" cy="57084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17484" y="1159109"/>
            <a:ext cx="4294910" cy="42949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-1" y="0"/>
            <a:ext cx="2056831" cy="21243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430327" y="20781"/>
            <a:ext cx="2761673" cy="323134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114734" y="2031124"/>
            <a:ext cx="1413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125A82"/>
                </a:solidFill>
                <a:cs typeface="+mn-ea"/>
                <a:sym typeface="+mn-lt"/>
              </a:rPr>
              <a:t>03.</a:t>
            </a:r>
            <a:endParaRPr lang="zh-CN" altLang="en-US" sz="5400" dirty="0">
              <a:solidFill>
                <a:srgbClr val="125A82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88791" y="2898844"/>
            <a:ext cx="296747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节气习俗</a:t>
            </a:r>
            <a:endParaRPr lang="zh-CN" altLang="en-US" sz="5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056403" y="233586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节气习俗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24683" y="-173375"/>
            <a:ext cx="1521808" cy="15218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689" y="1655179"/>
            <a:ext cx="4499489" cy="446565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19501" y="2789058"/>
            <a:ext cx="398290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民间会有一系列活动，归纳起来至少有十大风俗，分别是</a:t>
            </a:r>
            <a:r>
              <a:rPr lang="zh-CN" altLang="en-US" sz="2000" dirty="0" smtClean="0">
                <a:cs typeface="+mn-ea"/>
                <a:sym typeface="+mn-lt"/>
              </a:rPr>
              <a:t>：</a:t>
            </a:r>
            <a:endParaRPr lang="en-US" altLang="zh-CN" sz="2000" dirty="0" smtClean="0">
              <a:cs typeface="+mn-ea"/>
              <a:sym typeface="+mn-lt"/>
            </a:endParaRPr>
          </a:p>
          <a:p>
            <a:r>
              <a:rPr lang="zh-CN" altLang="en-US" dirty="0" smtClean="0">
                <a:cs typeface="+mn-ea"/>
                <a:sym typeface="+mn-lt"/>
              </a:rPr>
              <a:t>“食糯”</a:t>
            </a:r>
            <a:r>
              <a:rPr lang="zh-CN" altLang="en-US" dirty="0">
                <a:cs typeface="+mn-ea"/>
                <a:sym typeface="+mn-lt"/>
              </a:rPr>
              <a:t>、“喝粥”</a:t>
            </a:r>
            <a:r>
              <a:rPr lang="zh-CN" altLang="en-US" dirty="0" smtClean="0">
                <a:cs typeface="+mn-ea"/>
                <a:sym typeface="+mn-lt"/>
              </a:rPr>
              <a:t>、</a:t>
            </a:r>
            <a:endParaRPr lang="en-US" altLang="zh-CN" dirty="0" smtClean="0">
              <a:cs typeface="+mn-ea"/>
              <a:sym typeface="+mn-lt"/>
            </a:endParaRPr>
          </a:p>
          <a:p>
            <a:r>
              <a:rPr lang="zh-CN" altLang="en-US" dirty="0" smtClean="0">
                <a:cs typeface="+mn-ea"/>
                <a:sym typeface="+mn-lt"/>
              </a:rPr>
              <a:t>“纵饮”</a:t>
            </a:r>
            <a:r>
              <a:rPr lang="zh-CN" altLang="en-US" dirty="0">
                <a:cs typeface="+mn-ea"/>
                <a:sym typeface="+mn-lt"/>
              </a:rPr>
              <a:t>、“做牙”</a:t>
            </a:r>
            <a:r>
              <a:rPr lang="zh-CN" altLang="en-US" dirty="0" smtClean="0">
                <a:cs typeface="+mn-ea"/>
                <a:sym typeface="+mn-lt"/>
              </a:rPr>
              <a:t>、</a:t>
            </a:r>
            <a:endParaRPr lang="en-US" altLang="zh-CN" dirty="0" smtClean="0">
              <a:cs typeface="+mn-ea"/>
              <a:sym typeface="+mn-lt"/>
            </a:endParaRPr>
          </a:p>
          <a:p>
            <a:r>
              <a:rPr lang="zh-CN" altLang="en-US" dirty="0" smtClean="0">
                <a:cs typeface="+mn-ea"/>
                <a:sym typeface="+mn-lt"/>
              </a:rPr>
              <a:t>“扫尘”</a:t>
            </a:r>
            <a:r>
              <a:rPr lang="zh-CN" altLang="en-US" dirty="0">
                <a:cs typeface="+mn-ea"/>
                <a:sym typeface="+mn-lt"/>
              </a:rPr>
              <a:t>、“糊窗”</a:t>
            </a:r>
            <a:r>
              <a:rPr lang="zh-CN" altLang="en-US" dirty="0" smtClean="0">
                <a:cs typeface="+mn-ea"/>
                <a:sym typeface="+mn-lt"/>
              </a:rPr>
              <a:t>、</a:t>
            </a:r>
            <a:endParaRPr lang="en-US" altLang="zh-CN" dirty="0" smtClean="0">
              <a:cs typeface="+mn-ea"/>
              <a:sym typeface="+mn-lt"/>
            </a:endParaRPr>
          </a:p>
          <a:p>
            <a:r>
              <a:rPr lang="zh-CN" altLang="en-US" dirty="0" smtClean="0">
                <a:cs typeface="+mn-ea"/>
                <a:sym typeface="+mn-lt"/>
              </a:rPr>
              <a:t>“蒸供”</a:t>
            </a:r>
            <a:r>
              <a:rPr lang="zh-CN" altLang="en-US" dirty="0">
                <a:cs typeface="+mn-ea"/>
                <a:sym typeface="+mn-lt"/>
              </a:rPr>
              <a:t>、“赶婚”</a:t>
            </a:r>
            <a:r>
              <a:rPr lang="zh-CN" altLang="en-US" dirty="0" smtClean="0">
                <a:cs typeface="+mn-ea"/>
                <a:sym typeface="+mn-lt"/>
              </a:rPr>
              <a:t>、</a:t>
            </a:r>
            <a:endParaRPr lang="en-US" altLang="zh-CN" dirty="0" smtClean="0">
              <a:cs typeface="+mn-ea"/>
              <a:sym typeface="+mn-lt"/>
            </a:endParaRPr>
          </a:p>
          <a:p>
            <a:r>
              <a:rPr lang="zh-CN" altLang="en-US" dirty="0" smtClean="0">
                <a:cs typeface="+mn-ea"/>
                <a:sym typeface="+mn-lt"/>
              </a:rPr>
              <a:t>“赶集”</a:t>
            </a:r>
            <a:r>
              <a:rPr lang="zh-CN" altLang="en-US" dirty="0">
                <a:cs typeface="+mn-ea"/>
                <a:sym typeface="+mn-lt"/>
              </a:rPr>
              <a:t>、“洗浴”等。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056403" y="233586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节气习俗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24683" y="-173375"/>
            <a:ext cx="1521808" cy="15218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56223" y="1348433"/>
            <a:ext cx="3856574" cy="449676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46948" y="2165654"/>
            <a:ext cx="46857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37A4C1"/>
                </a:solidFill>
                <a:cs typeface="+mn-ea"/>
                <a:sym typeface="+mn-lt"/>
              </a:rPr>
              <a:t>“食糯”</a:t>
            </a:r>
            <a:r>
              <a:rPr lang="zh-CN" altLang="en-US" dirty="0">
                <a:cs typeface="+mn-ea"/>
                <a:sym typeface="+mn-lt"/>
              </a:rPr>
              <a:t>，就是大寒节气这天，古人流行吃糯米制作的食物。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37A4C1"/>
                </a:solidFill>
                <a:cs typeface="+mn-ea"/>
                <a:sym typeface="+mn-lt"/>
              </a:rPr>
              <a:t>“喝粥”</a:t>
            </a:r>
            <a:r>
              <a:rPr lang="zh-CN" altLang="en-US" dirty="0">
                <a:cs typeface="+mn-ea"/>
                <a:sym typeface="+mn-lt"/>
              </a:rPr>
              <a:t>，即俗话说的“喝腊八粥”，腊月逢八日喝粥风俗由来已久，这种粥由米、豆、枣、莲、花生、枸杞、栗子、果仁、桂圆、葡萄干、核桃仁等放一起熬制而成。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37A4C1"/>
                </a:solidFill>
                <a:cs typeface="+mn-ea"/>
                <a:sym typeface="+mn-lt"/>
              </a:rPr>
              <a:t>“纵饮”</a:t>
            </a:r>
            <a:r>
              <a:rPr lang="zh-CN" altLang="en-US" dirty="0">
                <a:cs typeface="+mn-ea"/>
                <a:sym typeface="+mn-lt"/>
              </a:rPr>
              <a:t>，指放开宴乐，纵情喝酒。东汉蔡邕</a:t>
            </a:r>
            <a:r>
              <a:rPr lang="en-US" altLang="zh-CN" dirty="0">
                <a:cs typeface="+mn-ea"/>
                <a:sym typeface="+mn-lt"/>
              </a:rPr>
              <a:t>《</a:t>
            </a:r>
            <a:r>
              <a:rPr lang="zh-CN" altLang="en-US" dirty="0">
                <a:cs typeface="+mn-ea"/>
                <a:sym typeface="+mn-lt"/>
              </a:rPr>
              <a:t>独断</a:t>
            </a:r>
            <a:r>
              <a:rPr lang="en-US" altLang="zh-CN" dirty="0">
                <a:cs typeface="+mn-ea"/>
                <a:sym typeface="+mn-lt"/>
              </a:rPr>
              <a:t>》</a:t>
            </a:r>
            <a:r>
              <a:rPr lang="zh-CN" altLang="en-US" dirty="0">
                <a:cs typeface="+mn-ea"/>
                <a:sym typeface="+mn-lt"/>
              </a:rPr>
              <a:t>称：“腊者，岁终大祭，纵吏人宴饮也”。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056403" y="233586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节气习俗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24683" y="-173375"/>
            <a:ext cx="1521808" cy="15218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20719" y="1755394"/>
            <a:ext cx="4335684" cy="433568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90487" y="2461297"/>
            <a:ext cx="478460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37A4C1"/>
                </a:solidFill>
                <a:cs typeface="+mn-ea"/>
                <a:sym typeface="+mn-lt"/>
              </a:rPr>
              <a:t>“做牙”</a:t>
            </a:r>
            <a:r>
              <a:rPr lang="zh-CN" altLang="en-US" sz="1600" dirty="0">
                <a:cs typeface="+mn-ea"/>
                <a:sym typeface="+mn-lt"/>
              </a:rPr>
              <a:t>，亦称“做牙祭”，原本是祭祀土地公公的仪式，俗称的美餐一顿为“打牙祭”即由此而来。做牙有“头牙”和“尾牙”的讲究，头牙在农历的二月二，尾牙则在腊月十六，全家坐一起“食尾牙”。</a:t>
            </a:r>
          </a:p>
          <a:p>
            <a:endParaRPr lang="en-US" altLang="zh-CN" sz="1600" dirty="0" smtClean="0">
              <a:cs typeface="+mn-ea"/>
              <a:sym typeface="+mn-lt"/>
            </a:endParaRPr>
          </a:p>
          <a:p>
            <a:r>
              <a:rPr lang="zh-CN" altLang="en-US" sz="2000" b="1" dirty="0" smtClean="0">
                <a:solidFill>
                  <a:srgbClr val="37A4C1"/>
                </a:solidFill>
                <a:cs typeface="+mn-ea"/>
                <a:sym typeface="+mn-lt"/>
              </a:rPr>
              <a:t>“除尘”</a:t>
            </a:r>
            <a:r>
              <a:rPr lang="zh-CN" altLang="en-US" sz="1600" dirty="0">
                <a:cs typeface="+mn-ea"/>
                <a:sym typeface="+mn-lt"/>
              </a:rPr>
              <a:t>，又称“除陈”、“打尘”，就是大扫除：“家家刷墙，扫除不祥”，把穷运扫除掉；反之，“腊月不除尘，来年招瘟神。”除尘一般放在腊月二十三、二十四进行，即“祭灶”日，除尘时要忌言语，讲究“闷声发财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056403" y="233586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节气习俗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24683" y="-173375"/>
            <a:ext cx="1521808" cy="15218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20737" y="941472"/>
            <a:ext cx="6937094" cy="5202821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808709" y="2253646"/>
            <a:ext cx="4129103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37A4C1"/>
                </a:solidFill>
                <a:cs typeface="+mn-ea"/>
                <a:sym typeface="+mn-lt"/>
              </a:rPr>
              <a:t>“糊窗”</a:t>
            </a:r>
            <a:r>
              <a:rPr lang="zh-CN" altLang="en-US" sz="1600" dirty="0">
                <a:cs typeface="+mn-ea"/>
                <a:sym typeface="+mn-lt"/>
              </a:rPr>
              <a:t>，就是用新纸裱糊窗户，“糊窗户，换吉祥。”为了美观，有的人家会剪一些吉祥图案贴在窗户上，故又称“贴窗花”，一般放在腊月二十五进行。</a:t>
            </a:r>
          </a:p>
          <a:p>
            <a:r>
              <a:rPr lang="zh-CN" altLang="en-US" sz="2000" b="1" dirty="0">
                <a:solidFill>
                  <a:srgbClr val="37A4C1"/>
                </a:solidFill>
                <a:cs typeface="+mn-ea"/>
                <a:sym typeface="+mn-lt"/>
              </a:rPr>
              <a:t>“蒸供”</a:t>
            </a:r>
            <a:r>
              <a:rPr lang="zh-CN" altLang="en-US" sz="1600" dirty="0">
                <a:cs typeface="+mn-ea"/>
                <a:sym typeface="+mn-lt"/>
              </a:rPr>
              <a:t>，就是准备祭祀用的供品，过去供奉用的糕点、饽饽、馒头都是用面蒸制的，故称。</a:t>
            </a:r>
          </a:p>
          <a:p>
            <a:r>
              <a:rPr lang="zh-CN" altLang="en-US" sz="2000" b="1" dirty="0">
                <a:solidFill>
                  <a:srgbClr val="37A4C1"/>
                </a:solidFill>
                <a:cs typeface="+mn-ea"/>
                <a:sym typeface="+mn-lt"/>
              </a:rPr>
              <a:t>“赶婚”</a:t>
            </a:r>
            <a:r>
              <a:rPr lang="zh-CN" altLang="en-US" sz="1600" dirty="0">
                <a:cs typeface="+mn-ea"/>
                <a:sym typeface="+mn-lt"/>
              </a:rPr>
              <a:t>，迷信说腊月底诸神上天“汇报一年工作情况”去了，这时的人间百无禁忌，赶在这时婚娶不用挑日子，又是农闲，所以旧时民间景象是“岁晏乡村嫁娶忙”</a:t>
            </a:r>
            <a:r>
              <a:rPr lang="zh-CN" altLang="en-US" sz="1600" dirty="0" smtClean="0">
                <a:cs typeface="+mn-ea"/>
                <a:sym typeface="+mn-lt"/>
              </a:rPr>
              <a:t>。</a:t>
            </a:r>
            <a:endParaRPr lang="zh-CN" altLang="en-US" sz="16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056403" y="233586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节气习俗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24683" y="-173375"/>
            <a:ext cx="1521808" cy="15218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3014" y="941472"/>
            <a:ext cx="4307837" cy="430783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39367" y="2289660"/>
            <a:ext cx="440712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37A4C1"/>
                </a:solidFill>
                <a:cs typeface="+mn-ea"/>
                <a:sym typeface="+mn-lt"/>
              </a:rPr>
              <a:t>“赶集”</a:t>
            </a:r>
            <a:r>
              <a:rPr lang="zh-CN" altLang="en-US" dirty="0">
                <a:cs typeface="+mn-ea"/>
                <a:sym typeface="+mn-lt"/>
              </a:rPr>
              <a:t>，即传统的赶年集，购买腊祭用品，置办年货。</a:t>
            </a:r>
            <a:endParaRPr lang="en-US" altLang="zh-CN" dirty="0">
              <a:cs typeface="+mn-ea"/>
              <a:sym typeface="+mn-lt"/>
            </a:endParaRPr>
          </a:p>
          <a:p>
            <a:endParaRPr lang="zh-CN" altLang="en-US" dirty="0">
              <a:cs typeface="+mn-ea"/>
              <a:sym typeface="+mn-lt"/>
            </a:endParaRPr>
          </a:p>
          <a:p>
            <a:r>
              <a:rPr lang="zh-CN" altLang="en-US" sz="2400" b="1" dirty="0">
                <a:solidFill>
                  <a:srgbClr val="37A4C1"/>
                </a:solidFill>
                <a:cs typeface="+mn-ea"/>
                <a:sym typeface="+mn-lt"/>
              </a:rPr>
              <a:t>“洗浴”</a:t>
            </a:r>
            <a:r>
              <a:rPr lang="zh-CN" altLang="en-US" dirty="0">
                <a:cs typeface="+mn-ea"/>
                <a:sym typeface="+mn-lt"/>
              </a:rPr>
              <a:t>，与“除尘”有相同用意，是搞好个人卫生，寓意洗去一年烦恼和晦气。所以年底再忙也得理个发、洗个澡，即老话所说的“有钱没钱，洗澡过年”。</a:t>
            </a:r>
            <a:endParaRPr lang="en-US" altLang="zh-CN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99282" y="5174862"/>
            <a:ext cx="1008926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37A4C1"/>
                </a:solidFill>
                <a:cs typeface="+mn-ea"/>
                <a:sym typeface="+mn-lt"/>
              </a:rPr>
              <a:t>“祭祀”</a:t>
            </a:r>
            <a:r>
              <a:rPr lang="zh-CN" altLang="en-US" sz="1600" dirty="0">
                <a:cs typeface="+mn-ea"/>
                <a:sym typeface="+mn-lt"/>
              </a:rPr>
              <a:t> ，其中一些风俗尚存。为什么会这样？汉朝应劭</a:t>
            </a:r>
            <a:r>
              <a:rPr lang="en-US" altLang="zh-CN" sz="1600" dirty="0">
                <a:cs typeface="+mn-ea"/>
                <a:sym typeface="+mn-lt"/>
              </a:rPr>
              <a:t>《</a:t>
            </a:r>
            <a:r>
              <a:rPr lang="zh-CN" altLang="en-US" sz="1600" dirty="0">
                <a:cs typeface="+mn-ea"/>
                <a:sym typeface="+mn-lt"/>
              </a:rPr>
              <a:t>风俗通义</a:t>
            </a:r>
            <a:r>
              <a:rPr lang="en-US" altLang="zh-CN" sz="1600" dirty="0">
                <a:cs typeface="+mn-ea"/>
                <a:sym typeface="+mn-lt"/>
              </a:rPr>
              <a:t>》“</a:t>
            </a:r>
            <a:r>
              <a:rPr lang="zh-CN" altLang="en-US" sz="1600" dirty="0">
                <a:cs typeface="+mn-ea"/>
                <a:sym typeface="+mn-lt"/>
              </a:rPr>
              <a:t>腊”条交代得很清楚：“腊者，猎也，言田猎取禽兽，以祭祀其先祖也。或曰：腊者，接也，新故交接，故大祭以报功也。”大寒所在农历十二月被称为“腊月”，最早源头就在这里</a:t>
            </a:r>
            <a:r>
              <a:rPr lang="en-US" altLang="zh-CN" sz="1600" dirty="0">
                <a:cs typeface="+mn-ea"/>
                <a:sym typeface="+mn-lt"/>
              </a:rPr>
              <a:t>——</a:t>
            </a:r>
            <a:r>
              <a:rPr lang="zh-CN" altLang="en-US" sz="1600" dirty="0">
                <a:cs typeface="+mn-ea"/>
                <a:sym typeface="+mn-lt"/>
              </a:rPr>
              <a:t>祭祀的月份。所以，祭祀是大寒节气后古人最紧要，也是必须要做的事。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699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677391" y="-2656609"/>
            <a:ext cx="6837218" cy="12192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968" y="3748173"/>
            <a:ext cx="12187915" cy="39591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532469" y="3081553"/>
            <a:ext cx="4659531" cy="3497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81316" y="2398728"/>
            <a:ext cx="1797600" cy="57084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17484" y="1159109"/>
            <a:ext cx="4294910" cy="42949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-1" y="0"/>
            <a:ext cx="2056831" cy="21243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430327" y="20781"/>
            <a:ext cx="2761673" cy="323134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114734" y="2031124"/>
            <a:ext cx="1413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125A82"/>
                </a:solidFill>
                <a:cs typeface="+mn-ea"/>
                <a:sym typeface="+mn-lt"/>
              </a:rPr>
              <a:t>04.</a:t>
            </a:r>
            <a:endParaRPr lang="zh-CN" altLang="en-US" sz="5400" dirty="0">
              <a:solidFill>
                <a:srgbClr val="125A82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88791" y="2898844"/>
            <a:ext cx="296747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节气养生</a:t>
            </a:r>
            <a:endParaRPr lang="zh-CN" altLang="en-US" sz="5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056403" y="233586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节气</a:t>
            </a:r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养</a:t>
            </a: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24683" y="-173375"/>
            <a:ext cx="1521808" cy="1521808"/>
          </a:xfrm>
          <a:prstGeom prst="rect">
            <a:avLst/>
          </a:prstGeom>
        </p:spPr>
      </p:pic>
      <p:pic>
        <p:nvPicPr>
          <p:cNvPr id="4" name="Picture 2" descr="https://timgsa.baidu.com/timg?image&amp;quality=80&amp;size=b9999_10000&amp;sec=1545653999246&amp;di=f287511d55a7daec5e4e8e67fa7b69a1&amp;imgtype=0&amp;src=http%3A%2F%2Fi1.hexunimg.cn%2F2016-11-02%2F18669725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970116" y="2002420"/>
            <a:ext cx="2295752" cy="336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4419114" y="1755394"/>
            <a:ext cx="357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37A4C1"/>
                </a:solidFill>
                <a:cs typeface="+mn-ea"/>
                <a:sym typeface="+mn-lt"/>
              </a:rPr>
              <a:t>食以养生</a:t>
            </a:r>
          </a:p>
        </p:txBody>
      </p:sp>
      <p:sp>
        <p:nvSpPr>
          <p:cNvPr id="7" name="任意多边形: 形状 8"/>
          <p:cNvSpPr/>
          <p:nvPr/>
        </p:nvSpPr>
        <p:spPr>
          <a:xfrm>
            <a:off x="8216020" y="2495321"/>
            <a:ext cx="287655" cy="212090"/>
          </a:xfrm>
          <a:custGeom>
            <a:avLst/>
            <a:gdLst/>
            <a:ahLst/>
            <a:cxnLst/>
            <a:rect l="l" t="t" r="r" b="b"/>
            <a:pathLst>
              <a:path w="368694" h="279150">
                <a:moveTo>
                  <a:pt x="319176" y="0"/>
                </a:moveTo>
                <a:cubicBezTo>
                  <a:pt x="327520" y="0"/>
                  <a:pt x="334866" y="544"/>
                  <a:pt x="341215" y="1632"/>
                </a:cubicBezTo>
                <a:cubicBezTo>
                  <a:pt x="347563" y="2721"/>
                  <a:pt x="352733" y="4806"/>
                  <a:pt x="356723" y="7890"/>
                </a:cubicBezTo>
                <a:cubicBezTo>
                  <a:pt x="360713" y="10974"/>
                  <a:pt x="363706" y="15417"/>
                  <a:pt x="365701" y="21222"/>
                </a:cubicBezTo>
                <a:cubicBezTo>
                  <a:pt x="367697" y="27026"/>
                  <a:pt x="368694" y="34644"/>
                  <a:pt x="368694" y="44076"/>
                </a:cubicBezTo>
                <a:cubicBezTo>
                  <a:pt x="368694" y="55322"/>
                  <a:pt x="368150" y="65570"/>
                  <a:pt x="367062" y="74821"/>
                </a:cubicBezTo>
                <a:cubicBezTo>
                  <a:pt x="365973" y="84071"/>
                  <a:pt x="364250" y="92869"/>
                  <a:pt x="361892" y="101212"/>
                </a:cubicBezTo>
                <a:cubicBezTo>
                  <a:pt x="359534" y="109556"/>
                  <a:pt x="356270" y="117809"/>
                  <a:pt x="352097" y="125971"/>
                </a:cubicBezTo>
                <a:cubicBezTo>
                  <a:pt x="347926" y="134133"/>
                  <a:pt x="342938" y="142568"/>
                  <a:pt x="337133" y="151274"/>
                </a:cubicBezTo>
                <a:lnTo>
                  <a:pt x="263129" y="262826"/>
                </a:lnTo>
                <a:cubicBezTo>
                  <a:pt x="261678" y="265728"/>
                  <a:pt x="259773" y="268176"/>
                  <a:pt x="257415" y="270172"/>
                </a:cubicBezTo>
                <a:cubicBezTo>
                  <a:pt x="255057" y="272167"/>
                  <a:pt x="252246" y="273799"/>
                  <a:pt x="248981" y="275069"/>
                </a:cubicBezTo>
                <a:cubicBezTo>
                  <a:pt x="245716" y="276339"/>
                  <a:pt x="241907" y="277336"/>
                  <a:pt x="237553" y="278062"/>
                </a:cubicBezTo>
                <a:cubicBezTo>
                  <a:pt x="233200" y="278787"/>
                  <a:pt x="227759" y="279150"/>
                  <a:pt x="221229" y="279150"/>
                </a:cubicBezTo>
                <a:cubicBezTo>
                  <a:pt x="215425" y="279150"/>
                  <a:pt x="210618" y="278878"/>
                  <a:pt x="206809" y="278334"/>
                </a:cubicBezTo>
                <a:cubicBezTo>
                  <a:pt x="203000" y="277790"/>
                  <a:pt x="200098" y="276792"/>
                  <a:pt x="198102" y="275341"/>
                </a:cubicBezTo>
                <a:cubicBezTo>
                  <a:pt x="196107" y="273890"/>
                  <a:pt x="195110" y="272076"/>
                  <a:pt x="195110" y="269900"/>
                </a:cubicBezTo>
                <a:cubicBezTo>
                  <a:pt x="195110" y="267723"/>
                  <a:pt x="195654" y="265002"/>
                  <a:pt x="196742" y="261737"/>
                </a:cubicBezTo>
                <a:lnTo>
                  <a:pt x="268570" y="113184"/>
                </a:lnTo>
                <a:lnTo>
                  <a:pt x="268570" y="44076"/>
                </a:lnTo>
                <a:cubicBezTo>
                  <a:pt x="268570" y="34644"/>
                  <a:pt x="269477" y="27026"/>
                  <a:pt x="271291" y="21222"/>
                </a:cubicBezTo>
                <a:cubicBezTo>
                  <a:pt x="273105" y="15417"/>
                  <a:pt x="276098" y="10974"/>
                  <a:pt x="280269" y="7890"/>
                </a:cubicBezTo>
                <a:cubicBezTo>
                  <a:pt x="284441" y="4806"/>
                  <a:pt x="289702" y="2721"/>
                  <a:pt x="296050" y="1632"/>
                </a:cubicBezTo>
                <a:cubicBezTo>
                  <a:pt x="302398" y="544"/>
                  <a:pt x="310107" y="0"/>
                  <a:pt x="319176" y="0"/>
                </a:cubicBezTo>
                <a:close/>
                <a:moveTo>
                  <a:pt x="124370" y="0"/>
                </a:moveTo>
                <a:cubicBezTo>
                  <a:pt x="133076" y="0"/>
                  <a:pt x="140513" y="544"/>
                  <a:pt x="146680" y="1632"/>
                </a:cubicBezTo>
                <a:cubicBezTo>
                  <a:pt x="152847" y="2721"/>
                  <a:pt x="157926" y="4806"/>
                  <a:pt x="161916" y="7890"/>
                </a:cubicBezTo>
                <a:cubicBezTo>
                  <a:pt x="165907" y="10974"/>
                  <a:pt x="168900" y="15417"/>
                  <a:pt x="170895" y="21222"/>
                </a:cubicBezTo>
                <a:cubicBezTo>
                  <a:pt x="172890" y="27026"/>
                  <a:pt x="173888" y="34644"/>
                  <a:pt x="173888" y="44076"/>
                </a:cubicBezTo>
                <a:cubicBezTo>
                  <a:pt x="173888" y="55322"/>
                  <a:pt x="173344" y="65570"/>
                  <a:pt x="172255" y="74821"/>
                </a:cubicBezTo>
                <a:cubicBezTo>
                  <a:pt x="171167" y="84071"/>
                  <a:pt x="169444" y="92869"/>
                  <a:pt x="167086" y="101212"/>
                </a:cubicBezTo>
                <a:cubicBezTo>
                  <a:pt x="164728" y="109556"/>
                  <a:pt x="161463" y="117809"/>
                  <a:pt x="157291" y="125971"/>
                </a:cubicBezTo>
                <a:cubicBezTo>
                  <a:pt x="153119" y="134133"/>
                  <a:pt x="148131" y="142568"/>
                  <a:pt x="142327" y="151274"/>
                </a:cubicBezTo>
                <a:lnTo>
                  <a:pt x="68322" y="262826"/>
                </a:lnTo>
                <a:cubicBezTo>
                  <a:pt x="66871" y="265728"/>
                  <a:pt x="64966" y="268176"/>
                  <a:pt x="62608" y="270172"/>
                </a:cubicBezTo>
                <a:cubicBezTo>
                  <a:pt x="60250" y="272167"/>
                  <a:pt x="57439" y="273799"/>
                  <a:pt x="54174" y="275069"/>
                </a:cubicBezTo>
                <a:cubicBezTo>
                  <a:pt x="50909" y="276339"/>
                  <a:pt x="47100" y="277336"/>
                  <a:pt x="42747" y="278062"/>
                </a:cubicBezTo>
                <a:cubicBezTo>
                  <a:pt x="38394" y="278787"/>
                  <a:pt x="32952" y="279150"/>
                  <a:pt x="26422" y="279150"/>
                </a:cubicBezTo>
                <a:cubicBezTo>
                  <a:pt x="20618" y="279150"/>
                  <a:pt x="15721" y="278878"/>
                  <a:pt x="11730" y="278334"/>
                </a:cubicBezTo>
                <a:cubicBezTo>
                  <a:pt x="7740" y="277790"/>
                  <a:pt x="4838" y="276792"/>
                  <a:pt x="3024" y="275341"/>
                </a:cubicBezTo>
                <a:cubicBezTo>
                  <a:pt x="1210" y="273890"/>
                  <a:pt x="212" y="272076"/>
                  <a:pt x="31" y="269900"/>
                </a:cubicBezTo>
                <a:cubicBezTo>
                  <a:pt x="-150" y="267723"/>
                  <a:pt x="484" y="265002"/>
                  <a:pt x="1935" y="261737"/>
                </a:cubicBezTo>
                <a:lnTo>
                  <a:pt x="73764" y="113184"/>
                </a:lnTo>
                <a:lnTo>
                  <a:pt x="73764" y="44076"/>
                </a:lnTo>
                <a:cubicBezTo>
                  <a:pt x="73764" y="34644"/>
                  <a:pt x="74670" y="27026"/>
                  <a:pt x="76484" y="21222"/>
                </a:cubicBezTo>
                <a:cubicBezTo>
                  <a:pt x="78298" y="15417"/>
                  <a:pt x="81291" y="10974"/>
                  <a:pt x="85463" y="7890"/>
                </a:cubicBezTo>
                <a:cubicBezTo>
                  <a:pt x="89635" y="4806"/>
                  <a:pt x="94895" y="2721"/>
                  <a:pt x="101243" y="1632"/>
                </a:cubicBezTo>
                <a:cubicBezTo>
                  <a:pt x="107592" y="544"/>
                  <a:pt x="115301" y="0"/>
                  <a:pt x="124370" y="0"/>
                </a:cubicBezTo>
                <a:close/>
              </a:path>
            </a:pathLst>
          </a:custGeom>
          <a:solidFill>
            <a:srgbClr val="37A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9" name="任意多边形: 形状 8"/>
          <p:cNvSpPr/>
          <p:nvPr/>
        </p:nvSpPr>
        <p:spPr>
          <a:xfrm flipH="1" flipV="1">
            <a:off x="4108599" y="1939210"/>
            <a:ext cx="310515" cy="229870"/>
          </a:xfrm>
          <a:custGeom>
            <a:avLst/>
            <a:gdLst/>
            <a:ahLst/>
            <a:cxnLst/>
            <a:rect l="l" t="t" r="r" b="b"/>
            <a:pathLst>
              <a:path w="368694" h="279150">
                <a:moveTo>
                  <a:pt x="319176" y="0"/>
                </a:moveTo>
                <a:cubicBezTo>
                  <a:pt x="327520" y="0"/>
                  <a:pt x="334866" y="544"/>
                  <a:pt x="341215" y="1632"/>
                </a:cubicBezTo>
                <a:cubicBezTo>
                  <a:pt x="347563" y="2721"/>
                  <a:pt x="352733" y="4806"/>
                  <a:pt x="356723" y="7890"/>
                </a:cubicBezTo>
                <a:cubicBezTo>
                  <a:pt x="360713" y="10974"/>
                  <a:pt x="363706" y="15417"/>
                  <a:pt x="365701" y="21222"/>
                </a:cubicBezTo>
                <a:cubicBezTo>
                  <a:pt x="367697" y="27026"/>
                  <a:pt x="368694" y="34644"/>
                  <a:pt x="368694" y="44076"/>
                </a:cubicBezTo>
                <a:cubicBezTo>
                  <a:pt x="368694" y="55322"/>
                  <a:pt x="368150" y="65570"/>
                  <a:pt x="367062" y="74821"/>
                </a:cubicBezTo>
                <a:cubicBezTo>
                  <a:pt x="365973" y="84071"/>
                  <a:pt x="364250" y="92869"/>
                  <a:pt x="361892" y="101212"/>
                </a:cubicBezTo>
                <a:cubicBezTo>
                  <a:pt x="359534" y="109556"/>
                  <a:pt x="356270" y="117809"/>
                  <a:pt x="352097" y="125971"/>
                </a:cubicBezTo>
                <a:cubicBezTo>
                  <a:pt x="347926" y="134133"/>
                  <a:pt x="342938" y="142568"/>
                  <a:pt x="337133" y="151274"/>
                </a:cubicBezTo>
                <a:lnTo>
                  <a:pt x="263129" y="262826"/>
                </a:lnTo>
                <a:cubicBezTo>
                  <a:pt x="261678" y="265728"/>
                  <a:pt x="259773" y="268176"/>
                  <a:pt x="257415" y="270172"/>
                </a:cubicBezTo>
                <a:cubicBezTo>
                  <a:pt x="255057" y="272167"/>
                  <a:pt x="252246" y="273799"/>
                  <a:pt x="248981" y="275069"/>
                </a:cubicBezTo>
                <a:cubicBezTo>
                  <a:pt x="245716" y="276339"/>
                  <a:pt x="241907" y="277336"/>
                  <a:pt x="237553" y="278062"/>
                </a:cubicBezTo>
                <a:cubicBezTo>
                  <a:pt x="233200" y="278787"/>
                  <a:pt x="227759" y="279150"/>
                  <a:pt x="221229" y="279150"/>
                </a:cubicBezTo>
                <a:cubicBezTo>
                  <a:pt x="215425" y="279150"/>
                  <a:pt x="210618" y="278878"/>
                  <a:pt x="206809" y="278334"/>
                </a:cubicBezTo>
                <a:cubicBezTo>
                  <a:pt x="203000" y="277790"/>
                  <a:pt x="200098" y="276792"/>
                  <a:pt x="198102" y="275341"/>
                </a:cubicBezTo>
                <a:cubicBezTo>
                  <a:pt x="196107" y="273890"/>
                  <a:pt x="195110" y="272076"/>
                  <a:pt x="195110" y="269900"/>
                </a:cubicBezTo>
                <a:cubicBezTo>
                  <a:pt x="195110" y="267723"/>
                  <a:pt x="195654" y="265002"/>
                  <a:pt x="196742" y="261737"/>
                </a:cubicBezTo>
                <a:lnTo>
                  <a:pt x="268570" y="113184"/>
                </a:lnTo>
                <a:lnTo>
                  <a:pt x="268570" y="44076"/>
                </a:lnTo>
                <a:cubicBezTo>
                  <a:pt x="268570" y="34644"/>
                  <a:pt x="269477" y="27026"/>
                  <a:pt x="271291" y="21222"/>
                </a:cubicBezTo>
                <a:cubicBezTo>
                  <a:pt x="273105" y="15417"/>
                  <a:pt x="276098" y="10974"/>
                  <a:pt x="280269" y="7890"/>
                </a:cubicBezTo>
                <a:cubicBezTo>
                  <a:pt x="284441" y="4806"/>
                  <a:pt x="289702" y="2721"/>
                  <a:pt x="296050" y="1632"/>
                </a:cubicBezTo>
                <a:cubicBezTo>
                  <a:pt x="302398" y="544"/>
                  <a:pt x="310107" y="0"/>
                  <a:pt x="319176" y="0"/>
                </a:cubicBezTo>
                <a:close/>
                <a:moveTo>
                  <a:pt x="124370" y="0"/>
                </a:moveTo>
                <a:cubicBezTo>
                  <a:pt x="133076" y="0"/>
                  <a:pt x="140513" y="544"/>
                  <a:pt x="146680" y="1632"/>
                </a:cubicBezTo>
                <a:cubicBezTo>
                  <a:pt x="152847" y="2721"/>
                  <a:pt x="157926" y="4806"/>
                  <a:pt x="161916" y="7890"/>
                </a:cubicBezTo>
                <a:cubicBezTo>
                  <a:pt x="165907" y="10974"/>
                  <a:pt x="168900" y="15417"/>
                  <a:pt x="170895" y="21222"/>
                </a:cubicBezTo>
                <a:cubicBezTo>
                  <a:pt x="172890" y="27026"/>
                  <a:pt x="173888" y="34644"/>
                  <a:pt x="173888" y="44076"/>
                </a:cubicBezTo>
                <a:cubicBezTo>
                  <a:pt x="173888" y="55322"/>
                  <a:pt x="173344" y="65570"/>
                  <a:pt x="172255" y="74821"/>
                </a:cubicBezTo>
                <a:cubicBezTo>
                  <a:pt x="171167" y="84071"/>
                  <a:pt x="169444" y="92869"/>
                  <a:pt x="167086" y="101212"/>
                </a:cubicBezTo>
                <a:cubicBezTo>
                  <a:pt x="164728" y="109556"/>
                  <a:pt x="161463" y="117809"/>
                  <a:pt x="157291" y="125971"/>
                </a:cubicBezTo>
                <a:cubicBezTo>
                  <a:pt x="153119" y="134133"/>
                  <a:pt x="148131" y="142568"/>
                  <a:pt x="142327" y="151274"/>
                </a:cubicBezTo>
                <a:lnTo>
                  <a:pt x="68322" y="262826"/>
                </a:lnTo>
                <a:cubicBezTo>
                  <a:pt x="66871" y="265728"/>
                  <a:pt x="64966" y="268176"/>
                  <a:pt x="62608" y="270172"/>
                </a:cubicBezTo>
                <a:cubicBezTo>
                  <a:pt x="60250" y="272167"/>
                  <a:pt x="57439" y="273799"/>
                  <a:pt x="54174" y="275069"/>
                </a:cubicBezTo>
                <a:cubicBezTo>
                  <a:pt x="50909" y="276339"/>
                  <a:pt x="47100" y="277336"/>
                  <a:pt x="42747" y="278062"/>
                </a:cubicBezTo>
                <a:cubicBezTo>
                  <a:pt x="38394" y="278787"/>
                  <a:pt x="32952" y="279150"/>
                  <a:pt x="26422" y="279150"/>
                </a:cubicBezTo>
                <a:cubicBezTo>
                  <a:pt x="20618" y="279150"/>
                  <a:pt x="15721" y="278878"/>
                  <a:pt x="11730" y="278334"/>
                </a:cubicBezTo>
                <a:cubicBezTo>
                  <a:pt x="7740" y="277790"/>
                  <a:pt x="4838" y="276792"/>
                  <a:pt x="3024" y="275341"/>
                </a:cubicBezTo>
                <a:cubicBezTo>
                  <a:pt x="1210" y="273890"/>
                  <a:pt x="212" y="272076"/>
                  <a:pt x="31" y="269900"/>
                </a:cubicBezTo>
                <a:cubicBezTo>
                  <a:pt x="-150" y="267723"/>
                  <a:pt x="484" y="265002"/>
                  <a:pt x="1935" y="261737"/>
                </a:cubicBezTo>
                <a:lnTo>
                  <a:pt x="73764" y="113184"/>
                </a:lnTo>
                <a:lnTo>
                  <a:pt x="73764" y="44076"/>
                </a:lnTo>
                <a:cubicBezTo>
                  <a:pt x="73764" y="34644"/>
                  <a:pt x="74670" y="27026"/>
                  <a:pt x="76484" y="21222"/>
                </a:cubicBezTo>
                <a:cubicBezTo>
                  <a:pt x="78298" y="15417"/>
                  <a:pt x="81291" y="10974"/>
                  <a:pt x="85463" y="7890"/>
                </a:cubicBezTo>
                <a:cubicBezTo>
                  <a:pt x="89635" y="4806"/>
                  <a:pt x="94895" y="2721"/>
                  <a:pt x="101243" y="1632"/>
                </a:cubicBezTo>
                <a:cubicBezTo>
                  <a:pt x="107592" y="544"/>
                  <a:pt x="115301" y="0"/>
                  <a:pt x="124370" y="0"/>
                </a:cubicBezTo>
                <a:close/>
              </a:path>
            </a:pathLst>
          </a:custGeom>
          <a:solidFill>
            <a:srgbClr val="37A4C1"/>
          </a:solidFill>
          <a:ln>
            <a:solidFill>
              <a:srgbClr val="37A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0" name="内容占位符 2"/>
          <p:cNvSpPr txBox="1"/>
          <p:nvPr/>
        </p:nvSpPr>
        <p:spPr>
          <a:xfrm>
            <a:off x="3915573" y="2855855"/>
            <a:ext cx="6929906" cy="33186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400" dirty="0" smtClean="0">
                <a:cs typeface="+mn-ea"/>
                <a:sym typeface="+mn-lt"/>
              </a:rPr>
              <a:t>在大寒就做好辞旧迎新的准备，打好健康的基础十分重要。而大寒作为冬季的最后一个节气，由脾所主，</a:t>
            </a:r>
            <a:r>
              <a:rPr lang="zh-CN" altLang="en-US" sz="1400" b="1" dirty="0" smtClean="0">
                <a:solidFill>
                  <a:srgbClr val="37A4C1"/>
                </a:solidFill>
                <a:cs typeface="+mn-ea"/>
                <a:sym typeface="+mn-lt"/>
              </a:rPr>
              <a:t>养生重养脾，尤其对于本身脾胃虚寒者，更应注意。</a:t>
            </a:r>
            <a:endParaRPr lang="en-US" altLang="zh-CN" sz="1400" b="1" dirty="0" smtClean="0">
              <a:solidFill>
                <a:srgbClr val="37A4C1"/>
              </a:solidFill>
              <a:cs typeface="+mn-ea"/>
              <a:sym typeface="+mn-lt"/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400" b="1" dirty="0" smtClean="0">
                <a:solidFill>
                  <a:srgbClr val="37A4C1"/>
                </a:solidFill>
                <a:cs typeface="+mn-ea"/>
                <a:sym typeface="+mn-lt"/>
              </a:rPr>
              <a:t>宜吃：</a:t>
            </a:r>
            <a:r>
              <a:rPr lang="zh-CN" altLang="en-US" sz="1400" dirty="0" smtClean="0">
                <a:cs typeface="+mn-ea"/>
                <a:sym typeface="+mn-lt"/>
              </a:rPr>
              <a:t>羊肉、鸡肉、牛肉、百合、花生、大枣、莲子等能够散寒温中、养血补虚、通肠润肺的食物。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400" b="1" dirty="0" smtClean="0">
                <a:solidFill>
                  <a:srgbClr val="37A4C1"/>
                </a:solidFill>
                <a:cs typeface="+mn-ea"/>
                <a:sym typeface="+mn-lt"/>
              </a:rPr>
              <a:t>忌吃：</a:t>
            </a:r>
            <a:r>
              <a:rPr lang="zh-CN" altLang="en-US" sz="1400" dirty="0" smtClean="0">
                <a:cs typeface="+mn-ea"/>
                <a:sym typeface="+mn-lt"/>
              </a:rPr>
              <a:t>生冷之物，避免内外皆寒以伤脾胃，如西瓜、梨、绿豆、海鲜等寒性之物切记少吃或不吃。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 animBg="1"/>
      <p:bldP spid="9" grpId="0" animBg="1"/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056403" y="233586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节气</a:t>
            </a:r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养</a:t>
            </a: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24683" y="-173375"/>
            <a:ext cx="1521808" cy="152180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790" y="1033444"/>
            <a:ext cx="4047403" cy="405362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606464" y="1957652"/>
            <a:ext cx="44227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37A4C1"/>
                </a:solidFill>
                <a:cs typeface="+mn-ea"/>
                <a:sym typeface="+mn-lt"/>
              </a:rPr>
              <a:t>宜早卧迟起</a:t>
            </a:r>
          </a:p>
        </p:txBody>
      </p:sp>
      <p:sp>
        <p:nvSpPr>
          <p:cNvPr id="7" name="任意多边形: 形状 8"/>
          <p:cNvSpPr/>
          <p:nvPr/>
        </p:nvSpPr>
        <p:spPr>
          <a:xfrm>
            <a:off x="6029203" y="2697579"/>
            <a:ext cx="287655" cy="212090"/>
          </a:xfrm>
          <a:custGeom>
            <a:avLst/>
            <a:gdLst/>
            <a:ahLst/>
            <a:cxnLst/>
            <a:rect l="l" t="t" r="r" b="b"/>
            <a:pathLst>
              <a:path w="368694" h="279150">
                <a:moveTo>
                  <a:pt x="319176" y="0"/>
                </a:moveTo>
                <a:cubicBezTo>
                  <a:pt x="327520" y="0"/>
                  <a:pt x="334866" y="544"/>
                  <a:pt x="341215" y="1632"/>
                </a:cubicBezTo>
                <a:cubicBezTo>
                  <a:pt x="347563" y="2721"/>
                  <a:pt x="352733" y="4806"/>
                  <a:pt x="356723" y="7890"/>
                </a:cubicBezTo>
                <a:cubicBezTo>
                  <a:pt x="360713" y="10974"/>
                  <a:pt x="363706" y="15417"/>
                  <a:pt x="365701" y="21222"/>
                </a:cubicBezTo>
                <a:cubicBezTo>
                  <a:pt x="367697" y="27026"/>
                  <a:pt x="368694" y="34644"/>
                  <a:pt x="368694" y="44076"/>
                </a:cubicBezTo>
                <a:cubicBezTo>
                  <a:pt x="368694" y="55322"/>
                  <a:pt x="368150" y="65570"/>
                  <a:pt x="367062" y="74821"/>
                </a:cubicBezTo>
                <a:cubicBezTo>
                  <a:pt x="365973" y="84071"/>
                  <a:pt x="364250" y="92869"/>
                  <a:pt x="361892" y="101212"/>
                </a:cubicBezTo>
                <a:cubicBezTo>
                  <a:pt x="359534" y="109556"/>
                  <a:pt x="356270" y="117809"/>
                  <a:pt x="352097" y="125971"/>
                </a:cubicBezTo>
                <a:cubicBezTo>
                  <a:pt x="347926" y="134133"/>
                  <a:pt x="342938" y="142568"/>
                  <a:pt x="337133" y="151274"/>
                </a:cubicBezTo>
                <a:lnTo>
                  <a:pt x="263129" y="262826"/>
                </a:lnTo>
                <a:cubicBezTo>
                  <a:pt x="261678" y="265728"/>
                  <a:pt x="259773" y="268176"/>
                  <a:pt x="257415" y="270172"/>
                </a:cubicBezTo>
                <a:cubicBezTo>
                  <a:pt x="255057" y="272167"/>
                  <a:pt x="252246" y="273799"/>
                  <a:pt x="248981" y="275069"/>
                </a:cubicBezTo>
                <a:cubicBezTo>
                  <a:pt x="245716" y="276339"/>
                  <a:pt x="241907" y="277336"/>
                  <a:pt x="237553" y="278062"/>
                </a:cubicBezTo>
                <a:cubicBezTo>
                  <a:pt x="233200" y="278787"/>
                  <a:pt x="227759" y="279150"/>
                  <a:pt x="221229" y="279150"/>
                </a:cubicBezTo>
                <a:cubicBezTo>
                  <a:pt x="215425" y="279150"/>
                  <a:pt x="210618" y="278878"/>
                  <a:pt x="206809" y="278334"/>
                </a:cubicBezTo>
                <a:cubicBezTo>
                  <a:pt x="203000" y="277790"/>
                  <a:pt x="200098" y="276792"/>
                  <a:pt x="198102" y="275341"/>
                </a:cubicBezTo>
                <a:cubicBezTo>
                  <a:pt x="196107" y="273890"/>
                  <a:pt x="195110" y="272076"/>
                  <a:pt x="195110" y="269900"/>
                </a:cubicBezTo>
                <a:cubicBezTo>
                  <a:pt x="195110" y="267723"/>
                  <a:pt x="195654" y="265002"/>
                  <a:pt x="196742" y="261737"/>
                </a:cubicBezTo>
                <a:lnTo>
                  <a:pt x="268570" y="113184"/>
                </a:lnTo>
                <a:lnTo>
                  <a:pt x="268570" y="44076"/>
                </a:lnTo>
                <a:cubicBezTo>
                  <a:pt x="268570" y="34644"/>
                  <a:pt x="269477" y="27026"/>
                  <a:pt x="271291" y="21222"/>
                </a:cubicBezTo>
                <a:cubicBezTo>
                  <a:pt x="273105" y="15417"/>
                  <a:pt x="276098" y="10974"/>
                  <a:pt x="280269" y="7890"/>
                </a:cubicBezTo>
                <a:cubicBezTo>
                  <a:pt x="284441" y="4806"/>
                  <a:pt x="289702" y="2721"/>
                  <a:pt x="296050" y="1632"/>
                </a:cubicBezTo>
                <a:cubicBezTo>
                  <a:pt x="302398" y="544"/>
                  <a:pt x="310107" y="0"/>
                  <a:pt x="319176" y="0"/>
                </a:cubicBezTo>
                <a:close/>
                <a:moveTo>
                  <a:pt x="124370" y="0"/>
                </a:moveTo>
                <a:cubicBezTo>
                  <a:pt x="133076" y="0"/>
                  <a:pt x="140513" y="544"/>
                  <a:pt x="146680" y="1632"/>
                </a:cubicBezTo>
                <a:cubicBezTo>
                  <a:pt x="152847" y="2721"/>
                  <a:pt x="157926" y="4806"/>
                  <a:pt x="161916" y="7890"/>
                </a:cubicBezTo>
                <a:cubicBezTo>
                  <a:pt x="165907" y="10974"/>
                  <a:pt x="168900" y="15417"/>
                  <a:pt x="170895" y="21222"/>
                </a:cubicBezTo>
                <a:cubicBezTo>
                  <a:pt x="172890" y="27026"/>
                  <a:pt x="173888" y="34644"/>
                  <a:pt x="173888" y="44076"/>
                </a:cubicBezTo>
                <a:cubicBezTo>
                  <a:pt x="173888" y="55322"/>
                  <a:pt x="173344" y="65570"/>
                  <a:pt x="172255" y="74821"/>
                </a:cubicBezTo>
                <a:cubicBezTo>
                  <a:pt x="171167" y="84071"/>
                  <a:pt x="169444" y="92869"/>
                  <a:pt x="167086" y="101212"/>
                </a:cubicBezTo>
                <a:cubicBezTo>
                  <a:pt x="164728" y="109556"/>
                  <a:pt x="161463" y="117809"/>
                  <a:pt x="157291" y="125971"/>
                </a:cubicBezTo>
                <a:cubicBezTo>
                  <a:pt x="153119" y="134133"/>
                  <a:pt x="148131" y="142568"/>
                  <a:pt x="142327" y="151274"/>
                </a:cubicBezTo>
                <a:lnTo>
                  <a:pt x="68322" y="262826"/>
                </a:lnTo>
                <a:cubicBezTo>
                  <a:pt x="66871" y="265728"/>
                  <a:pt x="64966" y="268176"/>
                  <a:pt x="62608" y="270172"/>
                </a:cubicBezTo>
                <a:cubicBezTo>
                  <a:pt x="60250" y="272167"/>
                  <a:pt x="57439" y="273799"/>
                  <a:pt x="54174" y="275069"/>
                </a:cubicBezTo>
                <a:cubicBezTo>
                  <a:pt x="50909" y="276339"/>
                  <a:pt x="47100" y="277336"/>
                  <a:pt x="42747" y="278062"/>
                </a:cubicBezTo>
                <a:cubicBezTo>
                  <a:pt x="38394" y="278787"/>
                  <a:pt x="32952" y="279150"/>
                  <a:pt x="26422" y="279150"/>
                </a:cubicBezTo>
                <a:cubicBezTo>
                  <a:pt x="20618" y="279150"/>
                  <a:pt x="15721" y="278878"/>
                  <a:pt x="11730" y="278334"/>
                </a:cubicBezTo>
                <a:cubicBezTo>
                  <a:pt x="7740" y="277790"/>
                  <a:pt x="4838" y="276792"/>
                  <a:pt x="3024" y="275341"/>
                </a:cubicBezTo>
                <a:cubicBezTo>
                  <a:pt x="1210" y="273890"/>
                  <a:pt x="212" y="272076"/>
                  <a:pt x="31" y="269900"/>
                </a:cubicBezTo>
                <a:cubicBezTo>
                  <a:pt x="-150" y="267723"/>
                  <a:pt x="484" y="265002"/>
                  <a:pt x="1935" y="261737"/>
                </a:cubicBezTo>
                <a:lnTo>
                  <a:pt x="73764" y="113184"/>
                </a:lnTo>
                <a:lnTo>
                  <a:pt x="73764" y="44076"/>
                </a:lnTo>
                <a:cubicBezTo>
                  <a:pt x="73764" y="34644"/>
                  <a:pt x="74670" y="27026"/>
                  <a:pt x="76484" y="21222"/>
                </a:cubicBezTo>
                <a:cubicBezTo>
                  <a:pt x="78298" y="15417"/>
                  <a:pt x="81291" y="10974"/>
                  <a:pt x="85463" y="7890"/>
                </a:cubicBezTo>
                <a:cubicBezTo>
                  <a:pt x="89635" y="4806"/>
                  <a:pt x="94895" y="2721"/>
                  <a:pt x="101243" y="1632"/>
                </a:cubicBezTo>
                <a:cubicBezTo>
                  <a:pt x="107592" y="544"/>
                  <a:pt x="115301" y="0"/>
                  <a:pt x="124370" y="0"/>
                </a:cubicBezTo>
                <a:close/>
              </a:path>
            </a:pathLst>
          </a:custGeom>
          <a:solidFill>
            <a:srgbClr val="37A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9" name="任意多边形: 形状 8"/>
          <p:cNvSpPr/>
          <p:nvPr/>
        </p:nvSpPr>
        <p:spPr>
          <a:xfrm flipH="1" flipV="1">
            <a:off x="1295950" y="2141468"/>
            <a:ext cx="310515" cy="229870"/>
          </a:xfrm>
          <a:custGeom>
            <a:avLst/>
            <a:gdLst/>
            <a:ahLst/>
            <a:cxnLst/>
            <a:rect l="l" t="t" r="r" b="b"/>
            <a:pathLst>
              <a:path w="368694" h="279150">
                <a:moveTo>
                  <a:pt x="319176" y="0"/>
                </a:moveTo>
                <a:cubicBezTo>
                  <a:pt x="327520" y="0"/>
                  <a:pt x="334866" y="544"/>
                  <a:pt x="341215" y="1632"/>
                </a:cubicBezTo>
                <a:cubicBezTo>
                  <a:pt x="347563" y="2721"/>
                  <a:pt x="352733" y="4806"/>
                  <a:pt x="356723" y="7890"/>
                </a:cubicBezTo>
                <a:cubicBezTo>
                  <a:pt x="360713" y="10974"/>
                  <a:pt x="363706" y="15417"/>
                  <a:pt x="365701" y="21222"/>
                </a:cubicBezTo>
                <a:cubicBezTo>
                  <a:pt x="367697" y="27026"/>
                  <a:pt x="368694" y="34644"/>
                  <a:pt x="368694" y="44076"/>
                </a:cubicBezTo>
                <a:cubicBezTo>
                  <a:pt x="368694" y="55322"/>
                  <a:pt x="368150" y="65570"/>
                  <a:pt x="367062" y="74821"/>
                </a:cubicBezTo>
                <a:cubicBezTo>
                  <a:pt x="365973" y="84071"/>
                  <a:pt x="364250" y="92869"/>
                  <a:pt x="361892" y="101212"/>
                </a:cubicBezTo>
                <a:cubicBezTo>
                  <a:pt x="359534" y="109556"/>
                  <a:pt x="356270" y="117809"/>
                  <a:pt x="352097" y="125971"/>
                </a:cubicBezTo>
                <a:cubicBezTo>
                  <a:pt x="347926" y="134133"/>
                  <a:pt x="342938" y="142568"/>
                  <a:pt x="337133" y="151274"/>
                </a:cubicBezTo>
                <a:lnTo>
                  <a:pt x="263129" y="262826"/>
                </a:lnTo>
                <a:cubicBezTo>
                  <a:pt x="261678" y="265728"/>
                  <a:pt x="259773" y="268176"/>
                  <a:pt x="257415" y="270172"/>
                </a:cubicBezTo>
                <a:cubicBezTo>
                  <a:pt x="255057" y="272167"/>
                  <a:pt x="252246" y="273799"/>
                  <a:pt x="248981" y="275069"/>
                </a:cubicBezTo>
                <a:cubicBezTo>
                  <a:pt x="245716" y="276339"/>
                  <a:pt x="241907" y="277336"/>
                  <a:pt x="237553" y="278062"/>
                </a:cubicBezTo>
                <a:cubicBezTo>
                  <a:pt x="233200" y="278787"/>
                  <a:pt x="227759" y="279150"/>
                  <a:pt x="221229" y="279150"/>
                </a:cubicBezTo>
                <a:cubicBezTo>
                  <a:pt x="215425" y="279150"/>
                  <a:pt x="210618" y="278878"/>
                  <a:pt x="206809" y="278334"/>
                </a:cubicBezTo>
                <a:cubicBezTo>
                  <a:pt x="203000" y="277790"/>
                  <a:pt x="200098" y="276792"/>
                  <a:pt x="198102" y="275341"/>
                </a:cubicBezTo>
                <a:cubicBezTo>
                  <a:pt x="196107" y="273890"/>
                  <a:pt x="195110" y="272076"/>
                  <a:pt x="195110" y="269900"/>
                </a:cubicBezTo>
                <a:cubicBezTo>
                  <a:pt x="195110" y="267723"/>
                  <a:pt x="195654" y="265002"/>
                  <a:pt x="196742" y="261737"/>
                </a:cubicBezTo>
                <a:lnTo>
                  <a:pt x="268570" y="113184"/>
                </a:lnTo>
                <a:lnTo>
                  <a:pt x="268570" y="44076"/>
                </a:lnTo>
                <a:cubicBezTo>
                  <a:pt x="268570" y="34644"/>
                  <a:pt x="269477" y="27026"/>
                  <a:pt x="271291" y="21222"/>
                </a:cubicBezTo>
                <a:cubicBezTo>
                  <a:pt x="273105" y="15417"/>
                  <a:pt x="276098" y="10974"/>
                  <a:pt x="280269" y="7890"/>
                </a:cubicBezTo>
                <a:cubicBezTo>
                  <a:pt x="284441" y="4806"/>
                  <a:pt x="289702" y="2721"/>
                  <a:pt x="296050" y="1632"/>
                </a:cubicBezTo>
                <a:cubicBezTo>
                  <a:pt x="302398" y="544"/>
                  <a:pt x="310107" y="0"/>
                  <a:pt x="319176" y="0"/>
                </a:cubicBezTo>
                <a:close/>
                <a:moveTo>
                  <a:pt x="124370" y="0"/>
                </a:moveTo>
                <a:cubicBezTo>
                  <a:pt x="133076" y="0"/>
                  <a:pt x="140513" y="544"/>
                  <a:pt x="146680" y="1632"/>
                </a:cubicBezTo>
                <a:cubicBezTo>
                  <a:pt x="152847" y="2721"/>
                  <a:pt x="157926" y="4806"/>
                  <a:pt x="161916" y="7890"/>
                </a:cubicBezTo>
                <a:cubicBezTo>
                  <a:pt x="165907" y="10974"/>
                  <a:pt x="168900" y="15417"/>
                  <a:pt x="170895" y="21222"/>
                </a:cubicBezTo>
                <a:cubicBezTo>
                  <a:pt x="172890" y="27026"/>
                  <a:pt x="173888" y="34644"/>
                  <a:pt x="173888" y="44076"/>
                </a:cubicBezTo>
                <a:cubicBezTo>
                  <a:pt x="173888" y="55322"/>
                  <a:pt x="173344" y="65570"/>
                  <a:pt x="172255" y="74821"/>
                </a:cubicBezTo>
                <a:cubicBezTo>
                  <a:pt x="171167" y="84071"/>
                  <a:pt x="169444" y="92869"/>
                  <a:pt x="167086" y="101212"/>
                </a:cubicBezTo>
                <a:cubicBezTo>
                  <a:pt x="164728" y="109556"/>
                  <a:pt x="161463" y="117809"/>
                  <a:pt x="157291" y="125971"/>
                </a:cubicBezTo>
                <a:cubicBezTo>
                  <a:pt x="153119" y="134133"/>
                  <a:pt x="148131" y="142568"/>
                  <a:pt x="142327" y="151274"/>
                </a:cubicBezTo>
                <a:lnTo>
                  <a:pt x="68322" y="262826"/>
                </a:lnTo>
                <a:cubicBezTo>
                  <a:pt x="66871" y="265728"/>
                  <a:pt x="64966" y="268176"/>
                  <a:pt x="62608" y="270172"/>
                </a:cubicBezTo>
                <a:cubicBezTo>
                  <a:pt x="60250" y="272167"/>
                  <a:pt x="57439" y="273799"/>
                  <a:pt x="54174" y="275069"/>
                </a:cubicBezTo>
                <a:cubicBezTo>
                  <a:pt x="50909" y="276339"/>
                  <a:pt x="47100" y="277336"/>
                  <a:pt x="42747" y="278062"/>
                </a:cubicBezTo>
                <a:cubicBezTo>
                  <a:pt x="38394" y="278787"/>
                  <a:pt x="32952" y="279150"/>
                  <a:pt x="26422" y="279150"/>
                </a:cubicBezTo>
                <a:cubicBezTo>
                  <a:pt x="20618" y="279150"/>
                  <a:pt x="15721" y="278878"/>
                  <a:pt x="11730" y="278334"/>
                </a:cubicBezTo>
                <a:cubicBezTo>
                  <a:pt x="7740" y="277790"/>
                  <a:pt x="4838" y="276792"/>
                  <a:pt x="3024" y="275341"/>
                </a:cubicBezTo>
                <a:cubicBezTo>
                  <a:pt x="1210" y="273890"/>
                  <a:pt x="212" y="272076"/>
                  <a:pt x="31" y="269900"/>
                </a:cubicBezTo>
                <a:cubicBezTo>
                  <a:pt x="-150" y="267723"/>
                  <a:pt x="484" y="265002"/>
                  <a:pt x="1935" y="261737"/>
                </a:cubicBezTo>
                <a:lnTo>
                  <a:pt x="73764" y="113184"/>
                </a:lnTo>
                <a:lnTo>
                  <a:pt x="73764" y="44076"/>
                </a:lnTo>
                <a:cubicBezTo>
                  <a:pt x="73764" y="34644"/>
                  <a:pt x="74670" y="27026"/>
                  <a:pt x="76484" y="21222"/>
                </a:cubicBezTo>
                <a:cubicBezTo>
                  <a:pt x="78298" y="15417"/>
                  <a:pt x="81291" y="10974"/>
                  <a:pt x="85463" y="7890"/>
                </a:cubicBezTo>
                <a:cubicBezTo>
                  <a:pt x="89635" y="4806"/>
                  <a:pt x="94895" y="2721"/>
                  <a:pt x="101243" y="1632"/>
                </a:cubicBezTo>
                <a:cubicBezTo>
                  <a:pt x="107592" y="544"/>
                  <a:pt x="115301" y="0"/>
                  <a:pt x="124370" y="0"/>
                </a:cubicBezTo>
                <a:close/>
              </a:path>
            </a:pathLst>
          </a:custGeom>
          <a:solidFill>
            <a:srgbClr val="37A4C1"/>
          </a:solidFill>
          <a:ln>
            <a:solidFill>
              <a:srgbClr val="37A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0" name="内容占位符 2"/>
          <p:cNvSpPr txBox="1"/>
          <p:nvPr/>
        </p:nvSpPr>
        <p:spPr>
          <a:xfrm>
            <a:off x="1191409" y="3306971"/>
            <a:ext cx="5611032" cy="33186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400" smtClean="0">
                <a:cs typeface="+mn-ea"/>
                <a:sym typeface="+mn-lt"/>
              </a:rPr>
              <a:t>人随四时而动，</a:t>
            </a:r>
            <a:r>
              <a:rPr lang="zh-CN" altLang="en-US" sz="1400" b="1" smtClean="0">
                <a:solidFill>
                  <a:srgbClr val="37A4C1"/>
                </a:solidFill>
                <a:cs typeface="+mn-ea"/>
                <a:sym typeface="+mn-lt"/>
              </a:rPr>
              <a:t>早睡晚起也是这一节气要重点注意之事。</a:t>
            </a:r>
            <a:r>
              <a:rPr lang="zh-CN" altLang="en-US" sz="1400" smtClean="0">
                <a:cs typeface="+mn-ea"/>
                <a:sym typeface="+mn-lt"/>
              </a:rPr>
              <a:t>大寒，阳气肃杀，夜间尤甚，人体的阴阳消长代谢也处于相当缓慢的时候，古人主张“早卧迟起”，早睡以养阳气，迟起以固阴精。当然这里说的迟起只是不要早于太阳而起，也绝非一觉睡到正午的懒觉。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 animBg="1"/>
      <p:bldP spid="9" grpId="0" animBg="1"/>
      <p:bldP spid="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056403" y="233586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节气</a:t>
            </a:r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养</a:t>
            </a:r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生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24683" y="-173375"/>
            <a:ext cx="1521808" cy="15218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69594" y="2627452"/>
            <a:ext cx="5144948" cy="34299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912248" y="2015526"/>
            <a:ext cx="3279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37A4C1"/>
                </a:solidFill>
                <a:cs typeface="+mn-ea"/>
                <a:sym typeface="+mn-lt"/>
              </a:rPr>
              <a:t>运动锻炼</a:t>
            </a:r>
          </a:p>
        </p:txBody>
      </p:sp>
      <p:sp>
        <p:nvSpPr>
          <p:cNvPr id="7" name="任意多边形: 形状 8"/>
          <p:cNvSpPr/>
          <p:nvPr/>
        </p:nvSpPr>
        <p:spPr>
          <a:xfrm>
            <a:off x="9043685" y="2599090"/>
            <a:ext cx="287655" cy="212090"/>
          </a:xfrm>
          <a:custGeom>
            <a:avLst/>
            <a:gdLst/>
            <a:ahLst/>
            <a:cxnLst/>
            <a:rect l="l" t="t" r="r" b="b"/>
            <a:pathLst>
              <a:path w="368694" h="279150">
                <a:moveTo>
                  <a:pt x="319176" y="0"/>
                </a:moveTo>
                <a:cubicBezTo>
                  <a:pt x="327520" y="0"/>
                  <a:pt x="334866" y="544"/>
                  <a:pt x="341215" y="1632"/>
                </a:cubicBezTo>
                <a:cubicBezTo>
                  <a:pt x="347563" y="2721"/>
                  <a:pt x="352733" y="4806"/>
                  <a:pt x="356723" y="7890"/>
                </a:cubicBezTo>
                <a:cubicBezTo>
                  <a:pt x="360713" y="10974"/>
                  <a:pt x="363706" y="15417"/>
                  <a:pt x="365701" y="21222"/>
                </a:cubicBezTo>
                <a:cubicBezTo>
                  <a:pt x="367697" y="27026"/>
                  <a:pt x="368694" y="34644"/>
                  <a:pt x="368694" y="44076"/>
                </a:cubicBezTo>
                <a:cubicBezTo>
                  <a:pt x="368694" y="55322"/>
                  <a:pt x="368150" y="65570"/>
                  <a:pt x="367062" y="74821"/>
                </a:cubicBezTo>
                <a:cubicBezTo>
                  <a:pt x="365973" y="84071"/>
                  <a:pt x="364250" y="92869"/>
                  <a:pt x="361892" y="101212"/>
                </a:cubicBezTo>
                <a:cubicBezTo>
                  <a:pt x="359534" y="109556"/>
                  <a:pt x="356270" y="117809"/>
                  <a:pt x="352097" y="125971"/>
                </a:cubicBezTo>
                <a:cubicBezTo>
                  <a:pt x="347926" y="134133"/>
                  <a:pt x="342938" y="142568"/>
                  <a:pt x="337133" y="151274"/>
                </a:cubicBezTo>
                <a:lnTo>
                  <a:pt x="263129" y="262826"/>
                </a:lnTo>
                <a:cubicBezTo>
                  <a:pt x="261678" y="265728"/>
                  <a:pt x="259773" y="268176"/>
                  <a:pt x="257415" y="270172"/>
                </a:cubicBezTo>
                <a:cubicBezTo>
                  <a:pt x="255057" y="272167"/>
                  <a:pt x="252246" y="273799"/>
                  <a:pt x="248981" y="275069"/>
                </a:cubicBezTo>
                <a:cubicBezTo>
                  <a:pt x="245716" y="276339"/>
                  <a:pt x="241907" y="277336"/>
                  <a:pt x="237553" y="278062"/>
                </a:cubicBezTo>
                <a:cubicBezTo>
                  <a:pt x="233200" y="278787"/>
                  <a:pt x="227759" y="279150"/>
                  <a:pt x="221229" y="279150"/>
                </a:cubicBezTo>
                <a:cubicBezTo>
                  <a:pt x="215425" y="279150"/>
                  <a:pt x="210618" y="278878"/>
                  <a:pt x="206809" y="278334"/>
                </a:cubicBezTo>
                <a:cubicBezTo>
                  <a:pt x="203000" y="277790"/>
                  <a:pt x="200098" y="276792"/>
                  <a:pt x="198102" y="275341"/>
                </a:cubicBezTo>
                <a:cubicBezTo>
                  <a:pt x="196107" y="273890"/>
                  <a:pt x="195110" y="272076"/>
                  <a:pt x="195110" y="269900"/>
                </a:cubicBezTo>
                <a:cubicBezTo>
                  <a:pt x="195110" y="267723"/>
                  <a:pt x="195654" y="265002"/>
                  <a:pt x="196742" y="261737"/>
                </a:cubicBezTo>
                <a:lnTo>
                  <a:pt x="268570" y="113184"/>
                </a:lnTo>
                <a:lnTo>
                  <a:pt x="268570" y="44076"/>
                </a:lnTo>
                <a:cubicBezTo>
                  <a:pt x="268570" y="34644"/>
                  <a:pt x="269477" y="27026"/>
                  <a:pt x="271291" y="21222"/>
                </a:cubicBezTo>
                <a:cubicBezTo>
                  <a:pt x="273105" y="15417"/>
                  <a:pt x="276098" y="10974"/>
                  <a:pt x="280269" y="7890"/>
                </a:cubicBezTo>
                <a:cubicBezTo>
                  <a:pt x="284441" y="4806"/>
                  <a:pt x="289702" y="2721"/>
                  <a:pt x="296050" y="1632"/>
                </a:cubicBezTo>
                <a:cubicBezTo>
                  <a:pt x="302398" y="544"/>
                  <a:pt x="310107" y="0"/>
                  <a:pt x="319176" y="0"/>
                </a:cubicBezTo>
                <a:close/>
                <a:moveTo>
                  <a:pt x="124370" y="0"/>
                </a:moveTo>
                <a:cubicBezTo>
                  <a:pt x="133076" y="0"/>
                  <a:pt x="140513" y="544"/>
                  <a:pt x="146680" y="1632"/>
                </a:cubicBezTo>
                <a:cubicBezTo>
                  <a:pt x="152847" y="2721"/>
                  <a:pt x="157926" y="4806"/>
                  <a:pt x="161916" y="7890"/>
                </a:cubicBezTo>
                <a:cubicBezTo>
                  <a:pt x="165907" y="10974"/>
                  <a:pt x="168900" y="15417"/>
                  <a:pt x="170895" y="21222"/>
                </a:cubicBezTo>
                <a:cubicBezTo>
                  <a:pt x="172890" y="27026"/>
                  <a:pt x="173888" y="34644"/>
                  <a:pt x="173888" y="44076"/>
                </a:cubicBezTo>
                <a:cubicBezTo>
                  <a:pt x="173888" y="55322"/>
                  <a:pt x="173344" y="65570"/>
                  <a:pt x="172255" y="74821"/>
                </a:cubicBezTo>
                <a:cubicBezTo>
                  <a:pt x="171167" y="84071"/>
                  <a:pt x="169444" y="92869"/>
                  <a:pt x="167086" y="101212"/>
                </a:cubicBezTo>
                <a:cubicBezTo>
                  <a:pt x="164728" y="109556"/>
                  <a:pt x="161463" y="117809"/>
                  <a:pt x="157291" y="125971"/>
                </a:cubicBezTo>
                <a:cubicBezTo>
                  <a:pt x="153119" y="134133"/>
                  <a:pt x="148131" y="142568"/>
                  <a:pt x="142327" y="151274"/>
                </a:cubicBezTo>
                <a:lnTo>
                  <a:pt x="68322" y="262826"/>
                </a:lnTo>
                <a:cubicBezTo>
                  <a:pt x="66871" y="265728"/>
                  <a:pt x="64966" y="268176"/>
                  <a:pt x="62608" y="270172"/>
                </a:cubicBezTo>
                <a:cubicBezTo>
                  <a:pt x="60250" y="272167"/>
                  <a:pt x="57439" y="273799"/>
                  <a:pt x="54174" y="275069"/>
                </a:cubicBezTo>
                <a:cubicBezTo>
                  <a:pt x="50909" y="276339"/>
                  <a:pt x="47100" y="277336"/>
                  <a:pt x="42747" y="278062"/>
                </a:cubicBezTo>
                <a:cubicBezTo>
                  <a:pt x="38394" y="278787"/>
                  <a:pt x="32952" y="279150"/>
                  <a:pt x="26422" y="279150"/>
                </a:cubicBezTo>
                <a:cubicBezTo>
                  <a:pt x="20618" y="279150"/>
                  <a:pt x="15721" y="278878"/>
                  <a:pt x="11730" y="278334"/>
                </a:cubicBezTo>
                <a:cubicBezTo>
                  <a:pt x="7740" y="277790"/>
                  <a:pt x="4838" y="276792"/>
                  <a:pt x="3024" y="275341"/>
                </a:cubicBezTo>
                <a:cubicBezTo>
                  <a:pt x="1210" y="273890"/>
                  <a:pt x="212" y="272076"/>
                  <a:pt x="31" y="269900"/>
                </a:cubicBezTo>
                <a:cubicBezTo>
                  <a:pt x="-150" y="267723"/>
                  <a:pt x="484" y="265002"/>
                  <a:pt x="1935" y="261737"/>
                </a:cubicBezTo>
                <a:lnTo>
                  <a:pt x="73764" y="113184"/>
                </a:lnTo>
                <a:lnTo>
                  <a:pt x="73764" y="44076"/>
                </a:lnTo>
                <a:cubicBezTo>
                  <a:pt x="73764" y="34644"/>
                  <a:pt x="74670" y="27026"/>
                  <a:pt x="76484" y="21222"/>
                </a:cubicBezTo>
                <a:cubicBezTo>
                  <a:pt x="78298" y="15417"/>
                  <a:pt x="81291" y="10974"/>
                  <a:pt x="85463" y="7890"/>
                </a:cubicBezTo>
                <a:cubicBezTo>
                  <a:pt x="89635" y="4806"/>
                  <a:pt x="94895" y="2721"/>
                  <a:pt x="101243" y="1632"/>
                </a:cubicBezTo>
                <a:cubicBezTo>
                  <a:pt x="107592" y="544"/>
                  <a:pt x="115301" y="0"/>
                  <a:pt x="124370" y="0"/>
                </a:cubicBezTo>
                <a:close/>
              </a:path>
            </a:pathLst>
          </a:custGeom>
          <a:solidFill>
            <a:srgbClr val="37A4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9" name="任意多边形: 形状 8"/>
          <p:cNvSpPr/>
          <p:nvPr/>
        </p:nvSpPr>
        <p:spPr>
          <a:xfrm flipH="1" flipV="1">
            <a:off x="5601733" y="2199342"/>
            <a:ext cx="310515" cy="229870"/>
          </a:xfrm>
          <a:custGeom>
            <a:avLst/>
            <a:gdLst/>
            <a:ahLst/>
            <a:cxnLst/>
            <a:rect l="l" t="t" r="r" b="b"/>
            <a:pathLst>
              <a:path w="368694" h="279150">
                <a:moveTo>
                  <a:pt x="319176" y="0"/>
                </a:moveTo>
                <a:cubicBezTo>
                  <a:pt x="327520" y="0"/>
                  <a:pt x="334866" y="544"/>
                  <a:pt x="341215" y="1632"/>
                </a:cubicBezTo>
                <a:cubicBezTo>
                  <a:pt x="347563" y="2721"/>
                  <a:pt x="352733" y="4806"/>
                  <a:pt x="356723" y="7890"/>
                </a:cubicBezTo>
                <a:cubicBezTo>
                  <a:pt x="360713" y="10974"/>
                  <a:pt x="363706" y="15417"/>
                  <a:pt x="365701" y="21222"/>
                </a:cubicBezTo>
                <a:cubicBezTo>
                  <a:pt x="367697" y="27026"/>
                  <a:pt x="368694" y="34644"/>
                  <a:pt x="368694" y="44076"/>
                </a:cubicBezTo>
                <a:cubicBezTo>
                  <a:pt x="368694" y="55322"/>
                  <a:pt x="368150" y="65570"/>
                  <a:pt x="367062" y="74821"/>
                </a:cubicBezTo>
                <a:cubicBezTo>
                  <a:pt x="365973" y="84071"/>
                  <a:pt x="364250" y="92869"/>
                  <a:pt x="361892" y="101212"/>
                </a:cubicBezTo>
                <a:cubicBezTo>
                  <a:pt x="359534" y="109556"/>
                  <a:pt x="356270" y="117809"/>
                  <a:pt x="352097" y="125971"/>
                </a:cubicBezTo>
                <a:cubicBezTo>
                  <a:pt x="347926" y="134133"/>
                  <a:pt x="342938" y="142568"/>
                  <a:pt x="337133" y="151274"/>
                </a:cubicBezTo>
                <a:lnTo>
                  <a:pt x="263129" y="262826"/>
                </a:lnTo>
                <a:cubicBezTo>
                  <a:pt x="261678" y="265728"/>
                  <a:pt x="259773" y="268176"/>
                  <a:pt x="257415" y="270172"/>
                </a:cubicBezTo>
                <a:cubicBezTo>
                  <a:pt x="255057" y="272167"/>
                  <a:pt x="252246" y="273799"/>
                  <a:pt x="248981" y="275069"/>
                </a:cubicBezTo>
                <a:cubicBezTo>
                  <a:pt x="245716" y="276339"/>
                  <a:pt x="241907" y="277336"/>
                  <a:pt x="237553" y="278062"/>
                </a:cubicBezTo>
                <a:cubicBezTo>
                  <a:pt x="233200" y="278787"/>
                  <a:pt x="227759" y="279150"/>
                  <a:pt x="221229" y="279150"/>
                </a:cubicBezTo>
                <a:cubicBezTo>
                  <a:pt x="215425" y="279150"/>
                  <a:pt x="210618" y="278878"/>
                  <a:pt x="206809" y="278334"/>
                </a:cubicBezTo>
                <a:cubicBezTo>
                  <a:pt x="203000" y="277790"/>
                  <a:pt x="200098" y="276792"/>
                  <a:pt x="198102" y="275341"/>
                </a:cubicBezTo>
                <a:cubicBezTo>
                  <a:pt x="196107" y="273890"/>
                  <a:pt x="195110" y="272076"/>
                  <a:pt x="195110" y="269900"/>
                </a:cubicBezTo>
                <a:cubicBezTo>
                  <a:pt x="195110" y="267723"/>
                  <a:pt x="195654" y="265002"/>
                  <a:pt x="196742" y="261737"/>
                </a:cubicBezTo>
                <a:lnTo>
                  <a:pt x="268570" y="113184"/>
                </a:lnTo>
                <a:lnTo>
                  <a:pt x="268570" y="44076"/>
                </a:lnTo>
                <a:cubicBezTo>
                  <a:pt x="268570" y="34644"/>
                  <a:pt x="269477" y="27026"/>
                  <a:pt x="271291" y="21222"/>
                </a:cubicBezTo>
                <a:cubicBezTo>
                  <a:pt x="273105" y="15417"/>
                  <a:pt x="276098" y="10974"/>
                  <a:pt x="280269" y="7890"/>
                </a:cubicBezTo>
                <a:cubicBezTo>
                  <a:pt x="284441" y="4806"/>
                  <a:pt x="289702" y="2721"/>
                  <a:pt x="296050" y="1632"/>
                </a:cubicBezTo>
                <a:cubicBezTo>
                  <a:pt x="302398" y="544"/>
                  <a:pt x="310107" y="0"/>
                  <a:pt x="319176" y="0"/>
                </a:cubicBezTo>
                <a:close/>
                <a:moveTo>
                  <a:pt x="124370" y="0"/>
                </a:moveTo>
                <a:cubicBezTo>
                  <a:pt x="133076" y="0"/>
                  <a:pt x="140513" y="544"/>
                  <a:pt x="146680" y="1632"/>
                </a:cubicBezTo>
                <a:cubicBezTo>
                  <a:pt x="152847" y="2721"/>
                  <a:pt x="157926" y="4806"/>
                  <a:pt x="161916" y="7890"/>
                </a:cubicBezTo>
                <a:cubicBezTo>
                  <a:pt x="165907" y="10974"/>
                  <a:pt x="168900" y="15417"/>
                  <a:pt x="170895" y="21222"/>
                </a:cubicBezTo>
                <a:cubicBezTo>
                  <a:pt x="172890" y="27026"/>
                  <a:pt x="173888" y="34644"/>
                  <a:pt x="173888" y="44076"/>
                </a:cubicBezTo>
                <a:cubicBezTo>
                  <a:pt x="173888" y="55322"/>
                  <a:pt x="173344" y="65570"/>
                  <a:pt x="172255" y="74821"/>
                </a:cubicBezTo>
                <a:cubicBezTo>
                  <a:pt x="171167" y="84071"/>
                  <a:pt x="169444" y="92869"/>
                  <a:pt x="167086" y="101212"/>
                </a:cubicBezTo>
                <a:cubicBezTo>
                  <a:pt x="164728" y="109556"/>
                  <a:pt x="161463" y="117809"/>
                  <a:pt x="157291" y="125971"/>
                </a:cubicBezTo>
                <a:cubicBezTo>
                  <a:pt x="153119" y="134133"/>
                  <a:pt x="148131" y="142568"/>
                  <a:pt x="142327" y="151274"/>
                </a:cubicBezTo>
                <a:lnTo>
                  <a:pt x="68322" y="262826"/>
                </a:lnTo>
                <a:cubicBezTo>
                  <a:pt x="66871" y="265728"/>
                  <a:pt x="64966" y="268176"/>
                  <a:pt x="62608" y="270172"/>
                </a:cubicBezTo>
                <a:cubicBezTo>
                  <a:pt x="60250" y="272167"/>
                  <a:pt x="57439" y="273799"/>
                  <a:pt x="54174" y="275069"/>
                </a:cubicBezTo>
                <a:cubicBezTo>
                  <a:pt x="50909" y="276339"/>
                  <a:pt x="47100" y="277336"/>
                  <a:pt x="42747" y="278062"/>
                </a:cubicBezTo>
                <a:cubicBezTo>
                  <a:pt x="38394" y="278787"/>
                  <a:pt x="32952" y="279150"/>
                  <a:pt x="26422" y="279150"/>
                </a:cubicBezTo>
                <a:cubicBezTo>
                  <a:pt x="20618" y="279150"/>
                  <a:pt x="15721" y="278878"/>
                  <a:pt x="11730" y="278334"/>
                </a:cubicBezTo>
                <a:cubicBezTo>
                  <a:pt x="7740" y="277790"/>
                  <a:pt x="4838" y="276792"/>
                  <a:pt x="3024" y="275341"/>
                </a:cubicBezTo>
                <a:cubicBezTo>
                  <a:pt x="1210" y="273890"/>
                  <a:pt x="212" y="272076"/>
                  <a:pt x="31" y="269900"/>
                </a:cubicBezTo>
                <a:cubicBezTo>
                  <a:pt x="-150" y="267723"/>
                  <a:pt x="484" y="265002"/>
                  <a:pt x="1935" y="261737"/>
                </a:cubicBezTo>
                <a:lnTo>
                  <a:pt x="73764" y="113184"/>
                </a:lnTo>
                <a:lnTo>
                  <a:pt x="73764" y="44076"/>
                </a:lnTo>
                <a:cubicBezTo>
                  <a:pt x="73764" y="34644"/>
                  <a:pt x="74670" y="27026"/>
                  <a:pt x="76484" y="21222"/>
                </a:cubicBezTo>
                <a:cubicBezTo>
                  <a:pt x="78298" y="15417"/>
                  <a:pt x="81291" y="10974"/>
                  <a:pt x="85463" y="7890"/>
                </a:cubicBezTo>
                <a:cubicBezTo>
                  <a:pt x="89635" y="4806"/>
                  <a:pt x="94895" y="2721"/>
                  <a:pt x="101243" y="1632"/>
                </a:cubicBezTo>
                <a:cubicBezTo>
                  <a:pt x="107592" y="544"/>
                  <a:pt x="115301" y="0"/>
                  <a:pt x="124370" y="0"/>
                </a:cubicBezTo>
                <a:close/>
              </a:path>
            </a:pathLst>
          </a:custGeom>
          <a:solidFill>
            <a:srgbClr val="37A4C1"/>
          </a:solidFill>
          <a:ln>
            <a:solidFill>
              <a:srgbClr val="37A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0" name="内容占位符 2"/>
          <p:cNvSpPr txBox="1"/>
          <p:nvPr/>
        </p:nvSpPr>
        <p:spPr>
          <a:xfrm>
            <a:off x="5756990" y="3281718"/>
            <a:ext cx="5487483" cy="33186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 dirty="0" smtClean="0">
                <a:cs typeface="+mn-ea"/>
                <a:sym typeface="+mn-lt"/>
              </a:rPr>
              <a:t>大寒养生运动，在冬季，运动锻炼是养生的精髓所在。因为这也是有老话的。俗话说，“冬天动一动，少闹一场病”。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 dirty="0" smtClean="0">
                <a:cs typeface="+mn-ea"/>
                <a:sym typeface="+mn-lt"/>
              </a:rPr>
              <a:t>在“大寒”节气里，气候一冷一热很容易感冒。所以如果要运动的话，最好等到太阳出来以后再进行户外锻炼。由于户外气温比室内低，人的韧带弹性和关节柔韧性都没有之前的灵活，为避免造成运动损伤。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 dirty="0" smtClean="0">
                <a:cs typeface="+mn-ea"/>
                <a:sym typeface="+mn-lt"/>
              </a:rPr>
              <a:t>冬季可循序渐进地进行一些有氧运动，比如快走、慢跑、跳绳、踢毽子、打太极拳、打篮球等，既运动了肢体，也加强了气血循环运行，使气血旺盛，气机通畅，血脉顺和，全身四肢百骸才能温暖。</a:t>
            </a:r>
            <a:endParaRPr lang="zh-CN" altLang="en-US" sz="12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 animBg="1"/>
      <p:bldP spid="9" grpId="0" animBg="1"/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677391" y="-2656609"/>
            <a:ext cx="6837218" cy="12192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442542" y="3340171"/>
            <a:ext cx="4659531" cy="349704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81316" y="2398728"/>
            <a:ext cx="1797600" cy="57084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078258" y="2791691"/>
            <a:ext cx="1779631" cy="12446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321740" y="3631461"/>
            <a:ext cx="1779631" cy="1244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-261883" y="4304328"/>
            <a:ext cx="3082191" cy="3082191"/>
          </a:xfrm>
          <a:custGeom>
            <a:avLst/>
            <a:gdLst>
              <a:gd name="connsiteX0" fmla="*/ 0 w 3620656"/>
              <a:gd name="connsiteY0" fmla="*/ 0 h 1614054"/>
              <a:gd name="connsiteX1" fmla="*/ 3084947 w 3620656"/>
              <a:gd name="connsiteY1" fmla="*/ 9237 h 1614054"/>
              <a:gd name="connsiteX2" fmla="*/ 3620656 w 3620656"/>
              <a:gd name="connsiteY2" fmla="*/ 1614054 h 1614054"/>
              <a:gd name="connsiteX3" fmla="*/ 0 w 3620656"/>
              <a:gd name="connsiteY3" fmla="*/ 1614054 h 161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0656" h="1614054">
                <a:moveTo>
                  <a:pt x="0" y="0"/>
                </a:moveTo>
                <a:lnTo>
                  <a:pt x="3084947" y="9237"/>
                </a:lnTo>
                <a:lnTo>
                  <a:pt x="3620656" y="1614054"/>
                </a:lnTo>
                <a:lnTo>
                  <a:pt x="0" y="1614054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430327" y="20781"/>
            <a:ext cx="2761673" cy="323134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-2" y="0"/>
            <a:ext cx="2056831" cy="2124364"/>
          </a:xfrm>
          <a:prstGeom prst="rect">
            <a:avLst/>
          </a:prstGeom>
        </p:spPr>
      </p:pic>
      <p:sp>
        <p:nvSpPr>
          <p:cNvPr id="10" name="圆角矩形 2"/>
          <p:cNvSpPr/>
          <p:nvPr/>
        </p:nvSpPr>
        <p:spPr>
          <a:xfrm>
            <a:off x="5668175" y="1214592"/>
            <a:ext cx="3942533" cy="583999"/>
          </a:xfrm>
          <a:prstGeom prst="roundRect">
            <a:avLst/>
          </a:prstGeom>
          <a:solidFill>
            <a:srgbClr val="135B83"/>
          </a:solidFill>
          <a:ln w="9525">
            <a:noFill/>
          </a:ln>
          <a:effectLst>
            <a:outerShdw blurRad="419100" dist="419100" dir="7800000" sx="84000" sy="84000" algn="tr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54834" y="1203599"/>
            <a:ext cx="1645002" cy="54566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2655" dirty="0" smtClean="0">
                <a:solidFill>
                  <a:srgbClr val="FFFFFF"/>
                </a:solidFill>
                <a:cs typeface="+mn-ea"/>
                <a:sym typeface="+mn-lt"/>
              </a:rPr>
              <a:t>节气概述 </a:t>
            </a:r>
            <a:endParaRPr lang="zh-CN" altLang="en-US" sz="265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2" name="圆角矩形 7"/>
          <p:cNvSpPr/>
          <p:nvPr/>
        </p:nvSpPr>
        <p:spPr bwMode="auto">
          <a:xfrm>
            <a:off x="4862804" y="1227446"/>
            <a:ext cx="677160" cy="558292"/>
          </a:xfrm>
          <a:prstGeom prst="roundRect">
            <a:avLst/>
          </a:prstGeom>
          <a:solidFill>
            <a:srgbClr val="135B83"/>
          </a:solidFill>
          <a:ln w="9525">
            <a:noFill/>
          </a:ln>
          <a:effectLst>
            <a:outerShdw blurRad="419100" dist="419100" dir="7800000" sx="84000" sy="84000" algn="tr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1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圆角矩形 8"/>
          <p:cNvSpPr/>
          <p:nvPr/>
        </p:nvSpPr>
        <p:spPr>
          <a:xfrm>
            <a:off x="5668175" y="2147509"/>
            <a:ext cx="3942533" cy="583999"/>
          </a:xfrm>
          <a:prstGeom prst="roundRect">
            <a:avLst/>
          </a:prstGeom>
          <a:solidFill>
            <a:srgbClr val="135B83"/>
          </a:solidFill>
          <a:ln w="9525">
            <a:noFill/>
          </a:ln>
          <a:effectLst>
            <a:outerShdw blurRad="419100" dist="419100" dir="7800000" sx="84000" sy="84000" algn="tr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59440" y="2160365"/>
            <a:ext cx="1544012" cy="54566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2655" dirty="0" smtClean="0">
                <a:solidFill>
                  <a:srgbClr val="FFFFFF"/>
                </a:solidFill>
                <a:cs typeface="+mn-ea"/>
                <a:sym typeface="+mn-lt"/>
              </a:rPr>
              <a:t>季节特点</a:t>
            </a:r>
            <a:endParaRPr lang="en-US" altLang="zh-CN" sz="265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5" name="圆角矩形 13"/>
          <p:cNvSpPr/>
          <p:nvPr/>
        </p:nvSpPr>
        <p:spPr bwMode="auto">
          <a:xfrm>
            <a:off x="4862804" y="2160365"/>
            <a:ext cx="677160" cy="558292"/>
          </a:xfrm>
          <a:prstGeom prst="roundRect">
            <a:avLst/>
          </a:prstGeom>
          <a:solidFill>
            <a:srgbClr val="135B83"/>
          </a:solidFill>
          <a:ln w="9525">
            <a:noFill/>
          </a:ln>
          <a:effectLst>
            <a:outerShdw blurRad="419100" dist="419100" dir="7800000" sx="84000" sy="84000" algn="tr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2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6" name="圆角矩形 14"/>
          <p:cNvSpPr/>
          <p:nvPr/>
        </p:nvSpPr>
        <p:spPr>
          <a:xfrm>
            <a:off x="5668175" y="3082152"/>
            <a:ext cx="3942533" cy="583999"/>
          </a:xfrm>
          <a:prstGeom prst="roundRect">
            <a:avLst/>
          </a:prstGeom>
          <a:solidFill>
            <a:srgbClr val="135B83"/>
          </a:solidFill>
          <a:ln w="9525">
            <a:noFill/>
          </a:ln>
          <a:effectLst>
            <a:outerShdw blurRad="419100" dist="419100" dir="7800000" sx="84000" sy="84000" algn="tr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729413" y="3123822"/>
            <a:ext cx="1544012" cy="54566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2655" dirty="0" smtClean="0">
                <a:solidFill>
                  <a:srgbClr val="FFFFFF"/>
                </a:solidFill>
                <a:cs typeface="+mn-ea"/>
                <a:sym typeface="+mn-lt"/>
              </a:rPr>
              <a:t>节气习俗</a:t>
            </a:r>
            <a:endParaRPr lang="en-US" altLang="zh-CN" sz="265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8" name="圆角矩形 19"/>
          <p:cNvSpPr/>
          <p:nvPr/>
        </p:nvSpPr>
        <p:spPr bwMode="auto">
          <a:xfrm>
            <a:off x="4862804" y="3082306"/>
            <a:ext cx="677160" cy="558292"/>
          </a:xfrm>
          <a:prstGeom prst="roundRect">
            <a:avLst/>
          </a:prstGeom>
          <a:solidFill>
            <a:srgbClr val="135B83"/>
          </a:solidFill>
          <a:ln w="9525">
            <a:noFill/>
          </a:ln>
          <a:effectLst>
            <a:outerShdw blurRad="419100" dist="419100" dir="7800000" sx="84000" sy="84000" algn="tr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3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9" name="圆角矩形 20"/>
          <p:cNvSpPr/>
          <p:nvPr/>
        </p:nvSpPr>
        <p:spPr>
          <a:xfrm>
            <a:off x="5668175" y="4032968"/>
            <a:ext cx="3942533" cy="583999"/>
          </a:xfrm>
          <a:prstGeom prst="roundRect">
            <a:avLst/>
          </a:prstGeom>
          <a:solidFill>
            <a:srgbClr val="135B83"/>
          </a:solidFill>
          <a:ln w="9525">
            <a:noFill/>
          </a:ln>
          <a:effectLst>
            <a:outerShdw blurRad="419100" dist="419100" dir="7800000" sx="84000" sy="84000" algn="tr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701856" y="4032844"/>
            <a:ext cx="1544012" cy="54566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2655" dirty="0" smtClean="0">
                <a:solidFill>
                  <a:srgbClr val="FFFFFF"/>
                </a:solidFill>
                <a:cs typeface="+mn-ea"/>
                <a:sym typeface="+mn-lt"/>
              </a:rPr>
              <a:t>节气养生</a:t>
            </a:r>
            <a:endParaRPr lang="en-US" altLang="zh-CN" sz="265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圆角矩形 25"/>
          <p:cNvSpPr/>
          <p:nvPr/>
        </p:nvSpPr>
        <p:spPr bwMode="auto">
          <a:xfrm>
            <a:off x="4862804" y="4045822"/>
            <a:ext cx="677160" cy="558292"/>
          </a:xfrm>
          <a:prstGeom prst="roundRect">
            <a:avLst/>
          </a:prstGeom>
          <a:solidFill>
            <a:srgbClr val="135B83"/>
          </a:solidFill>
          <a:ln w="9525">
            <a:noFill/>
          </a:ln>
          <a:effectLst>
            <a:outerShdw blurRad="419100" dist="419100" dir="7800000" sx="84000" sy="84000" algn="tr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srgbClr val="FFFFFF"/>
                </a:solidFill>
                <a:cs typeface="+mn-ea"/>
                <a:sym typeface="+mn-lt"/>
              </a:rPr>
              <a:t>4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TextBox 25"/>
          <p:cNvSpPr txBox="1"/>
          <p:nvPr/>
        </p:nvSpPr>
        <p:spPr>
          <a:xfrm>
            <a:off x="2376632" y="1683586"/>
            <a:ext cx="1292662" cy="263228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 defTabSz="914400">
              <a:defRPr/>
            </a:pPr>
            <a:r>
              <a:rPr lang="en-US" altLang="zh-CN" sz="7200" cap="all" dirty="0">
                <a:solidFill>
                  <a:srgbClr val="135B83"/>
                </a:solidFill>
                <a:cs typeface="+mn-ea"/>
                <a:sym typeface="+mn-lt"/>
              </a:rPr>
              <a:t> </a:t>
            </a:r>
            <a:r>
              <a:rPr lang="zh-CN" altLang="en-US" sz="7200" cap="all" dirty="0">
                <a:solidFill>
                  <a:srgbClr val="135B83"/>
                </a:solidFill>
                <a:cs typeface="+mn-ea"/>
                <a:sym typeface="+mn-lt"/>
              </a:rPr>
              <a:t>目 录</a:t>
            </a:r>
          </a:p>
        </p:txBody>
      </p:sp>
      <p:sp>
        <p:nvSpPr>
          <p:cNvPr id="24" name="圆角矩形 20"/>
          <p:cNvSpPr/>
          <p:nvPr/>
        </p:nvSpPr>
        <p:spPr>
          <a:xfrm>
            <a:off x="5695732" y="4879737"/>
            <a:ext cx="3942533" cy="583999"/>
          </a:xfrm>
          <a:prstGeom prst="roundRect">
            <a:avLst/>
          </a:prstGeom>
          <a:solidFill>
            <a:srgbClr val="135B83"/>
          </a:solidFill>
          <a:ln w="9525">
            <a:noFill/>
          </a:ln>
          <a:effectLst>
            <a:outerShdw blurRad="419100" dist="419100" dir="7800000" sx="84000" sy="84000" algn="tr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>
              <a:spcBef>
                <a:spcPct val="0"/>
              </a:spcBef>
              <a:spcAft>
                <a:spcPct val="0"/>
              </a:spcAft>
            </a:pP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729413" y="4879613"/>
            <a:ext cx="1544012" cy="545662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defTabSz="914400">
              <a:lnSpc>
                <a:spcPct val="120000"/>
              </a:lnSpc>
            </a:pPr>
            <a:r>
              <a:rPr lang="zh-CN" altLang="en-US" sz="2655" dirty="0" smtClean="0">
                <a:solidFill>
                  <a:srgbClr val="FFFFFF"/>
                </a:solidFill>
                <a:cs typeface="+mn-ea"/>
                <a:sym typeface="+mn-lt"/>
              </a:rPr>
              <a:t>节气诗词</a:t>
            </a:r>
            <a:endParaRPr lang="en-US" altLang="zh-CN" sz="265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6" name="圆角矩形 25"/>
          <p:cNvSpPr/>
          <p:nvPr/>
        </p:nvSpPr>
        <p:spPr bwMode="auto">
          <a:xfrm>
            <a:off x="4890361" y="4892591"/>
            <a:ext cx="677160" cy="558292"/>
          </a:xfrm>
          <a:prstGeom prst="roundRect">
            <a:avLst/>
          </a:prstGeom>
          <a:solidFill>
            <a:srgbClr val="135B83"/>
          </a:solidFill>
          <a:ln w="9525">
            <a:noFill/>
          </a:ln>
          <a:effectLst>
            <a:outerShdw blurRad="419100" dist="419100" dir="7800000" sx="84000" sy="84000" algn="tr" rotWithShape="0">
              <a:prstClr val="black">
                <a:alpha val="3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600">
              <a:spcBef>
                <a:spcPct val="0"/>
              </a:spcBef>
              <a:spcAft>
                <a:spcPct val="0"/>
              </a:spcAft>
            </a:pPr>
            <a:r>
              <a:rPr lang="en-US" altLang="zh-CN" dirty="0" smtClean="0">
                <a:solidFill>
                  <a:srgbClr val="FFFFFF"/>
                </a:solidFill>
                <a:cs typeface="+mn-ea"/>
                <a:sym typeface="+mn-lt"/>
              </a:rPr>
              <a:t>5</a:t>
            </a:r>
            <a:endParaRPr lang="zh-CN" altLang="en-US" dirty="0">
              <a:solidFill>
                <a:srgbClr val="FFFFFF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677391" y="-2656609"/>
            <a:ext cx="6837218" cy="12192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968" y="3748173"/>
            <a:ext cx="12187915" cy="39591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532469" y="3081553"/>
            <a:ext cx="4659531" cy="3497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81316" y="2398728"/>
            <a:ext cx="1797600" cy="57084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17484" y="1159109"/>
            <a:ext cx="4294910" cy="42949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-1" y="0"/>
            <a:ext cx="2056831" cy="21243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430327" y="20781"/>
            <a:ext cx="2761673" cy="323134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114734" y="2031124"/>
            <a:ext cx="1413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125A82"/>
                </a:solidFill>
                <a:cs typeface="+mn-ea"/>
                <a:sym typeface="+mn-lt"/>
              </a:rPr>
              <a:t>05.</a:t>
            </a:r>
            <a:endParaRPr lang="zh-CN" altLang="en-US" sz="5400" dirty="0">
              <a:solidFill>
                <a:srgbClr val="125A82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88791" y="2898844"/>
            <a:ext cx="296747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节气诗词</a:t>
            </a:r>
            <a:endParaRPr lang="zh-CN" altLang="en-US" sz="5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056403" y="233586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节气诗词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24683" y="-173375"/>
            <a:ext cx="1521808" cy="15218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9596" y="1865366"/>
            <a:ext cx="6283692" cy="45632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48103" y="3028133"/>
            <a:ext cx="28937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cs typeface="+mn-ea"/>
                <a:sym typeface="+mn-lt"/>
              </a:rPr>
              <a:t>小寒</a:t>
            </a:r>
            <a:r>
              <a:rPr lang="zh-CN" altLang="en-US" dirty="0">
                <a:cs typeface="+mn-ea"/>
                <a:sym typeface="+mn-lt"/>
              </a:rPr>
              <a:t>大寒，杀猪过年（春节）。</a:t>
            </a:r>
          </a:p>
          <a:p>
            <a:r>
              <a:rPr lang="zh-CN" altLang="en-US" dirty="0">
                <a:cs typeface="+mn-ea"/>
                <a:sym typeface="+mn-lt"/>
              </a:rPr>
              <a:t>过了大寒，又是一年（农历）。</a:t>
            </a:r>
          </a:p>
          <a:p>
            <a:r>
              <a:rPr lang="zh-CN" altLang="en-US" dirty="0">
                <a:cs typeface="+mn-ea"/>
                <a:sym typeface="+mn-lt"/>
              </a:rPr>
              <a:t>小寒大寒冻成一团。</a:t>
            </a:r>
          </a:p>
          <a:p>
            <a:r>
              <a:rPr lang="zh-CN" altLang="en-US" dirty="0">
                <a:cs typeface="+mn-ea"/>
                <a:sym typeface="+mn-lt"/>
              </a:rPr>
              <a:t>该冷不冷，不成年景。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48103" y="221591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37A4C1"/>
                </a:solidFill>
                <a:cs typeface="+mn-ea"/>
                <a:sym typeface="+mn-lt"/>
              </a:rPr>
              <a:t>大寒</a:t>
            </a:r>
            <a:r>
              <a:rPr lang="zh-CN" altLang="en-US" sz="2400" dirty="0" smtClean="0">
                <a:solidFill>
                  <a:srgbClr val="37A4C1"/>
                </a:solidFill>
                <a:cs typeface="+mn-ea"/>
                <a:sym typeface="+mn-lt"/>
              </a:rPr>
              <a:t>农谚</a:t>
            </a:r>
            <a:endParaRPr lang="zh-CN" altLang="en-US" sz="2400" dirty="0">
              <a:solidFill>
                <a:srgbClr val="37A4C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056403" y="233586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节气诗词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24683" y="-173375"/>
            <a:ext cx="1521808" cy="15218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447818" y="1067765"/>
            <a:ext cx="5976395" cy="448229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29174" y="1868316"/>
            <a:ext cx="3231654" cy="369331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dirty="0" smtClean="0">
                <a:cs typeface="+mn-ea"/>
                <a:sym typeface="+mn-lt"/>
              </a:rPr>
              <a:t>八年十二月</a:t>
            </a:r>
            <a:r>
              <a:rPr lang="zh-CN" altLang="en-US" dirty="0">
                <a:cs typeface="+mn-ea"/>
                <a:sym typeface="+mn-lt"/>
              </a:rPr>
              <a:t>，五日雪纷纷</a:t>
            </a:r>
            <a:r>
              <a:rPr lang="zh-CN" altLang="en-US" dirty="0" smtClean="0">
                <a:cs typeface="+mn-ea"/>
                <a:sym typeface="+mn-lt"/>
              </a:rPr>
              <a:t>。</a:t>
            </a:r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竹柏皆冻死，况彼无衣民</a:t>
            </a:r>
            <a:r>
              <a:rPr lang="zh-CN" altLang="en-US" dirty="0" smtClean="0">
                <a:cs typeface="+mn-ea"/>
                <a:sym typeface="+mn-lt"/>
              </a:rPr>
              <a:t>。</a:t>
            </a:r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回观村闾间，十室八九贫</a:t>
            </a:r>
            <a:r>
              <a:rPr lang="zh-CN" altLang="en-US" dirty="0" smtClean="0">
                <a:cs typeface="+mn-ea"/>
                <a:sym typeface="+mn-lt"/>
              </a:rPr>
              <a:t>。</a:t>
            </a:r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北风利如剑，布絮不蔽身</a:t>
            </a:r>
            <a:r>
              <a:rPr lang="zh-CN" altLang="en-US" dirty="0" smtClean="0">
                <a:cs typeface="+mn-ea"/>
                <a:sym typeface="+mn-lt"/>
              </a:rPr>
              <a:t>。</a:t>
            </a:r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唯烧蒿棘火，愁坐夜待晨</a:t>
            </a:r>
            <a:r>
              <a:rPr lang="zh-CN" altLang="en-US" dirty="0" smtClean="0">
                <a:cs typeface="+mn-ea"/>
                <a:sym typeface="+mn-lt"/>
              </a:rPr>
              <a:t>。</a:t>
            </a:r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乃知大寒岁，农者尤苦辛</a:t>
            </a:r>
            <a:r>
              <a:rPr lang="zh-CN" altLang="en-US" dirty="0" smtClean="0">
                <a:cs typeface="+mn-ea"/>
                <a:sym typeface="+mn-lt"/>
              </a:rPr>
              <a:t>。</a:t>
            </a:r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顾我当此日，草堂深掩门</a:t>
            </a:r>
            <a:r>
              <a:rPr lang="zh-CN" altLang="en-US" dirty="0" smtClean="0">
                <a:cs typeface="+mn-ea"/>
                <a:sym typeface="+mn-lt"/>
              </a:rPr>
              <a:t>。</a:t>
            </a:r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褐裘覆絁被，坐卧有余温</a:t>
            </a:r>
            <a:r>
              <a:rPr lang="zh-CN" altLang="en-US" dirty="0" smtClean="0">
                <a:cs typeface="+mn-ea"/>
                <a:sym typeface="+mn-lt"/>
              </a:rPr>
              <a:t>。</a:t>
            </a:r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幸免饥冻苦，又无垄亩勤</a:t>
            </a:r>
            <a:r>
              <a:rPr lang="zh-CN" altLang="en-US" dirty="0" smtClean="0">
                <a:cs typeface="+mn-ea"/>
                <a:sym typeface="+mn-lt"/>
              </a:rPr>
              <a:t>。</a:t>
            </a:r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念彼深可愧，自问是何人。</a:t>
            </a:r>
          </a:p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56223" y="2326511"/>
            <a:ext cx="615553" cy="212974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ctr"/>
            <a:r>
              <a:rPr lang="en-US" altLang="zh-CN" sz="2800" b="1" dirty="0">
                <a:cs typeface="+mn-ea"/>
                <a:sym typeface="+mn-lt"/>
              </a:rPr>
              <a:t>《</a:t>
            </a:r>
            <a:r>
              <a:rPr lang="zh-CN" altLang="en-US" sz="2800" b="1" dirty="0">
                <a:cs typeface="+mn-ea"/>
                <a:sym typeface="+mn-lt"/>
              </a:rPr>
              <a:t>村居苦寒</a:t>
            </a:r>
            <a:r>
              <a:rPr lang="en-US" altLang="zh-CN" sz="2800" b="1" dirty="0" smtClean="0">
                <a:cs typeface="+mn-ea"/>
                <a:sym typeface="+mn-lt"/>
              </a:rPr>
              <a:t>》</a:t>
            </a:r>
            <a:endParaRPr lang="zh-CN" altLang="en-US" sz="2800" b="1" dirty="0"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216985" y="3689660"/>
            <a:ext cx="461665" cy="102047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唐</a:t>
            </a:r>
            <a:r>
              <a:rPr lang="en-US" altLang="zh-CN" dirty="0">
                <a:cs typeface="+mn-ea"/>
                <a:sym typeface="+mn-lt"/>
              </a:rPr>
              <a:t>•</a:t>
            </a:r>
            <a:r>
              <a:rPr lang="zh-CN" altLang="en-US" dirty="0">
                <a:cs typeface="+mn-ea"/>
                <a:sym typeface="+mn-lt"/>
              </a:rPr>
              <a:t>白居易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246674" y="5743179"/>
            <a:ext cx="74255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注解：诗的上部分，写农民在大雪纷飞的寒冬里，缺衣少被，夜不能眠；下部分写诗人自己在这样的大寒天却是深掩房门，有吃有穿，既无挨饿受冻之苦，又无下田劳动之勤，深深感到惭愧和内疚。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3" grpId="0"/>
      <p:bldP spid="4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056403" y="233586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节气诗词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24683" y="-173375"/>
            <a:ext cx="1521808" cy="15218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56235" y="1794074"/>
            <a:ext cx="4022203" cy="402220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03655" y="2052310"/>
            <a:ext cx="65047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>
                <a:cs typeface="+mn-ea"/>
                <a:sym typeface="+mn-lt"/>
              </a:rPr>
              <a:t>岁寒知松柏</a:t>
            </a:r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宋</a:t>
            </a:r>
            <a:r>
              <a:rPr lang="en-US" altLang="zh-CN" dirty="0">
                <a:cs typeface="+mn-ea"/>
                <a:sym typeface="+mn-lt"/>
              </a:rPr>
              <a:t>•</a:t>
            </a:r>
            <a:r>
              <a:rPr lang="zh-CN" altLang="en-US" dirty="0">
                <a:cs typeface="+mn-ea"/>
                <a:sym typeface="+mn-lt"/>
              </a:rPr>
              <a:t>黄庭坚</a:t>
            </a:r>
          </a:p>
          <a:p>
            <a:pPr algn="ctr"/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松柏天生独，青青贯四时</a:t>
            </a:r>
            <a:r>
              <a:rPr lang="zh-CN" altLang="en-US" dirty="0" smtClean="0">
                <a:cs typeface="+mn-ea"/>
                <a:sym typeface="+mn-lt"/>
              </a:rPr>
              <a:t>。</a:t>
            </a:r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心藏後凋节，岁有大寒知</a:t>
            </a:r>
            <a:r>
              <a:rPr lang="zh-CN" altLang="en-US" dirty="0" smtClean="0">
                <a:cs typeface="+mn-ea"/>
                <a:sym typeface="+mn-lt"/>
              </a:rPr>
              <a:t>。</a:t>
            </a:r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惨淡冰霜晚，轮囷涧壑姿</a:t>
            </a:r>
            <a:r>
              <a:rPr lang="zh-CN" altLang="en-US" dirty="0" smtClean="0">
                <a:cs typeface="+mn-ea"/>
                <a:sym typeface="+mn-lt"/>
              </a:rPr>
              <a:t>。</a:t>
            </a:r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或容蝼蚁穴，未见斧斤迟</a:t>
            </a:r>
            <a:r>
              <a:rPr lang="zh-CN" altLang="en-US" dirty="0" smtClean="0">
                <a:cs typeface="+mn-ea"/>
                <a:sym typeface="+mn-lt"/>
              </a:rPr>
              <a:t>。</a:t>
            </a:r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摇落千秋静，婆娑万籁悲</a:t>
            </a:r>
            <a:r>
              <a:rPr lang="zh-CN" altLang="en-US" dirty="0" smtClean="0">
                <a:cs typeface="+mn-ea"/>
                <a:sym typeface="+mn-lt"/>
              </a:rPr>
              <a:t>。</a:t>
            </a:r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郑公扶贞观，已不见封彝。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624683" y="5759268"/>
            <a:ext cx="74255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注解：大寒节气时，霜风凛冽，冰天雪地，但松柏仍以幽独的品性和青翠的姿态屹立于寒风中。黄庭坚这首诗，诗风诗骨如他的书法那般，笔墨纵横劲挺，感情饱满，魁伟雄奇，用字精妙中又见所描之物的铁骨形态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324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056403" y="233586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节气诗词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24683" y="-173375"/>
            <a:ext cx="1521808" cy="15218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22453" y="1469985"/>
            <a:ext cx="4080076" cy="408007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98114" y="1813268"/>
            <a:ext cx="65047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大寒吟</a:t>
            </a:r>
          </a:p>
          <a:p>
            <a:pPr algn="ctr"/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宋</a:t>
            </a:r>
            <a:r>
              <a:rPr lang="en-US" altLang="zh-CN" dirty="0">
                <a:cs typeface="+mn-ea"/>
                <a:sym typeface="+mn-lt"/>
              </a:rPr>
              <a:t>•</a:t>
            </a:r>
            <a:r>
              <a:rPr lang="zh-CN" altLang="en-US" dirty="0">
                <a:cs typeface="+mn-ea"/>
                <a:sym typeface="+mn-lt"/>
              </a:rPr>
              <a:t>邵雍</a:t>
            </a:r>
          </a:p>
          <a:p>
            <a:pPr algn="ctr"/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旧雪未及消，新雪又拥户。</a:t>
            </a:r>
          </a:p>
          <a:p>
            <a:pPr algn="ctr"/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阶前冻银床，檐头冰钟乳。</a:t>
            </a:r>
          </a:p>
          <a:p>
            <a:pPr algn="ctr"/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清日无光辉，烈风正号怒。</a:t>
            </a:r>
          </a:p>
          <a:p>
            <a:pPr algn="ctr"/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人口各有舌，言语不能吐。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73045" y="5621015"/>
            <a:ext cx="74255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注解：前些日子落的雪还没来得及消融，新雪又封门闭户；石阶上覆盖着厚厚的白雪就像是银色的床铺一样，屋檐上垂挂的冰柱就如同倒悬的钟乳石一般；天上的冬阳失去了温暖的辉光，肆虐的暴风却在狂怒地呼号；人们口中的舌头也仿佛被冻住了不能言语</a:t>
            </a:r>
            <a:r>
              <a:rPr lang="en-US" altLang="zh-CN" sz="11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11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怎一个“寒”字了得。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399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056403" y="233586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节气诗词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24683" y="-173375"/>
            <a:ext cx="1521808" cy="15218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68" y="2064270"/>
            <a:ext cx="3819106" cy="381910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18211" y="2243051"/>
            <a:ext cx="3785652" cy="200554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  <a:p>
            <a:pPr algn="ctr"/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平明羸马出西门，淡日寒云久吐吞。</a:t>
            </a:r>
          </a:p>
          <a:p>
            <a:pPr algn="ctr"/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醉面冲风惊易醒，重裘藏手取微温。</a:t>
            </a:r>
          </a:p>
          <a:p>
            <a:pPr algn="ctr"/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纷纷狐兔投深莽，点点牛羊散远村。</a:t>
            </a:r>
          </a:p>
          <a:p>
            <a:pPr algn="ctr"/>
            <a:endParaRPr lang="zh-CN" altLang="en-US" dirty="0">
              <a:cs typeface="+mn-ea"/>
              <a:sym typeface="+mn-lt"/>
            </a:endParaRPr>
          </a:p>
          <a:p>
            <a:pPr algn="ctr"/>
            <a:r>
              <a:rPr lang="zh-CN" altLang="en-US" dirty="0">
                <a:cs typeface="+mn-ea"/>
                <a:sym typeface="+mn-lt"/>
              </a:rPr>
              <a:t>不为山川多感慨，岁穷游子自消魂。</a:t>
            </a:r>
          </a:p>
        </p:txBody>
      </p:sp>
      <p:sp>
        <p:nvSpPr>
          <p:cNvPr id="3" name="矩形 2"/>
          <p:cNvSpPr/>
          <p:nvPr/>
        </p:nvSpPr>
        <p:spPr>
          <a:xfrm>
            <a:off x="9637022" y="2192726"/>
            <a:ext cx="492443" cy="1674496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zh-CN" altLang="en-US" sz="2000" b="1" dirty="0">
                <a:cs typeface="+mn-ea"/>
                <a:sym typeface="+mn-lt"/>
              </a:rPr>
              <a:t>大寒出江陵西门</a:t>
            </a:r>
          </a:p>
        </p:txBody>
      </p:sp>
      <p:sp>
        <p:nvSpPr>
          <p:cNvPr id="4" name="矩形 3"/>
          <p:cNvSpPr/>
          <p:nvPr/>
        </p:nvSpPr>
        <p:spPr>
          <a:xfrm>
            <a:off x="9139608" y="3124071"/>
            <a:ext cx="461665" cy="813684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宋</a:t>
            </a:r>
            <a:r>
              <a:rPr lang="en-US" altLang="zh-CN" dirty="0">
                <a:cs typeface="+mn-ea"/>
                <a:sym typeface="+mn-lt"/>
              </a:rPr>
              <a:t>•</a:t>
            </a:r>
            <a:r>
              <a:rPr lang="zh-CN" altLang="en-US" dirty="0">
                <a:cs typeface="+mn-ea"/>
                <a:sym typeface="+mn-lt"/>
              </a:rPr>
              <a:t>陆游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568336" y="5667932"/>
            <a:ext cx="7425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注解：这是诗人在大寒节气里所作的一首借景抒情之作。诗人骑马出城，面对一片苍茫萧条的景象，心中非但没有悲凉，反倒涌起了一腔豪情和感慨。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3" grpId="0"/>
      <p:bldP spid="4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677391" y="-2656609"/>
            <a:ext cx="6837218" cy="12192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77908" y="5157609"/>
            <a:ext cx="3168540" cy="230635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890186" y="4501076"/>
            <a:ext cx="2933753" cy="93163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319527" y="3340171"/>
            <a:ext cx="3413697" cy="3413697"/>
          </a:xfrm>
          <a:custGeom>
            <a:avLst/>
            <a:gdLst>
              <a:gd name="connsiteX0" fmla="*/ 0 w 3620656"/>
              <a:gd name="connsiteY0" fmla="*/ 0 h 1614054"/>
              <a:gd name="connsiteX1" fmla="*/ 3084947 w 3620656"/>
              <a:gd name="connsiteY1" fmla="*/ 9237 h 1614054"/>
              <a:gd name="connsiteX2" fmla="*/ 3620656 w 3620656"/>
              <a:gd name="connsiteY2" fmla="*/ 1614054 h 1614054"/>
              <a:gd name="connsiteX3" fmla="*/ 0 w 3620656"/>
              <a:gd name="connsiteY3" fmla="*/ 1614054 h 1614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0656" h="1614054">
                <a:moveTo>
                  <a:pt x="0" y="0"/>
                </a:moveTo>
                <a:lnTo>
                  <a:pt x="3084947" y="9237"/>
                </a:lnTo>
                <a:lnTo>
                  <a:pt x="3620656" y="1614054"/>
                </a:lnTo>
                <a:lnTo>
                  <a:pt x="0" y="1614054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-688902" y="5342686"/>
            <a:ext cx="3168540" cy="230635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390133" y="66984"/>
            <a:ext cx="2761673" cy="323134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15406" y="20781"/>
            <a:ext cx="2056831" cy="212436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078258" y="2791691"/>
            <a:ext cx="1779631" cy="12446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40060" y="3670300"/>
            <a:ext cx="1779631" cy="12446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24433" y="40060"/>
            <a:ext cx="7000280" cy="508364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81316" y="2398728"/>
            <a:ext cx="1797600" cy="570843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584584" y="1000420"/>
            <a:ext cx="3425359" cy="34253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677391" y="-2656609"/>
            <a:ext cx="6837218" cy="12192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968" y="3748173"/>
            <a:ext cx="12187915" cy="39591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532469" y="3081553"/>
            <a:ext cx="4659531" cy="3497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81316" y="2398728"/>
            <a:ext cx="1797600" cy="57084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17484" y="1159109"/>
            <a:ext cx="4294910" cy="42949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-1" y="0"/>
            <a:ext cx="2056831" cy="21243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430327" y="20781"/>
            <a:ext cx="2761673" cy="323134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114734" y="2031124"/>
            <a:ext cx="1413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125A82"/>
                </a:solidFill>
                <a:cs typeface="+mn-ea"/>
                <a:sym typeface="+mn-lt"/>
              </a:rPr>
              <a:t>01.</a:t>
            </a:r>
            <a:endParaRPr lang="zh-CN" altLang="en-US" sz="5400" dirty="0">
              <a:solidFill>
                <a:srgbClr val="125A82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88791" y="2898844"/>
            <a:ext cx="296747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节气概述</a:t>
            </a:r>
            <a:endParaRPr lang="zh-CN" altLang="en-US" sz="5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crush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056403" y="233586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节气概述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24683" y="-173375"/>
            <a:ext cx="1521808" cy="152180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056403" y="1755394"/>
            <a:ext cx="48947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大寒的由来</a:t>
            </a:r>
          </a:p>
        </p:txBody>
      </p:sp>
      <p:sp>
        <p:nvSpPr>
          <p:cNvPr id="13" name="任意多边形: 形状 8"/>
          <p:cNvSpPr/>
          <p:nvPr/>
        </p:nvSpPr>
        <p:spPr>
          <a:xfrm>
            <a:off x="9363310" y="2466634"/>
            <a:ext cx="287655" cy="212090"/>
          </a:xfrm>
          <a:custGeom>
            <a:avLst/>
            <a:gdLst/>
            <a:ahLst/>
            <a:cxnLst/>
            <a:rect l="l" t="t" r="r" b="b"/>
            <a:pathLst>
              <a:path w="368694" h="279150">
                <a:moveTo>
                  <a:pt x="319176" y="0"/>
                </a:moveTo>
                <a:cubicBezTo>
                  <a:pt x="327520" y="0"/>
                  <a:pt x="334866" y="544"/>
                  <a:pt x="341215" y="1632"/>
                </a:cubicBezTo>
                <a:cubicBezTo>
                  <a:pt x="347563" y="2721"/>
                  <a:pt x="352733" y="4806"/>
                  <a:pt x="356723" y="7890"/>
                </a:cubicBezTo>
                <a:cubicBezTo>
                  <a:pt x="360713" y="10974"/>
                  <a:pt x="363706" y="15417"/>
                  <a:pt x="365701" y="21222"/>
                </a:cubicBezTo>
                <a:cubicBezTo>
                  <a:pt x="367697" y="27026"/>
                  <a:pt x="368694" y="34644"/>
                  <a:pt x="368694" y="44076"/>
                </a:cubicBezTo>
                <a:cubicBezTo>
                  <a:pt x="368694" y="55322"/>
                  <a:pt x="368150" y="65570"/>
                  <a:pt x="367062" y="74821"/>
                </a:cubicBezTo>
                <a:cubicBezTo>
                  <a:pt x="365973" y="84071"/>
                  <a:pt x="364250" y="92869"/>
                  <a:pt x="361892" y="101212"/>
                </a:cubicBezTo>
                <a:cubicBezTo>
                  <a:pt x="359534" y="109556"/>
                  <a:pt x="356270" y="117809"/>
                  <a:pt x="352097" y="125971"/>
                </a:cubicBezTo>
                <a:cubicBezTo>
                  <a:pt x="347926" y="134133"/>
                  <a:pt x="342938" y="142568"/>
                  <a:pt x="337133" y="151274"/>
                </a:cubicBezTo>
                <a:lnTo>
                  <a:pt x="263129" y="262826"/>
                </a:lnTo>
                <a:cubicBezTo>
                  <a:pt x="261678" y="265728"/>
                  <a:pt x="259773" y="268176"/>
                  <a:pt x="257415" y="270172"/>
                </a:cubicBezTo>
                <a:cubicBezTo>
                  <a:pt x="255057" y="272167"/>
                  <a:pt x="252246" y="273799"/>
                  <a:pt x="248981" y="275069"/>
                </a:cubicBezTo>
                <a:cubicBezTo>
                  <a:pt x="245716" y="276339"/>
                  <a:pt x="241907" y="277336"/>
                  <a:pt x="237553" y="278062"/>
                </a:cubicBezTo>
                <a:cubicBezTo>
                  <a:pt x="233200" y="278787"/>
                  <a:pt x="227759" y="279150"/>
                  <a:pt x="221229" y="279150"/>
                </a:cubicBezTo>
                <a:cubicBezTo>
                  <a:pt x="215425" y="279150"/>
                  <a:pt x="210618" y="278878"/>
                  <a:pt x="206809" y="278334"/>
                </a:cubicBezTo>
                <a:cubicBezTo>
                  <a:pt x="203000" y="277790"/>
                  <a:pt x="200098" y="276792"/>
                  <a:pt x="198102" y="275341"/>
                </a:cubicBezTo>
                <a:cubicBezTo>
                  <a:pt x="196107" y="273890"/>
                  <a:pt x="195110" y="272076"/>
                  <a:pt x="195110" y="269900"/>
                </a:cubicBezTo>
                <a:cubicBezTo>
                  <a:pt x="195110" y="267723"/>
                  <a:pt x="195654" y="265002"/>
                  <a:pt x="196742" y="261737"/>
                </a:cubicBezTo>
                <a:lnTo>
                  <a:pt x="268570" y="113184"/>
                </a:lnTo>
                <a:lnTo>
                  <a:pt x="268570" y="44076"/>
                </a:lnTo>
                <a:cubicBezTo>
                  <a:pt x="268570" y="34644"/>
                  <a:pt x="269477" y="27026"/>
                  <a:pt x="271291" y="21222"/>
                </a:cubicBezTo>
                <a:cubicBezTo>
                  <a:pt x="273105" y="15417"/>
                  <a:pt x="276098" y="10974"/>
                  <a:pt x="280269" y="7890"/>
                </a:cubicBezTo>
                <a:cubicBezTo>
                  <a:pt x="284441" y="4806"/>
                  <a:pt x="289702" y="2721"/>
                  <a:pt x="296050" y="1632"/>
                </a:cubicBezTo>
                <a:cubicBezTo>
                  <a:pt x="302398" y="544"/>
                  <a:pt x="310107" y="0"/>
                  <a:pt x="319176" y="0"/>
                </a:cubicBezTo>
                <a:close/>
                <a:moveTo>
                  <a:pt x="124370" y="0"/>
                </a:moveTo>
                <a:cubicBezTo>
                  <a:pt x="133076" y="0"/>
                  <a:pt x="140513" y="544"/>
                  <a:pt x="146680" y="1632"/>
                </a:cubicBezTo>
                <a:cubicBezTo>
                  <a:pt x="152847" y="2721"/>
                  <a:pt x="157926" y="4806"/>
                  <a:pt x="161916" y="7890"/>
                </a:cubicBezTo>
                <a:cubicBezTo>
                  <a:pt x="165907" y="10974"/>
                  <a:pt x="168900" y="15417"/>
                  <a:pt x="170895" y="21222"/>
                </a:cubicBezTo>
                <a:cubicBezTo>
                  <a:pt x="172890" y="27026"/>
                  <a:pt x="173888" y="34644"/>
                  <a:pt x="173888" y="44076"/>
                </a:cubicBezTo>
                <a:cubicBezTo>
                  <a:pt x="173888" y="55322"/>
                  <a:pt x="173344" y="65570"/>
                  <a:pt x="172255" y="74821"/>
                </a:cubicBezTo>
                <a:cubicBezTo>
                  <a:pt x="171167" y="84071"/>
                  <a:pt x="169444" y="92869"/>
                  <a:pt x="167086" y="101212"/>
                </a:cubicBezTo>
                <a:cubicBezTo>
                  <a:pt x="164728" y="109556"/>
                  <a:pt x="161463" y="117809"/>
                  <a:pt x="157291" y="125971"/>
                </a:cubicBezTo>
                <a:cubicBezTo>
                  <a:pt x="153119" y="134133"/>
                  <a:pt x="148131" y="142568"/>
                  <a:pt x="142327" y="151274"/>
                </a:cubicBezTo>
                <a:lnTo>
                  <a:pt x="68322" y="262826"/>
                </a:lnTo>
                <a:cubicBezTo>
                  <a:pt x="66871" y="265728"/>
                  <a:pt x="64966" y="268176"/>
                  <a:pt x="62608" y="270172"/>
                </a:cubicBezTo>
                <a:cubicBezTo>
                  <a:pt x="60250" y="272167"/>
                  <a:pt x="57439" y="273799"/>
                  <a:pt x="54174" y="275069"/>
                </a:cubicBezTo>
                <a:cubicBezTo>
                  <a:pt x="50909" y="276339"/>
                  <a:pt x="47100" y="277336"/>
                  <a:pt x="42747" y="278062"/>
                </a:cubicBezTo>
                <a:cubicBezTo>
                  <a:pt x="38394" y="278787"/>
                  <a:pt x="32952" y="279150"/>
                  <a:pt x="26422" y="279150"/>
                </a:cubicBezTo>
                <a:cubicBezTo>
                  <a:pt x="20618" y="279150"/>
                  <a:pt x="15721" y="278878"/>
                  <a:pt x="11730" y="278334"/>
                </a:cubicBezTo>
                <a:cubicBezTo>
                  <a:pt x="7740" y="277790"/>
                  <a:pt x="4838" y="276792"/>
                  <a:pt x="3024" y="275341"/>
                </a:cubicBezTo>
                <a:cubicBezTo>
                  <a:pt x="1210" y="273890"/>
                  <a:pt x="212" y="272076"/>
                  <a:pt x="31" y="269900"/>
                </a:cubicBezTo>
                <a:cubicBezTo>
                  <a:pt x="-150" y="267723"/>
                  <a:pt x="484" y="265002"/>
                  <a:pt x="1935" y="261737"/>
                </a:cubicBezTo>
                <a:lnTo>
                  <a:pt x="73764" y="113184"/>
                </a:lnTo>
                <a:lnTo>
                  <a:pt x="73764" y="44076"/>
                </a:lnTo>
                <a:cubicBezTo>
                  <a:pt x="73764" y="34644"/>
                  <a:pt x="74670" y="27026"/>
                  <a:pt x="76484" y="21222"/>
                </a:cubicBezTo>
                <a:cubicBezTo>
                  <a:pt x="78298" y="15417"/>
                  <a:pt x="81291" y="10974"/>
                  <a:pt x="85463" y="7890"/>
                </a:cubicBezTo>
                <a:cubicBezTo>
                  <a:pt x="89635" y="4806"/>
                  <a:pt x="94895" y="2721"/>
                  <a:pt x="101243" y="1632"/>
                </a:cubicBezTo>
                <a:cubicBezTo>
                  <a:pt x="107592" y="544"/>
                  <a:pt x="115301" y="0"/>
                  <a:pt x="124370" y="0"/>
                </a:cubicBezTo>
                <a:close/>
              </a:path>
            </a:pathLst>
          </a:cu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4" name="任意多边形: 形状 8"/>
          <p:cNvSpPr/>
          <p:nvPr/>
        </p:nvSpPr>
        <p:spPr>
          <a:xfrm flipH="1" flipV="1">
            <a:off x="5156332" y="1973433"/>
            <a:ext cx="310515" cy="229870"/>
          </a:xfrm>
          <a:custGeom>
            <a:avLst/>
            <a:gdLst/>
            <a:ahLst/>
            <a:cxnLst/>
            <a:rect l="l" t="t" r="r" b="b"/>
            <a:pathLst>
              <a:path w="368694" h="279150">
                <a:moveTo>
                  <a:pt x="319176" y="0"/>
                </a:moveTo>
                <a:cubicBezTo>
                  <a:pt x="327520" y="0"/>
                  <a:pt x="334866" y="544"/>
                  <a:pt x="341215" y="1632"/>
                </a:cubicBezTo>
                <a:cubicBezTo>
                  <a:pt x="347563" y="2721"/>
                  <a:pt x="352733" y="4806"/>
                  <a:pt x="356723" y="7890"/>
                </a:cubicBezTo>
                <a:cubicBezTo>
                  <a:pt x="360713" y="10974"/>
                  <a:pt x="363706" y="15417"/>
                  <a:pt x="365701" y="21222"/>
                </a:cubicBezTo>
                <a:cubicBezTo>
                  <a:pt x="367697" y="27026"/>
                  <a:pt x="368694" y="34644"/>
                  <a:pt x="368694" y="44076"/>
                </a:cubicBezTo>
                <a:cubicBezTo>
                  <a:pt x="368694" y="55322"/>
                  <a:pt x="368150" y="65570"/>
                  <a:pt x="367062" y="74821"/>
                </a:cubicBezTo>
                <a:cubicBezTo>
                  <a:pt x="365973" y="84071"/>
                  <a:pt x="364250" y="92869"/>
                  <a:pt x="361892" y="101212"/>
                </a:cubicBezTo>
                <a:cubicBezTo>
                  <a:pt x="359534" y="109556"/>
                  <a:pt x="356270" y="117809"/>
                  <a:pt x="352097" y="125971"/>
                </a:cubicBezTo>
                <a:cubicBezTo>
                  <a:pt x="347926" y="134133"/>
                  <a:pt x="342938" y="142568"/>
                  <a:pt x="337133" y="151274"/>
                </a:cubicBezTo>
                <a:lnTo>
                  <a:pt x="263129" y="262826"/>
                </a:lnTo>
                <a:cubicBezTo>
                  <a:pt x="261678" y="265728"/>
                  <a:pt x="259773" y="268176"/>
                  <a:pt x="257415" y="270172"/>
                </a:cubicBezTo>
                <a:cubicBezTo>
                  <a:pt x="255057" y="272167"/>
                  <a:pt x="252246" y="273799"/>
                  <a:pt x="248981" y="275069"/>
                </a:cubicBezTo>
                <a:cubicBezTo>
                  <a:pt x="245716" y="276339"/>
                  <a:pt x="241907" y="277336"/>
                  <a:pt x="237553" y="278062"/>
                </a:cubicBezTo>
                <a:cubicBezTo>
                  <a:pt x="233200" y="278787"/>
                  <a:pt x="227759" y="279150"/>
                  <a:pt x="221229" y="279150"/>
                </a:cubicBezTo>
                <a:cubicBezTo>
                  <a:pt x="215425" y="279150"/>
                  <a:pt x="210618" y="278878"/>
                  <a:pt x="206809" y="278334"/>
                </a:cubicBezTo>
                <a:cubicBezTo>
                  <a:pt x="203000" y="277790"/>
                  <a:pt x="200098" y="276792"/>
                  <a:pt x="198102" y="275341"/>
                </a:cubicBezTo>
                <a:cubicBezTo>
                  <a:pt x="196107" y="273890"/>
                  <a:pt x="195110" y="272076"/>
                  <a:pt x="195110" y="269900"/>
                </a:cubicBezTo>
                <a:cubicBezTo>
                  <a:pt x="195110" y="267723"/>
                  <a:pt x="195654" y="265002"/>
                  <a:pt x="196742" y="261737"/>
                </a:cubicBezTo>
                <a:lnTo>
                  <a:pt x="268570" y="113184"/>
                </a:lnTo>
                <a:lnTo>
                  <a:pt x="268570" y="44076"/>
                </a:lnTo>
                <a:cubicBezTo>
                  <a:pt x="268570" y="34644"/>
                  <a:pt x="269477" y="27026"/>
                  <a:pt x="271291" y="21222"/>
                </a:cubicBezTo>
                <a:cubicBezTo>
                  <a:pt x="273105" y="15417"/>
                  <a:pt x="276098" y="10974"/>
                  <a:pt x="280269" y="7890"/>
                </a:cubicBezTo>
                <a:cubicBezTo>
                  <a:pt x="284441" y="4806"/>
                  <a:pt x="289702" y="2721"/>
                  <a:pt x="296050" y="1632"/>
                </a:cubicBezTo>
                <a:cubicBezTo>
                  <a:pt x="302398" y="544"/>
                  <a:pt x="310107" y="0"/>
                  <a:pt x="319176" y="0"/>
                </a:cubicBezTo>
                <a:close/>
                <a:moveTo>
                  <a:pt x="124370" y="0"/>
                </a:moveTo>
                <a:cubicBezTo>
                  <a:pt x="133076" y="0"/>
                  <a:pt x="140513" y="544"/>
                  <a:pt x="146680" y="1632"/>
                </a:cubicBezTo>
                <a:cubicBezTo>
                  <a:pt x="152847" y="2721"/>
                  <a:pt x="157926" y="4806"/>
                  <a:pt x="161916" y="7890"/>
                </a:cubicBezTo>
                <a:cubicBezTo>
                  <a:pt x="165907" y="10974"/>
                  <a:pt x="168900" y="15417"/>
                  <a:pt x="170895" y="21222"/>
                </a:cubicBezTo>
                <a:cubicBezTo>
                  <a:pt x="172890" y="27026"/>
                  <a:pt x="173888" y="34644"/>
                  <a:pt x="173888" y="44076"/>
                </a:cubicBezTo>
                <a:cubicBezTo>
                  <a:pt x="173888" y="55322"/>
                  <a:pt x="173344" y="65570"/>
                  <a:pt x="172255" y="74821"/>
                </a:cubicBezTo>
                <a:cubicBezTo>
                  <a:pt x="171167" y="84071"/>
                  <a:pt x="169444" y="92869"/>
                  <a:pt x="167086" y="101212"/>
                </a:cubicBezTo>
                <a:cubicBezTo>
                  <a:pt x="164728" y="109556"/>
                  <a:pt x="161463" y="117809"/>
                  <a:pt x="157291" y="125971"/>
                </a:cubicBezTo>
                <a:cubicBezTo>
                  <a:pt x="153119" y="134133"/>
                  <a:pt x="148131" y="142568"/>
                  <a:pt x="142327" y="151274"/>
                </a:cubicBezTo>
                <a:lnTo>
                  <a:pt x="68322" y="262826"/>
                </a:lnTo>
                <a:cubicBezTo>
                  <a:pt x="66871" y="265728"/>
                  <a:pt x="64966" y="268176"/>
                  <a:pt x="62608" y="270172"/>
                </a:cubicBezTo>
                <a:cubicBezTo>
                  <a:pt x="60250" y="272167"/>
                  <a:pt x="57439" y="273799"/>
                  <a:pt x="54174" y="275069"/>
                </a:cubicBezTo>
                <a:cubicBezTo>
                  <a:pt x="50909" y="276339"/>
                  <a:pt x="47100" y="277336"/>
                  <a:pt x="42747" y="278062"/>
                </a:cubicBezTo>
                <a:cubicBezTo>
                  <a:pt x="38394" y="278787"/>
                  <a:pt x="32952" y="279150"/>
                  <a:pt x="26422" y="279150"/>
                </a:cubicBezTo>
                <a:cubicBezTo>
                  <a:pt x="20618" y="279150"/>
                  <a:pt x="15721" y="278878"/>
                  <a:pt x="11730" y="278334"/>
                </a:cubicBezTo>
                <a:cubicBezTo>
                  <a:pt x="7740" y="277790"/>
                  <a:pt x="4838" y="276792"/>
                  <a:pt x="3024" y="275341"/>
                </a:cubicBezTo>
                <a:cubicBezTo>
                  <a:pt x="1210" y="273890"/>
                  <a:pt x="212" y="272076"/>
                  <a:pt x="31" y="269900"/>
                </a:cubicBezTo>
                <a:cubicBezTo>
                  <a:pt x="-150" y="267723"/>
                  <a:pt x="484" y="265002"/>
                  <a:pt x="1935" y="261737"/>
                </a:cubicBezTo>
                <a:lnTo>
                  <a:pt x="73764" y="113184"/>
                </a:lnTo>
                <a:lnTo>
                  <a:pt x="73764" y="44076"/>
                </a:lnTo>
                <a:cubicBezTo>
                  <a:pt x="73764" y="34644"/>
                  <a:pt x="74670" y="27026"/>
                  <a:pt x="76484" y="21222"/>
                </a:cubicBezTo>
                <a:cubicBezTo>
                  <a:pt x="78298" y="15417"/>
                  <a:pt x="81291" y="10974"/>
                  <a:pt x="85463" y="7890"/>
                </a:cubicBezTo>
                <a:cubicBezTo>
                  <a:pt x="89635" y="4806"/>
                  <a:pt x="94895" y="2721"/>
                  <a:pt x="101243" y="1632"/>
                </a:cubicBezTo>
                <a:cubicBezTo>
                  <a:pt x="107592" y="544"/>
                  <a:pt x="115301" y="0"/>
                  <a:pt x="124370" y="0"/>
                </a:cubicBezTo>
                <a:close/>
              </a:path>
            </a:pathLst>
          </a:cu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15" name="Shape 1590"/>
          <p:cNvSpPr/>
          <p:nvPr/>
        </p:nvSpPr>
        <p:spPr>
          <a:xfrm>
            <a:off x="5466847" y="3084267"/>
            <a:ext cx="6248400" cy="1949252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lvl="0">
              <a:lnSpc>
                <a:spcPct val="20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大寒，是二十四节气中的最后一个节气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1200" dirty="0" smtClean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斗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指丑；太阳黄经为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300°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；公历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月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21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日交节。同小寒一样，大寒也是表示天气寒冷程度的节气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>
              <a:lnSpc>
                <a:spcPct val="20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在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我国部分地区，大寒不如小寒冷，但在某些年份和沿海少数地方，全年最低汽温仍然会出现在大寒节气内。小寒、大寒是一年中雨水最少的时段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9451" y="2442077"/>
            <a:ext cx="3896136" cy="27144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056403" y="233586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节气概述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24683" y="-173375"/>
            <a:ext cx="1521808" cy="15218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981095" y="1536489"/>
            <a:ext cx="6053358" cy="4544054"/>
          </a:xfrm>
          <a:prstGeom prst="rect">
            <a:avLst/>
          </a:prstGeom>
        </p:spPr>
      </p:pic>
      <p:sp>
        <p:nvSpPr>
          <p:cNvPr id="6" name="Shape 1590"/>
          <p:cNvSpPr/>
          <p:nvPr/>
        </p:nvSpPr>
        <p:spPr>
          <a:xfrm>
            <a:off x="500483" y="3329872"/>
            <a:ext cx="6248400" cy="2072362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A6AAA9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</a:lstStyle>
          <a:p>
            <a:pPr lvl="0">
              <a:lnSpc>
                <a:spcPct val="20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6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“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大寒为中者，上形于小寒，故谓之大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......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寒气之逆极，故谓大寒。”这时寒潮南下频繁，是我国大部地区一年中的寒冷时期，风大，低温，地面积雪不化，呈现出冰天雪地、天寒地冻的严寒景象。大寒是中国二十四节气中的最后一个，过了大寒又立春，即迎来新一年的节气轮回。</a:t>
            </a:r>
          </a:p>
        </p:txBody>
      </p:sp>
      <p:sp>
        <p:nvSpPr>
          <p:cNvPr id="3" name="矩形 2"/>
          <p:cNvSpPr/>
          <p:nvPr/>
        </p:nvSpPr>
        <p:spPr>
          <a:xfrm>
            <a:off x="778707" y="2349090"/>
            <a:ext cx="41681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授时通考</a:t>
            </a:r>
            <a:r>
              <a:rPr lang="en-US" altLang="zh-CN" sz="20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·</a:t>
            </a: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天时</a:t>
            </a:r>
            <a:r>
              <a:rPr lang="en-US" altLang="zh-CN" sz="20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引</a:t>
            </a:r>
            <a:r>
              <a:rPr lang="en-US" altLang="zh-CN" sz="20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20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三礼义宗</a:t>
            </a:r>
            <a:r>
              <a:rPr lang="en-US" altLang="zh-CN" sz="2000" b="1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》</a:t>
            </a:r>
            <a:endParaRPr lang="zh-CN" altLang="en-US" sz="2000" b="1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056403" y="233586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节气概述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24683" y="-173375"/>
            <a:ext cx="1521808" cy="15218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63638" y="1481558"/>
            <a:ext cx="4161099" cy="416109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524737" y="1481558"/>
            <a:ext cx="4134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37A4C1"/>
                </a:solidFill>
                <a:cs typeface="+mn-ea"/>
                <a:sym typeface="+mn-lt"/>
              </a:rPr>
              <a:t>我国古代将大寒分为三候</a:t>
            </a:r>
          </a:p>
        </p:txBody>
      </p:sp>
      <p:sp>
        <p:nvSpPr>
          <p:cNvPr id="7" name="矩形 6"/>
          <p:cNvSpPr/>
          <p:nvPr/>
        </p:nvSpPr>
        <p:spPr>
          <a:xfrm>
            <a:off x="4733081" y="2174793"/>
            <a:ext cx="5464215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俗话说：“花木管时令，鸟鸣报农时”。花草树木、鸟兽飞禽均按照季节活动，因此它们规律性的行动，被看作区分时令节气的重要标志。“平气法”划分节气，将大寒分为三</a:t>
            </a:r>
            <a:r>
              <a:rPr lang="zh-CN" altLang="en-US" sz="1400" dirty="0" smtClean="0">
                <a:cs typeface="+mn-ea"/>
                <a:sym typeface="+mn-lt"/>
              </a:rPr>
              <a:t>候</a:t>
            </a:r>
            <a:endParaRPr lang="en-US" altLang="zh-CN" sz="1400" dirty="0" smtClean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cs typeface="+mn-ea"/>
                <a:sym typeface="+mn-lt"/>
              </a:rPr>
              <a:t>一</a:t>
            </a:r>
            <a:r>
              <a:rPr lang="zh-CN" altLang="en-US" dirty="0">
                <a:cs typeface="+mn-ea"/>
                <a:sym typeface="+mn-lt"/>
              </a:rPr>
              <a:t>候鸡乳</a:t>
            </a:r>
            <a:r>
              <a:rPr lang="zh-CN" altLang="en-US" dirty="0" smtClean="0">
                <a:cs typeface="+mn-ea"/>
                <a:sym typeface="+mn-lt"/>
              </a:rPr>
              <a:t>；</a:t>
            </a:r>
            <a:endParaRPr lang="en-US" altLang="zh-CN" dirty="0" smtClean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cs typeface="+mn-ea"/>
                <a:sym typeface="+mn-lt"/>
              </a:rPr>
              <a:t>二</a:t>
            </a:r>
            <a:r>
              <a:rPr lang="zh-CN" altLang="en-US" dirty="0">
                <a:cs typeface="+mn-ea"/>
                <a:sym typeface="+mn-lt"/>
              </a:rPr>
              <a:t>候征鸟厉疾</a:t>
            </a:r>
            <a:r>
              <a:rPr lang="zh-CN" altLang="en-US" dirty="0" smtClean="0">
                <a:cs typeface="+mn-ea"/>
                <a:sym typeface="+mn-lt"/>
              </a:rPr>
              <a:t>；</a:t>
            </a:r>
            <a:endParaRPr lang="en-US" altLang="zh-CN" dirty="0" smtClean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cs typeface="+mn-ea"/>
                <a:sym typeface="+mn-lt"/>
              </a:rPr>
              <a:t>三</a:t>
            </a:r>
            <a:r>
              <a:rPr lang="zh-CN" altLang="en-US" dirty="0">
                <a:cs typeface="+mn-ea"/>
                <a:sym typeface="+mn-lt"/>
              </a:rPr>
              <a:t>候水泽腹坚</a:t>
            </a:r>
            <a:r>
              <a:rPr lang="zh-CN" altLang="en-US" dirty="0" smtClean="0">
                <a:cs typeface="+mn-ea"/>
                <a:sym typeface="+mn-lt"/>
              </a:rPr>
              <a:t>。</a:t>
            </a: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33081" y="442256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其中第三候尤其能说明大寒的气温极低：此时，水域中的冰能一直冻到水中央，且又厚又结实。此外，大寒出现的花信风候为“一候瑞香，二候兰花，三候山矾（生于江南一带）”。亦可作为判断大寒的重要标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5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>
            <a:off x="2677391" y="-2656609"/>
            <a:ext cx="6837218" cy="12192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968" y="3748173"/>
            <a:ext cx="12187915" cy="395915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532469" y="3081553"/>
            <a:ext cx="4659531" cy="3497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-181316" y="2398728"/>
            <a:ext cx="1797600" cy="57084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17484" y="1159109"/>
            <a:ext cx="4294910" cy="42949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 flipH="1">
            <a:off x="-1" y="0"/>
            <a:ext cx="2056831" cy="21243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0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9430327" y="20781"/>
            <a:ext cx="2761673" cy="323134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114734" y="2031124"/>
            <a:ext cx="1413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125A82"/>
                </a:solidFill>
                <a:cs typeface="+mn-ea"/>
                <a:sym typeface="+mn-lt"/>
              </a:rPr>
              <a:t>02.</a:t>
            </a:r>
            <a:endParaRPr lang="zh-CN" altLang="en-US" sz="5400" dirty="0">
              <a:solidFill>
                <a:srgbClr val="125A82"/>
              </a:solidFill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88791" y="2898844"/>
            <a:ext cx="296747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季节</a:t>
            </a:r>
            <a:r>
              <a:rPr lang="zh-CN" alt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特点</a:t>
            </a:r>
            <a:endParaRPr lang="zh-CN" altLang="en-US" sz="54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056403" y="233586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季节</a:t>
            </a:r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特点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24683" y="-173375"/>
            <a:ext cx="1521808" cy="152180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0243" y="2128776"/>
            <a:ext cx="3449682" cy="344968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05024" y="3139349"/>
            <a:ext cx="274582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大寒节气，大气环流比较稳定，环流调整周期大约为</a:t>
            </a:r>
            <a:r>
              <a:rPr lang="en-US" altLang="zh-CN" sz="1400" dirty="0">
                <a:cs typeface="+mn-ea"/>
                <a:sym typeface="+mn-lt"/>
              </a:rPr>
              <a:t>20</a:t>
            </a:r>
            <a:r>
              <a:rPr lang="zh-CN" altLang="en-US" sz="1400" dirty="0">
                <a:cs typeface="+mn-ea"/>
                <a:sym typeface="+mn-lt"/>
              </a:rPr>
              <a:t>天左右。此种</a:t>
            </a:r>
            <a:r>
              <a:rPr lang="zh-CN" altLang="en-US" sz="1400" dirty="0" smtClean="0">
                <a:cs typeface="+mn-ea"/>
                <a:sym typeface="+mn-lt"/>
              </a:rPr>
              <a:t>环流调整</a:t>
            </a:r>
            <a:r>
              <a:rPr lang="zh-CN" altLang="en-US" sz="1400" dirty="0">
                <a:cs typeface="+mn-ea"/>
                <a:sym typeface="+mn-lt"/>
              </a:rPr>
              <a:t>时，常出现大范围雨雪天气和大风降温。当东经</a:t>
            </a:r>
            <a:r>
              <a:rPr lang="en-US" altLang="zh-CN" sz="1400" dirty="0">
                <a:cs typeface="+mn-ea"/>
                <a:sym typeface="+mn-lt"/>
              </a:rPr>
              <a:t>80</a:t>
            </a:r>
            <a:r>
              <a:rPr lang="zh-CN" altLang="en-US" sz="1400" dirty="0">
                <a:cs typeface="+mn-ea"/>
                <a:sym typeface="+mn-lt"/>
              </a:rPr>
              <a:t>度以西为长波脊，东亚为沿海大槽，我国受西北风气流控制及不断补充的冷空气影响便会出现持续低温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28133" y="2470778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37A4C1"/>
                </a:solidFill>
                <a:cs typeface="+mn-ea"/>
                <a:sym typeface="+mn-lt"/>
              </a:rPr>
              <a:t>气流</a:t>
            </a:r>
          </a:p>
        </p:txBody>
      </p:sp>
      <p:sp>
        <p:nvSpPr>
          <p:cNvPr id="9" name="矩形 8"/>
          <p:cNvSpPr/>
          <p:nvPr/>
        </p:nvSpPr>
        <p:spPr>
          <a:xfrm>
            <a:off x="8448714" y="3225522"/>
            <a:ext cx="238484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大寒时节，中国南方大部分地区平均气温多为</a:t>
            </a:r>
            <a:r>
              <a:rPr lang="en-US" altLang="zh-CN" sz="1400" dirty="0">
                <a:cs typeface="+mn-ea"/>
                <a:sym typeface="+mn-lt"/>
              </a:rPr>
              <a:t>6℃</a:t>
            </a:r>
            <a:r>
              <a:rPr lang="zh-CN" altLang="en-US" sz="1400" dirty="0">
                <a:cs typeface="+mn-ea"/>
                <a:sym typeface="+mn-lt"/>
              </a:rPr>
              <a:t>至</a:t>
            </a:r>
            <a:r>
              <a:rPr lang="en-US" altLang="zh-CN" sz="1400" dirty="0">
                <a:cs typeface="+mn-ea"/>
                <a:sym typeface="+mn-lt"/>
              </a:rPr>
              <a:t>8℃</a:t>
            </a:r>
            <a:r>
              <a:rPr lang="zh-CN" altLang="en-US" sz="1400" dirty="0">
                <a:cs typeface="+mn-ea"/>
                <a:sym typeface="+mn-lt"/>
              </a:rPr>
              <a:t>，比小寒高出近</a:t>
            </a:r>
            <a:r>
              <a:rPr lang="en-US" altLang="zh-CN" sz="1400" dirty="0">
                <a:cs typeface="+mn-ea"/>
                <a:sym typeface="+mn-lt"/>
              </a:rPr>
              <a:t>1℃</a:t>
            </a:r>
            <a:r>
              <a:rPr lang="zh-CN" altLang="en-US" sz="1400" dirty="0">
                <a:cs typeface="+mn-ea"/>
                <a:sym typeface="+mn-lt"/>
              </a:rPr>
              <a:t>。“小寒大寒，冷成一团”的谚语，说明大寒节气也是一年中的寒冷时期。小寒、大寒是一年中雨水最少的时段。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017026" y="2470778"/>
            <a:ext cx="899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37A4C1"/>
                </a:solidFill>
                <a:cs typeface="+mn-ea"/>
                <a:sym typeface="+mn-lt"/>
              </a:rPr>
              <a:t>气温</a:t>
            </a:r>
            <a:endParaRPr lang="zh-CN" altLang="en-US" sz="2800" b="1" dirty="0">
              <a:solidFill>
                <a:srgbClr val="37A4C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5056403" y="233586"/>
            <a:ext cx="2242922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季节</a:t>
            </a:r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特点</a:t>
            </a:r>
            <a:endParaRPr lang="zh-CN" altLang="en-US" sz="4000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624683" y="-173375"/>
            <a:ext cx="1521808" cy="15218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31322" y="1755394"/>
            <a:ext cx="4755078" cy="475507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68193" y="3063477"/>
            <a:ext cx="54739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cs typeface="+mn-ea"/>
                <a:sym typeface="+mn-lt"/>
              </a:rPr>
              <a:t>小寒、大寒是一年中雨水最少的时段。常年大寒节气，中国南方大部分地区雨量仅较前期略有增加，华南大部分地区为</a:t>
            </a:r>
            <a:r>
              <a:rPr lang="en-US" altLang="zh-CN" sz="1400" dirty="0">
                <a:cs typeface="+mn-ea"/>
                <a:sym typeface="+mn-lt"/>
              </a:rPr>
              <a:t>5</a:t>
            </a:r>
            <a:r>
              <a:rPr lang="zh-CN" altLang="en-US" sz="1400" dirty="0">
                <a:cs typeface="+mn-ea"/>
                <a:sym typeface="+mn-lt"/>
              </a:rPr>
              <a:t>至</a:t>
            </a:r>
            <a:r>
              <a:rPr lang="en-US" altLang="zh-CN" sz="1400" dirty="0">
                <a:cs typeface="+mn-ea"/>
                <a:sym typeface="+mn-lt"/>
              </a:rPr>
              <a:t>10</a:t>
            </a:r>
            <a:r>
              <a:rPr lang="zh-CN" altLang="en-US" sz="1400" dirty="0">
                <a:cs typeface="+mn-ea"/>
                <a:sym typeface="+mn-lt"/>
              </a:rPr>
              <a:t>毫米，西北高原山地一般只有</a:t>
            </a:r>
            <a:r>
              <a:rPr lang="en-US" altLang="zh-CN" sz="1400" dirty="0">
                <a:cs typeface="+mn-ea"/>
                <a:sym typeface="+mn-lt"/>
              </a:rPr>
              <a:t>1</a:t>
            </a:r>
            <a:r>
              <a:rPr lang="zh-CN" altLang="en-US" sz="1400" dirty="0">
                <a:cs typeface="+mn-ea"/>
                <a:sym typeface="+mn-lt"/>
              </a:rPr>
              <a:t>至</a:t>
            </a:r>
            <a:r>
              <a:rPr lang="en-US" altLang="zh-CN" sz="1400" dirty="0">
                <a:cs typeface="+mn-ea"/>
                <a:sym typeface="+mn-lt"/>
              </a:rPr>
              <a:t>5</a:t>
            </a:r>
            <a:r>
              <a:rPr lang="zh-CN" altLang="en-US" sz="1400" dirty="0">
                <a:cs typeface="+mn-ea"/>
                <a:sym typeface="+mn-lt"/>
              </a:rPr>
              <a:t>毫米。华南冬干，越冬作的这段时间耗水量较小，农田水分供求矛盾一般并不突出。在雨雪稀少的情况下，不同地区按照不同的耕作习惯和条件，适时浇灌，对小麦作物生长无疑是大有好处的。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86400" y="238330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37A4C1"/>
                </a:solidFill>
                <a:cs typeface="+mn-ea"/>
                <a:sym typeface="+mn-lt"/>
              </a:rPr>
              <a:t>雨水</a:t>
            </a:r>
            <a:endParaRPr lang="zh-CN" altLang="en-US" sz="2400" b="1" dirty="0">
              <a:solidFill>
                <a:srgbClr val="37A4C1"/>
              </a:solidFill>
              <a:cs typeface="+mn-ea"/>
              <a:sym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026305" y="5277359"/>
            <a:ext cx="987896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vad53wp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2116</Words>
  <Application>Microsoft Office PowerPoint</Application>
  <PresentationFormat>宽屏</PresentationFormat>
  <Paragraphs>165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4" baseType="lpstr">
      <vt:lpstr>宋体</vt:lpstr>
      <vt:lpstr>微软雅黑</vt:lpstr>
      <vt:lpstr>义启小魏楷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2022-03-11T03:49:48Z</dcterms:created>
  <dcterms:modified xsi:type="dcterms:W3CDTF">2023-01-10T12:11:11Z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7E0CBF8ACB8D4248B2F29239DDC7C20C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