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7" r:id="rId2"/>
    <p:sldId id="349" r:id="rId3"/>
    <p:sldId id="257" r:id="rId4"/>
    <p:sldId id="291" r:id="rId5"/>
    <p:sldId id="314" r:id="rId6"/>
    <p:sldId id="328" r:id="rId7"/>
    <p:sldId id="322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274" r:id="rId16"/>
    <p:sldId id="350" r:id="rId1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976B"/>
    <a:srgbClr val="F193A1"/>
    <a:srgbClr val="B2DEE9"/>
    <a:srgbClr val="007CC2"/>
    <a:srgbClr val="202020"/>
    <a:srgbClr val="323232"/>
    <a:srgbClr val="CC3300"/>
    <a:srgbClr val="CC0000"/>
    <a:srgbClr val="FF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3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4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5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-1" y="1761824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chemeClr val="bg1"/>
                </a:solidFill>
              </a:rPr>
              <a:t>口算除法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57144" y="3830276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苏教版  数学  三年级  上册</a:t>
            </a:r>
            <a:endParaRPr dirty="0"/>
          </a:p>
        </p:txBody>
      </p:sp>
      <p:sp>
        <p:nvSpPr>
          <p:cNvPr id="6" name="矩形 5"/>
          <p:cNvSpPr/>
          <p:nvPr/>
        </p:nvSpPr>
        <p:spPr>
          <a:xfrm>
            <a:off x="0" y="5694621"/>
            <a:ext cx="12192000" cy="90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189818" y="4417062"/>
            <a:ext cx="3098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83267" y="1913043"/>
            <a:ext cx="2015067" cy="201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400÷2=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400÷4=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800÷2=                </a:t>
            </a:r>
            <a:r>
              <a:rPr lang="en-US" altLang="zh-CN" sz="2800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33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166534" y="2082090"/>
            <a:ext cx="1056216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3144309" y="2721062"/>
            <a:ext cx="1056216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3155951" y="3413269"/>
            <a:ext cx="105621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2" name="Text Box 30"/>
          <p:cNvSpPr txBox="1">
            <a:spLocks noChangeArrowheads="1"/>
          </p:cNvSpPr>
          <p:nvPr/>
        </p:nvSpPr>
        <p:spPr bwMode="auto">
          <a:xfrm>
            <a:off x="4944533" y="1913043"/>
            <a:ext cx="2015067" cy="201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210÷7=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240÷6=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560÷8=                </a:t>
            </a:r>
            <a:r>
              <a:rPr lang="en-US" altLang="zh-CN" sz="2800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33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6568017" y="2106430"/>
            <a:ext cx="1056216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6568017" y="2716829"/>
            <a:ext cx="1056216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6625166" y="3413269"/>
            <a:ext cx="105621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6" name="Text Box 34"/>
          <p:cNvSpPr txBox="1">
            <a:spLocks noChangeArrowheads="1"/>
          </p:cNvSpPr>
          <p:nvPr/>
        </p:nvSpPr>
        <p:spPr bwMode="auto">
          <a:xfrm>
            <a:off x="8208433" y="1913043"/>
            <a:ext cx="2015067" cy="201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200÷4=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300÷5=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900÷9=                </a:t>
            </a:r>
            <a:r>
              <a:rPr lang="en-US" altLang="zh-CN" sz="280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u="sng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>
              <a:solidFill>
                <a:srgbClr val="33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9817101" y="2106429"/>
            <a:ext cx="105621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9868959" y="2708361"/>
            <a:ext cx="105621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9745135" y="3388156"/>
            <a:ext cx="1056216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33438" y="787083"/>
            <a:ext cx="7423150" cy="54864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口算下面各题。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/>
      <p:bldP spid="34844" grpId="0"/>
      <p:bldP spid="34845" grpId="0"/>
      <p:bldP spid="34847" grpId="0"/>
      <p:bldP spid="34848" grpId="0"/>
      <p:bldP spid="34849" grpId="0"/>
      <p:bldP spid="34851" grpId="0"/>
      <p:bldP spid="34852" grpId="0"/>
      <p:bldP spid="348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189818" y="4972052"/>
            <a:ext cx="3098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2734733" y="1797051"/>
            <a:ext cx="1727200" cy="673100"/>
          </a:xfrm>
          <a:prstGeom prst="rect">
            <a:avLst/>
          </a:prstGeom>
          <a:solidFill>
            <a:srgbClr val="CCECFF"/>
          </a:solidFill>
          <a:ln w="9525">
            <a:solidFill>
              <a:srgbClr val="6699FF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2711451" y="3045885"/>
            <a:ext cx="1727200" cy="673100"/>
          </a:xfrm>
          <a:prstGeom prst="rect">
            <a:avLst/>
          </a:prstGeom>
          <a:solidFill>
            <a:srgbClr val="CCECFF"/>
          </a:solidFill>
          <a:ln w="9525">
            <a:solidFill>
              <a:srgbClr val="6699FF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2734733" y="4389967"/>
            <a:ext cx="1727200" cy="673100"/>
          </a:xfrm>
          <a:prstGeom prst="rect">
            <a:avLst/>
          </a:prstGeom>
          <a:solidFill>
            <a:srgbClr val="CCECFF"/>
          </a:solidFill>
          <a:ln w="9525">
            <a:solidFill>
              <a:srgbClr val="6699FF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8591551" y="1773767"/>
            <a:ext cx="1727200" cy="673100"/>
          </a:xfrm>
          <a:prstGeom prst="rect">
            <a:avLst/>
          </a:prstGeom>
          <a:solidFill>
            <a:srgbClr val="CCECFF"/>
          </a:solidFill>
          <a:ln w="9525">
            <a:solidFill>
              <a:srgbClr val="6699FF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8568267" y="3022601"/>
            <a:ext cx="1727200" cy="673100"/>
          </a:xfrm>
          <a:prstGeom prst="rect">
            <a:avLst/>
          </a:prstGeom>
          <a:solidFill>
            <a:srgbClr val="CCECFF"/>
          </a:solidFill>
          <a:ln w="9525">
            <a:solidFill>
              <a:srgbClr val="6699FF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6" name="Rectangle 15"/>
          <p:cNvSpPr>
            <a:spLocks noChangeArrowheads="1"/>
          </p:cNvSpPr>
          <p:nvPr/>
        </p:nvSpPr>
        <p:spPr bwMode="auto">
          <a:xfrm>
            <a:off x="8591551" y="4366685"/>
            <a:ext cx="1727200" cy="673100"/>
          </a:xfrm>
          <a:prstGeom prst="rect">
            <a:avLst/>
          </a:prstGeom>
          <a:solidFill>
            <a:srgbClr val="CCECFF"/>
          </a:solidFill>
          <a:ln w="9525">
            <a:solidFill>
              <a:srgbClr val="6699FF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6051551" y="1797051"/>
            <a:ext cx="768349" cy="670983"/>
          </a:xfrm>
          <a:prstGeom prst="rect">
            <a:avLst/>
          </a:prstGeom>
          <a:solidFill>
            <a:srgbClr val="FFCCFF"/>
          </a:solidFill>
          <a:ln w="9525">
            <a:solidFill>
              <a:srgbClr val="FF66FF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8" name="Rectangle 17"/>
          <p:cNvSpPr>
            <a:spLocks noChangeArrowheads="1"/>
          </p:cNvSpPr>
          <p:nvPr/>
        </p:nvSpPr>
        <p:spPr bwMode="auto">
          <a:xfrm>
            <a:off x="6096001" y="3045885"/>
            <a:ext cx="768351" cy="670983"/>
          </a:xfrm>
          <a:prstGeom prst="rect">
            <a:avLst/>
          </a:prstGeom>
          <a:solidFill>
            <a:srgbClr val="FFCCFF"/>
          </a:solidFill>
          <a:ln w="9525">
            <a:solidFill>
              <a:srgbClr val="FF66FF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9" name="Rectangle 18"/>
          <p:cNvSpPr>
            <a:spLocks noChangeArrowheads="1"/>
          </p:cNvSpPr>
          <p:nvPr/>
        </p:nvSpPr>
        <p:spPr bwMode="auto">
          <a:xfrm>
            <a:off x="6096001" y="4389967"/>
            <a:ext cx="768351" cy="670984"/>
          </a:xfrm>
          <a:prstGeom prst="rect">
            <a:avLst/>
          </a:prstGeom>
          <a:solidFill>
            <a:srgbClr val="FFCCFF"/>
          </a:solidFill>
          <a:ln w="9525">
            <a:solidFill>
              <a:srgbClr val="FF66FF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0" name="Text Box 19"/>
          <p:cNvSpPr txBox="1">
            <a:spLocks noChangeArrowheads="1"/>
          </p:cNvSpPr>
          <p:nvPr/>
        </p:nvSpPr>
        <p:spPr bwMode="auto">
          <a:xfrm>
            <a:off x="3038476" y="1869441"/>
            <a:ext cx="16319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80÷2</a:t>
            </a:r>
            <a:endParaRPr lang="en-US" altLang="zh-CN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1" name="Text Box 20"/>
          <p:cNvSpPr txBox="1">
            <a:spLocks noChangeArrowheads="1"/>
          </p:cNvSpPr>
          <p:nvPr/>
        </p:nvSpPr>
        <p:spPr bwMode="auto">
          <a:xfrm>
            <a:off x="2963969" y="3118274"/>
            <a:ext cx="16319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150÷3</a:t>
            </a:r>
            <a:endParaRPr lang="en-US" altLang="zh-CN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2" name="Text Box 21"/>
          <p:cNvSpPr txBox="1">
            <a:spLocks noChangeArrowheads="1"/>
          </p:cNvSpPr>
          <p:nvPr/>
        </p:nvSpPr>
        <p:spPr bwMode="auto">
          <a:xfrm>
            <a:off x="2963969" y="4462357"/>
            <a:ext cx="16319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720÷9</a:t>
            </a:r>
            <a:endParaRPr lang="en-US" altLang="zh-CN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3" name="Text Box 22"/>
          <p:cNvSpPr txBox="1">
            <a:spLocks noChangeArrowheads="1"/>
          </p:cNvSpPr>
          <p:nvPr/>
        </p:nvSpPr>
        <p:spPr bwMode="auto">
          <a:xfrm>
            <a:off x="8785438" y="1833246"/>
            <a:ext cx="16319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400÷5</a:t>
            </a:r>
            <a:endParaRPr lang="en-US" altLang="zh-CN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4" name="Text Box 23"/>
          <p:cNvSpPr txBox="1">
            <a:spLocks noChangeArrowheads="1"/>
          </p:cNvSpPr>
          <p:nvPr/>
        </p:nvSpPr>
        <p:spPr bwMode="auto">
          <a:xfrm>
            <a:off x="8785438" y="3082079"/>
            <a:ext cx="16319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350÷7</a:t>
            </a:r>
            <a:endParaRPr lang="en-US" altLang="zh-CN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5" name="Text Box 24"/>
          <p:cNvSpPr txBox="1">
            <a:spLocks noChangeArrowheads="1"/>
          </p:cNvSpPr>
          <p:nvPr/>
        </p:nvSpPr>
        <p:spPr bwMode="auto">
          <a:xfrm>
            <a:off x="8785438" y="4426162"/>
            <a:ext cx="16319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200÷5</a:t>
            </a:r>
            <a:endParaRPr lang="en-US" altLang="zh-CN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6" name="Text Box 26"/>
          <p:cNvSpPr txBox="1">
            <a:spLocks noChangeArrowheads="1"/>
          </p:cNvSpPr>
          <p:nvPr/>
        </p:nvSpPr>
        <p:spPr bwMode="auto">
          <a:xfrm>
            <a:off x="6156325" y="1857376"/>
            <a:ext cx="8636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en-US" altLang="zh-CN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7" name="Text Box 27"/>
          <p:cNvSpPr txBox="1">
            <a:spLocks noChangeArrowheads="1"/>
          </p:cNvSpPr>
          <p:nvPr/>
        </p:nvSpPr>
        <p:spPr bwMode="auto">
          <a:xfrm>
            <a:off x="6168390" y="3106209"/>
            <a:ext cx="8636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en-US" altLang="zh-CN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8" name="Text Box 28"/>
          <p:cNvSpPr txBox="1">
            <a:spLocks noChangeArrowheads="1"/>
          </p:cNvSpPr>
          <p:nvPr/>
        </p:nvSpPr>
        <p:spPr bwMode="auto">
          <a:xfrm>
            <a:off x="6189557" y="4450292"/>
            <a:ext cx="8636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endParaRPr lang="en-US" altLang="zh-CN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39" name="Line 29"/>
          <p:cNvSpPr>
            <a:spLocks noChangeShapeType="1"/>
          </p:cNvSpPr>
          <p:nvPr/>
        </p:nvSpPr>
        <p:spPr bwMode="auto">
          <a:xfrm>
            <a:off x="4464051" y="2084917"/>
            <a:ext cx="1631949" cy="134408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 flipV="1">
            <a:off x="4464051" y="2180168"/>
            <a:ext cx="1536700" cy="124883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>
            <a:off x="4464051" y="4677833"/>
            <a:ext cx="1631949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 flipV="1">
            <a:off x="6864351" y="2277534"/>
            <a:ext cx="1727200" cy="2400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6864351" y="3333751"/>
            <a:ext cx="1727200" cy="124671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6834717" y="2070101"/>
            <a:ext cx="1727200" cy="124883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189818" y="4972052"/>
            <a:ext cx="3098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4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5885" y="1509185"/>
            <a:ext cx="16891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7767" y="2277534"/>
            <a:ext cx="6731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3437467" y="2182284"/>
            <a:ext cx="1536700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大米</a:t>
            </a:r>
          </a:p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    </a:t>
            </a:r>
            <a:r>
              <a:rPr lang="zh-CN" altLang="en-US" sz="2800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6606118" y="2182284"/>
            <a:ext cx="1536700" cy="97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小米</a:t>
            </a:r>
          </a:p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千克    </a:t>
            </a:r>
            <a:r>
              <a:rPr lang="zh-CN" altLang="en-US" sz="280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u="sng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51" name="AutoShape 15"/>
          <p:cNvSpPr>
            <a:spLocks noChangeArrowheads="1"/>
          </p:cNvSpPr>
          <p:nvPr/>
        </p:nvSpPr>
        <p:spPr bwMode="auto">
          <a:xfrm>
            <a:off x="8208434" y="1797052"/>
            <a:ext cx="3071284" cy="1248833"/>
          </a:xfrm>
          <a:prstGeom prst="wedgeRoundRectCallout">
            <a:avLst>
              <a:gd name="adj1" fmla="val 36533"/>
              <a:gd name="adj2" fmla="val 88152"/>
              <a:gd name="adj3" fmla="val 16667"/>
            </a:avLst>
          </a:prstGeom>
          <a:solidFill>
            <a:srgbClr val="EA976B"/>
          </a:solidFill>
          <a:ln w="9525">
            <a:solidFill>
              <a:srgbClr val="F193A1"/>
            </a:solidFill>
            <a:miter lim="800000"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52" name="Text Box 16"/>
          <p:cNvSpPr txBox="1">
            <a:spLocks noChangeArrowheads="1"/>
          </p:cNvSpPr>
          <p:nvPr/>
        </p:nvSpPr>
        <p:spPr bwMode="auto">
          <a:xfrm>
            <a:off x="8179648" y="1715347"/>
            <a:ext cx="3168649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大米的千克数是小米的多少倍？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u="sng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271434" y="3909484"/>
            <a:ext cx="230293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20÷2= 10   </a:t>
            </a:r>
            <a:r>
              <a:rPr lang="en-US" altLang="zh-CN" sz="2800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2613237" y="4773084"/>
            <a:ext cx="64325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答：大米的千克数是小米的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倍。   </a:t>
            </a:r>
            <a:r>
              <a:rPr lang="zh-CN" altLang="en-US" sz="2800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1" grpId="0"/>
      <p:bldP spid="368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189818" y="4972052"/>
            <a:ext cx="30988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067984" y="4253018"/>
            <a:ext cx="3456517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40÷2= 20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（组）   </a:t>
            </a:r>
            <a:r>
              <a:rPr lang="zh-CN" altLang="en-US" sz="2800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893782" y="5002954"/>
            <a:ext cx="3934883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答：可以分成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组。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273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8522" y="1617558"/>
            <a:ext cx="8354484" cy="200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7004263" y="4277148"/>
            <a:ext cx="3456516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40÷4= 10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（组）   </a:t>
            </a:r>
            <a:r>
              <a:rPr lang="zh-CN" altLang="en-US" sz="2800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6778626" y="5044863"/>
            <a:ext cx="3934883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答：可以分成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组。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35025" y="787400"/>
            <a:ext cx="11126470" cy="54864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40个同学打乒乓球。都参加单打，可以分成多少组？都参加双打呢？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/>
      <p:bldP spid="37902" grpId="0"/>
      <p:bldP spid="37905" grpId="0"/>
      <p:bldP spid="379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189818" y="4972052"/>
            <a:ext cx="30988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pic>
        <p:nvPicPr>
          <p:cNvPr id="1229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2530" y="1889548"/>
            <a:ext cx="3708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4271434" y="3783118"/>
            <a:ext cx="29781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120÷6 = 20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3503084" y="4773084"/>
            <a:ext cx="48006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答：涂色部分表示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等腰三角形 1"/>
          <p:cNvSpPr/>
          <p:nvPr/>
        </p:nvSpPr>
        <p:spPr>
          <a:xfrm rot="10800000">
            <a:off x="3815714" y="2018029"/>
            <a:ext cx="576792" cy="1024994"/>
          </a:xfrm>
          <a:prstGeom prst="triangle">
            <a:avLst>
              <a:gd name="adj" fmla="val 99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 rot="10800000">
            <a:off x="6783068" y="2018028"/>
            <a:ext cx="576790" cy="1024995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35025" y="787400"/>
            <a:ext cx="11126470" cy="54864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下边的长方形表示120，涂色部分表示多少？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6" grpId="0"/>
      <p:bldP spid="38927" grpId="0"/>
      <p:bldP spid="2" grpId="0" bldLvl="0" animBg="1"/>
      <p:bldP spid="10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907155" y="2250787"/>
            <a:ext cx="48006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38-18=20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（件）</a:t>
            </a:r>
            <a:endParaRPr sz="2800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919220" y="3137882"/>
            <a:ext cx="48006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20÷2=10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（件）</a:t>
            </a:r>
            <a:endParaRPr sz="280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304540" y="4061807"/>
            <a:ext cx="60960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0">
                <a:latin typeface="微软雅黑" panose="020B0503020204020204" pitchFamily="34" charset="-122"/>
                <a:ea typeface="微软雅黑" panose="020B0503020204020204" pitchFamily="34" charset="-122"/>
              </a:rPr>
              <a:t>答：每班分得</a:t>
            </a:r>
            <a:r>
              <a:rPr lang="en-US" altLang="zh-CN" sz="2800" b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b="0">
                <a:latin typeface="微软雅黑" panose="020B0503020204020204" pitchFamily="34" charset="-122"/>
                <a:ea typeface="微软雅黑" panose="020B0503020204020204" pitchFamily="34" charset="-122"/>
              </a:rPr>
              <a:t>件玩具。 </a:t>
            </a:r>
            <a:endParaRPr sz="2800"/>
          </a:p>
        </p:txBody>
      </p: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10260" y="602615"/>
            <a:ext cx="11126470" cy="137160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同学们做了38件玩具，送给托儿所18件，剩下的平均分给2个幼儿班，每班分得多少件玩具？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/>
      <p:bldP spid="28677" grpId="0" build="p"/>
      <p:bldP spid="2867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8"/>
          <p:cNvSpPr/>
          <p:nvPr/>
        </p:nvSpPr>
        <p:spPr>
          <a:xfrm>
            <a:off x="1304925" y="1796415"/>
            <a:ext cx="9609455" cy="363220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51610" y="1944370"/>
            <a:ext cx="9552305" cy="3078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sz="2800" b="1" dirty="0" smtClean="0"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几百几十除以一位数的口算方法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sz="2800" dirty="0" smtClean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（1）利用数的组成计算；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sz="2800" dirty="0" smtClean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（2）利用表内除法计算。先按照表内除法算出商，再看被除数的末尾还剩几个0，就在商的末尾添上几个0</a:t>
            </a:r>
            <a:r>
              <a:rPr lang="zh-CN" altLang="en-US" sz="2800" dirty="0" smtClean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sz="2800" dirty="0" smtClean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441450" y="840740"/>
            <a:ext cx="9309100" cy="4354195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1985645" y="1033145"/>
            <a:ext cx="8220710" cy="39319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华文新魏" panose="02010800040101010101" charset="-122"/>
              </a:rPr>
              <a:t>1.经历探究整十、整百数除以一位数的口算方法的过程，理解并掌握整十、整百数除以一位数的口算方法。</a:t>
            </a:r>
          </a:p>
          <a:p>
            <a:pPr algn="just">
              <a:lnSpc>
                <a:spcPct val="150000"/>
              </a:lnSpc>
            </a:pPr>
            <a:r>
              <a:rPr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华文新魏" panose="02010800040101010101" charset="-122"/>
              </a:rPr>
              <a:t>2.理解整十、整百数除以一位数的口算算理。</a:t>
            </a:r>
          </a:p>
          <a:p>
            <a:pPr algn="just">
              <a:lnSpc>
                <a:spcPct val="150000"/>
              </a:lnSpc>
            </a:pPr>
            <a:r>
              <a:rPr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华文新魏" panose="02010800040101010101" charset="-122"/>
              </a:rPr>
              <a:t>3.在探究过程中获得成功的体验，树立学好数学的信心。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00450" y="1752600"/>
            <a:ext cx="7131050" cy="435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8个十是（      ）</a:t>
            </a:r>
          </a:p>
          <a:p>
            <a:pPr>
              <a:lnSpc>
                <a:spcPct val="200000"/>
              </a:lnSpc>
            </a:pPr>
            <a:r>
              <a:rPr lang="zh-CN" altLang="en-US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4个百是（      ）</a:t>
            </a:r>
            <a:endParaRPr lang="en-US" altLang="zh-CN" sz="28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240</a:t>
            </a:r>
            <a:r>
              <a:rPr lang="zh-CN" altLang="en-US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里有（     ）个十</a:t>
            </a:r>
            <a:endParaRPr lang="en-US" altLang="zh-CN" sz="28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3600</a:t>
            </a:r>
            <a:r>
              <a:rPr lang="zh-CN" altLang="en-US" sz="28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里有（     ）个百</a:t>
            </a:r>
            <a:endParaRPr lang="zh-CN" altLang="en-US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29384" y="1020544"/>
            <a:ext cx="2430779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快速口答：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5270" y="2122805"/>
            <a:ext cx="12192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186045" y="2931467"/>
            <a:ext cx="1368425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335270" y="3813750"/>
            <a:ext cx="1393825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557520" y="4684275"/>
            <a:ext cx="11430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128963" y="1709103"/>
            <a:ext cx="367188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2×3=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200400" y="4085590"/>
            <a:ext cx="52562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>
                <a:latin typeface="微软雅黑" panose="020B0503020204020204" pitchFamily="34" charset="-122"/>
                <a:ea typeface="微软雅黑" panose="020B0503020204020204" pitchFamily="34" charset="-122"/>
              </a:rPr>
              <a:t>20×3=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244340" y="1744822"/>
            <a:ext cx="15113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455477" y="4142740"/>
            <a:ext cx="208756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128963" y="2860040"/>
            <a:ext cx="467995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>
                <a:latin typeface="微软雅黑" panose="020B0503020204020204" pitchFamily="34" charset="-122"/>
                <a:ea typeface="微软雅黑" panose="020B0503020204020204" pitchFamily="34" charset="-122"/>
              </a:rPr>
              <a:t>6÷3=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177665" y="2901316"/>
            <a:ext cx="9144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200400" y="5222240"/>
            <a:ext cx="52562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>
                <a:latin typeface="微软雅黑" panose="020B0503020204020204" pitchFamily="34" charset="-122"/>
                <a:ea typeface="微软雅黑" panose="020B0503020204020204" pitchFamily="34" charset="-122"/>
              </a:rPr>
              <a:t>200×3=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634865" y="5263515"/>
            <a:ext cx="252095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681789" y="1750378"/>
            <a:ext cx="30480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6×7=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727825" y="4034266"/>
            <a:ext cx="4537075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60×7=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551897" y="1765391"/>
            <a:ext cx="21590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42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7925754" y="4017816"/>
            <a:ext cx="2808288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420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664326" y="2911363"/>
            <a:ext cx="43926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42÷7=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8005128" y="2931223"/>
            <a:ext cx="9144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727825" y="5222240"/>
            <a:ext cx="597693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600×7=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8227378" y="5224368"/>
            <a:ext cx="280828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1pPr>
            <a:lvl2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2pPr>
            <a:lvl3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3pPr>
            <a:lvl4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4pPr>
            <a:lvl5pPr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tx1"/>
                </a:solidFill>
                <a:latin typeface="Tahoma" panose="020B0604030504040204" pitchFamily="34" charset="0"/>
                <a:ea typeface="方正大黑简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4200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429384" y="1020544"/>
            <a:ext cx="2430779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口算：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189818" y="4972052"/>
            <a:ext cx="30988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6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1" y="836084"/>
            <a:ext cx="7584016" cy="478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5"/>
          <p:cNvGrpSpPr/>
          <p:nvPr/>
        </p:nvGrpSpPr>
        <p:grpSpPr bwMode="auto">
          <a:xfrm>
            <a:off x="3888318" y="2620435"/>
            <a:ext cx="2880784" cy="1371601"/>
            <a:chOff x="1837" y="1238"/>
            <a:chExt cx="1361" cy="648"/>
          </a:xfrm>
        </p:grpSpPr>
        <p:sp>
          <p:nvSpPr>
            <p:cNvPr id="3086" name="AutoShape 18"/>
            <p:cNvSpPr>
              <a:spLocks noChangeArrowheads="1"/>
            </p:cNvSpPr>
            <p:nvPr/>
          </p:nvSpPr>
          <p:spPr bwMode="auto">
            <a:xfrm>
              <a:off x="1837" y="1302"/>
              <a:ext cx="1361" cy="545"/>
            </a:xfrm>
            <a:prstGeom prst="wedgeRoundRectCallout">
              <a:avLst>
                <a:gd name="adj1" fmla="val -42505"/>
                <a:gd name="adj2" fmla="val -72384"/>
                <a:gd name="adj3" fmla="val 16667"/>
              </a:avLst>
            </a:prstGeom>
            <a:solidFill>
              <a:srgbClr val="FFFF99"/>
            </a:solidFill>
            <a:ln w="9525">
              <a:solidFill>
                <a:srgbClr val="FF9966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87" name="Text Box 19"/>
            <p:cNvSpPr txBox="1">
              <a:spLocks noChangeArrowheads="1"/>
            </p:cNvSpPr>
            <p:nvPr/>
          </p:nvSpPr>
          <p:spPr bwMode="auto">
            <a:xfrm>
              <a:off x="1875" y="1238"/>
              <a:ext cx="1263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把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60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支铅笔平均分给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个班。</a:t>
              </a:r>
              <a:endParaRPr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Group 26"/>
          <p:cNvGrpSpPr/>
          <p:nvPr/>
        </p:nvGrpSpPr>
        <p:grpSpPr bwMode="auto">
          <a:xfrm>
            <a:off x="8688916" y="1028701"/>
            <a:ext cx="3314699" cy="1248833"/>
            <a:chOff x="4105" y="486"/>
            <a:chExt cx="1566" cy="590"/>
          </a:xfrm>
        </p:grpSpPr>
        <p:sp>
          <p:nvSpPr>
            <p:cNvPr id="3084" name="AutoShape 20"/>
            <p:cNvSpPr>
              <a:spLocks noChangeArrowheads="1"/>
            </p:cNvSpPr>
            <p:nvPr/>
          </p:nvSpPr>
          <p:spPr bwMode="auto">
            <a:xfrm>
              <a:off x="4105" y="486"/>
              <a:ext cx="1497" cy="590"/>
            </a:xfrm>
            <a:prstGeom prst="cloudCallout">
              <a:avLst>
                <a:gd name="adj1" fmla="val -55009"/>
                <a:gd name="adj2" fmla="val 53389"/>
              </a:avLst>
            </a:prstGeom>
            <a:solidFill>
              <a:srgbClr val="F193A1"/>
            </a:solidFill>
            <a:ln w="9525">
              <a:solidFill>
                <a:srgbClr val="F193A1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85" name="Text Box 22"/>
            <p:cNvSpPr txBox="1">
              <a:spLocks noChangeArrowheads="1"/>
            </p:cNvSpPr>
            <p:nvPr/>
          </p:nvSpPr>
          <p:spPr bwMode="auto">
            <a:xfrm>
              <a:off x="4164" y="591"/>
              <a:ext cx="1507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每班分得多少支？</a:t>
              </a:r>
              <a:endPara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187825" y="4574752"/>
            <a:ext cx="4607984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60÷3=</a:t>
            </a:r>
            <a:r>
              <a:rPr lang="en-US" altLang="zh-CN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  <a:endParaRPr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3255010" y="5522595"/>
            <a:ext cx="5159375" cy="785495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你想怎样计算？和同学交流。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189818" y="4972052"/>
            <a:ext cx="3098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6417153" y="5179641"/>
            <a:ext cx="48006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60÷3=</a:t>
            </a:r>
            <a:r>
              <a:rPr lang="en-US" altLang="zh-CN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01" name="Picture 11" descr="C:\Users\lenovo\Desktop\QQ截图20190529085155.jpgQQ截图201905290851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43792" y="740834"/>
            <a:ext cx="5753100" cy="223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7564121" y="5179641"/>
            <a:ext cx="72178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8350885" y="5202884"/>
            <a:ext cx="72178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6041813" y="5850256"/>
            <a:ext cx="48006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答：每个班分得</a:t>
            </a:r>
            <a:r>
              <a:rPr lang="en-US" altLang="zh-CN" sz="2800" u="sng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支。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255770" y="2899410"/>
            <a:ext cx="3059430" cy="1567180"/>
            <a:chOff x="7496175" y="3134053"/>
            <a:chExt cx="2752725" cy="1567286"/>
          </a:xfrm>
        </p:grpSpPr>
        <p:sp>
          <p:nvSpPr>
            <p:cNvPr id="4" name="思想气泡: 云 3"/>
            <p:cNvSpPr/>
            <p:nvPr/>
          </p:nvSpPr>
          <p:spPr>
            <a:xfrm>
              <a:off x="7496175" y="3134053"/>
              <a:ext cx="2752725" cy="1567286"/>
            </a:xfrm>
            <a:prstGeom prst="cloud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7664150" y="3152469"/>
              <a:ext cx="2349929" cy="137169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个十除以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得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个十，是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26027" y="2556165"/>
            <a:ext cx="3193125" cy="2005676"/>
            <a:chOff x="1411014" y="4042906"/>
            <a:chExt cx="2827598" cy="1608602"/>
          </a:xfrm>
        </p:grpSpPr>
        <p:sp>
          <p:nvSpPr>
            <p:cNvPr id="2" name="思想气泡: 云 1"/>
            <p:cNvSpPr/>
            <p:nvPr/>
          </p:nvSpPr>
          <p:spPr>
            <a:xfrm>
              <a:off x="1411014" y="4042906"/>
              <a:ext cx="2752725" cy="1608602"/>
            </a:xfrm>
            <a:prstGeom prst="cloudCallout">
              <a:avLst>
                <a:gd name="adj1" fmla="val -5921"/>
                <a:gd name="adj2" fmla="val 72314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693092" y="4292323"/>
              <a:ext cx="2545520" cy="1256629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是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60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60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除以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等于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187691" y="2220254"/>
            <a:ext cx="4297809" cy="1661160"/>
            <a:chOff x="9233005" y="2739806"/>
            <a:chExt cx="4297809" cy="1661160"/>
          </a:xfrm>
        </p:grpSpPr>
        <p:sp>
          <p:nvSpPr>
            <p:cNvPr id="9" name="思想气泡: 云 8"/>
            <p:cNvSpPr/>
            <p:nvPr/>
          </p:nvSpPr>
          <p:spPr>
            <a:xfrm>
              <a:off x="9233005" y="2739806"/>
              <a:ext cx="2752725" cy="1661160"/>
            </a:xfrm>
            <a:prstGeom prst="cloudCallout">
              <a:avLst>
                <a:gd name="adj1" fmla="val 27969"/>
                <a:gd name="adj2" fmla="val 62138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9707331" y="2753971"/>
              <a:ext cx="3823483" cy="137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6÷3=2  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60÷3=20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9" grpId="0"/>
      <p:bldP spid="31770" grpId="0"/>
      <p:bldP spid="317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189818" y="4236087"/>
            <a:ext cx="30988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5" name="Text Box 27"/>
          <p:cNvSpPr txBox="1">
            <a:spLocks noChangeArrowheads="1"/>
          </p:cNvSpPr>
          <p:nvPr/>
        </p:nvSpPr>
        <p:spPr bwMode="auto">
          <a:xfrm>
            <a:off x="3790951" y="2117302"/>
            <a:ext cx="48006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600÷3=    </a:t>
            </a:r>
            <a:r>
              <a:rPr lang="en-US" altLang="zh-CN" sz="2800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6" name="Line 29"/>
          <p:cNvSpPr>
            <a:spLocks noChangeShapeType="1"/>
          </p:cNvSpPr>
          <p:nvPr/>
        </p:nvSpPr>
        <p:spPr bwMode="auto">
          <a:xfrm>
            <a:off x="5520267" y="2693035"/>
            <a:ext cx="1151467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5680287" y="2092537"/>
            <a:ext cx="1151467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endParaRPr lang="en-US" altLang="zh-CN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16853" y="3077755"/>
            <a:ext cx="594360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除以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等于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816853" y="3800628"/>
            <a:ext cx="5699892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个百除以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得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个百，是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816853" y="4519394"/>
            <a:ext cx="3823483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6÷3=2    600÷3=200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429384" y="1020544"/>
            <a:ext cx="2430779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" grpId="0"/>
      <p:bldP spid="7" grpId="0" bldLvl="0" animBg="1"/>
      <p:bldP spid="8" grpId="0" bldLvl="0" animBg="1"/>
      <p:bldP spid="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189818" y="4972052"/>
            <a:ext cx="3098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582421" y="888153"/>
            <a:ext cx="8930216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120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支铅笔平均分给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个班，每班分得多少支？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>
                <a:solidFill>
                  <a:srgbClr val="3366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200" b="1" u="sng">
                <a:solidFill>
                  <a:srgbClr val="3366FF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endParaRPr lang="zh-CN" altLang="en-US" sz="3200" b="1" u="sng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832101" y="1892301"/>
            <a:ext cx="499321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120÷3= </a:t>
            </a:r>
            <a:r>
              <a:rPr lang="en-US" altLang="zh-CN" sz="2800" u="sng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607821" y="2755900"/>
            <a:ext cx="5568949" cy="6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和同学说说你的计算方法。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u="sng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3965788" y="3675862"/>
            <a:ext cx="24003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12÷3=4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120÷3=40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4381712" y="1871134"/>
            <a:ext cx="958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156623" y="1881717"/>
            <a:ext cx="958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3308138" y="5343250"/>
            <a:ext cx="48006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答：每个班分得</a:t>
            </a:r>
            <a:r>
              <a:rPr lang="en-US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支。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对话气泡: 椭圆形 4"/>
          <p:cNvSpPr/>
          <p:nvPr/>
        </p:nvSpPr>
        <p:spPr>
          <a:xfrm>
            <a:off x="6969760" y="1955800"/>
            <a:ext cx="4177665" cy="1818005"/>
          </a:xfrm>
          <a:prstGeom prst="wedgeEllipseCallout">
            <a:avLst>
              <a:gd name="adj1" fmla="val 37537"/>
              <a:gd name="adj2" fmla="val 58837"/>
            </a:avLst>
          </a:prstGeom>
          <a:solidFill>
            <a:srgbClr val="EA976B"/>
          </a:solidFill>
          <a:ln>
            <a:solidFill>
              <a:srgbClr val="F193A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519222" y="2123994"/>
            <a:ext cx="3359797" cy="14992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看作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个十，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个十除以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得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个十，是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9" grpId="0"/>
      <p:bldP spid="32780" grpId="0"/>
      <p:bldP spid="6159" grpId="0"/>
      <p:bldP spid="32788" grpId="0"/>
      <p:bldP spid="32789" grpId="0"/>
      <p:bldP spid="327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189818" y="3560447"/>
            <a:ext cx="3098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24418" y="385446"/>
            <a:ext cx="3456516" cy="2651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6÷2=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60÷2=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600÷2=                </a:t>
            </a:r>
            <a:r>
              <a:rPr lang="en-US" altLang="zh-CN" sz="2800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33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5135033" y="385446"/>
            <a:ext cx="2112434" cy="2651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8÷4=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80÷4=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800÷4=                </a:t>
            </a:r>
            <a:r>
              <a:rPr lang="en-US" altLang="zh-CN" sz="2800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33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8394700" y="349462"/>
            <a:ext cx="2235200" cy="2651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9÷3=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90÷3=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900÷3=                </a:t>
            </a:r>
            <a:r>
              <a:rPr lang="en-US" altLang="zh-CN" sz="2800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33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944317" y="679339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046977" y="1520189"/>
            <a:ext cx="1056216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312159" y="2484252"/>
            <a:ext cx="105621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6238325" y="658877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6359773" y="1501410"/>
            <a:ext cx="865716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6586640" y="2445728"/>
            <a:ext cx="132503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9450157" y="650874"/>
            <a:ext cx="5778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9663218" y="1527740"/>
            <a:ext cx="7683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841020" y="2409744"/>
            <a:ext cx="9588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1</a:t>
            </a:r>
            <a:endParaRPr lang="zh-CN" altLang="en-US" sz="2800" b="1" dirty="0"/>
          </a:p>
        </p:txBody>
      </p:sp>
      <p:grpSp>
        <p:nvGrpSpPr>
          <p:cNvPr id="2" name="Group 24"/>
          <p:cNvGrpSpPr/>
          <p:nvPr/>
        </p:nvGrpSpPr>
        <p:grpSpPr bwMode="auto">
          <a:xfrm>
            <a:off x="819785" y="3110447"/>
            <a:ext cx="10045700" cy="1813984"/>
            <a:chOff x="385" y="1801"/>
            <a:chExt cx="4746" cy="857"/>
          </a:xfrm>
        </p:grpSpPr>
        <p:sp>
          <p:nvSpPr>
            <p:cNvPr id="3" name="Text Box 20"/>
            <p:cNvSpPr txBox="1">
              <a:spLocks noChangeArrowheads="1"/>
            </p:cNvSpPr>
            <p:nvPr/>
          </p:nvSpPr>
          <p:spPr bwMode="auto">
            <a:xfrm>
              <a:off x="385" y="1801"/>
              <a:ext cx="1633" cy="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200000"/>
                </a:lnSpc>
              </a:pP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27÷3= </a:t>
              </a:r>
            </a:p>
            <a:p>
              <a:pPr eaLnBrk="1" hangingPunct="1">
                <a:lnSpc>
                  <a:spcPct val="20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270÷3= </a:t>
              </a:r>
              <a:endParaRPr lang="zh-CN" altLang="en-US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Text Box 21"/>
            <p:cNvSpPr txBox="1">
              <a:spLocks noChangeArrowheads="1"/>
            </p:cNvSpPr>
            <p:nvPr/>
          </p:nvSpPr>
          <p:spPr bwMode="auto">
            <a:xfrm>
              <a:off x="2426" y="1801"/>
              <a:ext cx="1180" cy="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200000"/>
                </a:lnSpc>
              </a:pP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45÷5= </a:t>
              </a:r>
            </a:p>
            <a:p>
              <a:pPr eaLnBrk="1" hangingPunct="1">
                <a:lnSpc>
                  <a:spcPct val="200000"/>
                </a:lnSpc>
              </a:pP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450÷5= </a:t>
              </a:r>
              <a:endParaRPr lang="zh-CN" altLang="en-US" sz="2800" u="sng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3951" y="1808"/>
              <a:ext cx="1180" cy="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200000"/>
                </a:lnSpc>
              </a:pP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30÷6= </a:t>
              </a:r>
            </a:p>
            <a:p>
              <a:pPr eaLnBrk="1" hangingPunct="1">
                <a:lnSpc>
                  <a:spcPct val="200000"/>
                </a:lnSpc>
              </a:pP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300÷6= </a:t>
              </a:r>
              <a:endParaRPr lang="zh-CN" altLang="en-US" sz="2800" u="sng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2966295" y="3110443"/>
            <a:ext cx="577851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3108750" y="4001494"/>
            <a:ext cx="1056217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6388311" y="3110443"/>
            <a:ext cx="1056216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                </a:t>
            </a:r>
            <a:r>
              <a:rPr lang="en-US" altLang="zh-CN" sz="2800" u="sng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6568017" y="3962478"/>
            <a:ext cx="1056217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9652211" y="3110443"/>
            <a:ext cx="575733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sz="2800" u="sng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9773919" y="4008820"/>
            <a:ext cx="1056217" cy="94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                 </a:t>
            </a:r>
            <a:r>
              <a:rPr lang="en-US" altLang="zh-CN" sz="28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/>
      <p:bldP spid="33804" grpId="0"/>
      <p:bldP spid="33805" grpId="0"/>
      <p:bldP spid="33806" grpId="0"/>
      <p:bldP spid="33807" grpId="0"/>
      <p:bldP spid="33808" grpId="0"/>
      <p:bldP spid="33809" grpId="0"/>
      <p:bldP spid="33810" grpId="0"/>
      <p:bldP spid="33811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宽屏</PresentationFormat>
  <Paragraphs>148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方正大黑简体</vt:lpstr>
      <vt:lpstr>华文新魏</vt:lpstr>
      <vt:lpstr>楷体</vt:lpstr>
      <vt:lpstr>楷体_GB2312</vt:lpstr>
      <vt:lpstr>宋体</vt:lpstr>
      <vt:lpstr>微软雅黑</vt:lpstr>
      <vt:lpstr>Arial</vt:lpstr>
      <vt:lpstr>Calibri</vt:lpstr>
      <vt:lpstr>Tahoma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2023-01-16T22:30:30Z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4C6E22B7C9B94DB2B2146E691FA85392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