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260" r:id="rId9"/>
    <p:sldId id="300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4" r:id="rId22"/>
    <p:sldId id="412" r:id="rId23"/>
    <p:sldId id="416" r:id="rId24"/>
    <p:sldId id="261" r:id="rId25"/>
    <p:sldId id="263" r:id="rId26"/>
    <p:sldId id="292" r:id="rId27"/>
    <p:sldId id="293" r:id="rId28"/>
    <p:sldId id="302" r:id="rId29"/>
    <p:sldId id="417" r:id="rId30"/>
    <p:sldId id="418" r:id="rId31"/>
    <p:sldId id="264" r:id="rId32"/>
    <p:sldId id="294" r:id="rId33"/>
    <p:sldId id="296" r:id="rId34"/>
    <p:sldId id="303" r:id="rId35"/>
    <p:sldId id="265" r:id="rId36"/>
    <p:sldId id="305" r:id="rId37"/>
    <p:sldId id="269" r:id="rId38"/>
    <p:sldId id="419" r:id="rId39"/>
    <p:sldId id="266" r:id="rId40"/>
    <p:sldId id="306" r:id="rId41"/>
    <p:sldId id="420" r:id="rId42"/>
    <p:sldId id="270" r:id="rId43"/>
    <p:sldId id="308" r:id="rId44"/>
    <p:sldId id="268" r:id="rId45"/>
    <p:sldId id="271" r:id="rId46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477"/>
    <a:srgbClr val="DFB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690" y="-96"/>
      </p:cViewPr>
      <p:guideLst>
        <p:guide orient="horz" pos="219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8000" y="2487613"/>
            <a:ext cx="179917" cy="1211262"/>
          </a:xfrm>
          <a:prstGeom prst="rect">
            <a:avLst/>
          </a:prstGeom>
          <a:solidFill>
            <a:srgbClr val="A6153C"/>
          </a:solidFill>
          <a:ln w="9525">
            <a:solidFill>
              <a:srgbClr val="A6153C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57817" y="2487613"/>
            <a:ext cx="179916" cy="1211262"/>
          </a:xfrm>
          <a:prstGeom prst="rect">
            <a:avLst/>
          </a:prstGeom>
          <a:solidFill>
            <a:srgbClr val="A6153C"/>
          </a:solidFill>
          <a:ln w="9525">
            <a:solidFill>
              <a:srgbClr val="A6153C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39384" y="2487613"/>
            <a:ext cx="182033" cy="1211262"/>
          </a:xfrm>
          <a:prstGeom prst="rect">
            <a:avLst/>
          </a:prstGeom>
          <a:solidFill>
            <a:srgbClr val="A6153C"/>
          </a:solidFill>
          <a:ln w="9525">
            <a:solidFill>
              <a:srgbClr val="A6153C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749800" y="2487613"/>
            <a:ext cx="7442200" cy="1211262"/>
          </a:xfrm>
          <a:prstGeom prst="rect">
            <a:avLst/>
          </a:prstGeom>
          <a:solidFill>
            <a:srgbClr val="A6153C"/>
          </a:solidFill>
          <a:ln w="9525">
            <a:solidFill>
              <a:srgbClr val="A6153C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400" i="1">
              <a:solidFill>
                <a:schemeClr val="bg1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597151" y="2487613"/>
            <a:ext cx="179916" cy="1211262"/>
          </a:xfrm>
          <a:prstGeom prst="rect">
            <a:avLst/>
          </a:prstGeom>
          <a:solidFill>
            <a:srgbClr val="A6153C"/>
          </a:solidFill>
          <a:ln w="9525">
            <a:solidFill>
              <a:srgbClr val="A6153C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80833" y="2487613"/>
            <a:ext cx="179917" cy="1211262"/>
          </a:xfrm>
          <a:prstGeom prst="rect">
            <a:avLst/>
          </a:prstGeom>
          <a:solidFill>
            <a:srgbClr val="A6153C"/>
          </a:solidFill>
          <a:ln w="9525">
            <a:solidFill>
              <a:srgbClr val="A6153C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006851" y="2487613"/>
            <a:ext cx="179916" cy="1211262"/>
          </a:xfrm>
          <a:prstGeom prst="rect">
            <a:avLst/>
          </a:prstGeom>
          <a:solidFill>
            <a:srgbClr val="A6153C"/>
          </a:solidFill>
          <a:ln w="9525">
            <a:solidFill>
              <a:srgbClr val="A6153C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23284" y="2487613"/>
            <a:ext cx="61384" cy="1211262"/>
          </a:xfrm>
          <a:prstGeom prst="rect">
            <a:avLst/>
          </a:prstGeom>
          <a:solidFill>
            <a:srgbClr val="A6153C"/>
          </a:solidFill>
          <a:ln w="9525">
            <a:solidFill>
              <a:srgbClr val="A6153C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1052" y="3914550"/>
            <a:ext cx="6400069" cy="32331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9801" y="2561632"/>
            <a:ext cx="6751320" cy="1071620"/>
          </a:xfrm>
        </p:spPr>
        <p:txBody>
          <a:bodyPr>
            <a:noAutofit/>
          </a:bodyPr>
          <a:lstStyle>
            <a:lvl1pPr algn="r">
              <a:lnSpc>
                <a:spcPct val="110000"/>
              </a:lnSpc>
              <a:defRPr sz="3000" b="0" i="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    </a:t>
            </a:r>
            <a:endParaRPr lang="en-US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CC826-ED4F-4508-B92B-410C688087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B7C31-E9BF-4082-B00E-814312635D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A2789-51E6-4E35-BFE5-21B569639A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851" y="461875"/>
            <a:ext cx="10885715" cy="6817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1" y="1393374"/>
            <a:ext cx="10885715" cy="4683576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C14E1-A8AE-4977-A2CD-3B12D819CA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84FCF-3BCE-456E-B84F-4A259D8564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CA8A6-9DD8-49D8-8E1F-B15DFB7748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9C722-208F-4F19-81B4-B856C659EC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1289" r="195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5E600-3EBA-4535-ABE7-F23F933AF4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2F536-0C51-408C-8F53-BE0C1502F4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5AD8D-8AE2-4521-886D-4DEB62A315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2F288E0-7875-42C4-84C8-98DBBD3BF4D2}" type="datetimeFigureOut">
              <a:rPr lang="zh-CN" altLang="en-US"/>
              <a:t>2023-01-10</a:t>
            </a:fld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5D337534-BF5D-4527-AF52-55F230C926A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317" y="355600"/>
            <a:ext cx="10733616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1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713317" y="1266825"/>
            <a:ext cx="10733616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-10584" y="6433344"/>
            <a:ext cx="9965268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33" name="Rectangle 13"/>
          <p:cNvSpPr>
            <a:spLocks noChangeArrowheads="1"/>
          </p:cNvSpPr>
          <p:nvPr/>
        </p:nvSpPr>
        <p:spPr bwMode="auto">
          <a:xfrm>
            <a:off x="10674351" y="6424613"/>
            <a:ext cx="184149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10111317" y="6435725"/>
            <a:ext cx="361949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11059584" y="6424613"/>
            <a:ext cx="184149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11444817" y="6424613"/>
            <a:ext cx="186267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1832167" y="6424613"/>
            <a:ext cx="184151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Baskerville Old Face" panose="02020602080505020303" pitchFamily="18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Baskerville Old Face" panose="02020602080505020303" pitchFamily="18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Baskerville Old Face" panose="02020602080505020303" pitchFamily="18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Baskerville Old Face" panose="02020602080505020303" pitchFamily="18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Baskerville Old Face" panose="02020602080505020303" pitchFamily="18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Baskerville Old Face" panose="02020602080505020303" pitchFamily="18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Baskerville Old Face" panose="02020602080505020303" pitchFamily="18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Baskerville Old Face" panose="02020602080505020303" pitchFamily="18" charset="0"/>
          <a:ea typeface="黑体" panose="02010609060101010101" pitchFamily="49" charset="-122"/>
        </a:defRPr>
      </a:lvl9pPr>
    </p:titleStyle>
    <p:bodyStyle>
      <a:lvl1pPr marL="357505" indent="-357505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7D102D"/>
        </a:buClr>
        <a:buSzPct val="70000"/>
        <a:buFont typeface="Wingdings 2" panose="05020102010507070707" pitchFamily="18" charset="2"/>
        <a:buChar char=""/>
        <a:defRPr sz="2000" kern="1200">
          <a:solidFill>
            <a:srgbClr val="A63E01"/>
          </a:solidFill>
          <a:latin typeface="+mn-lt"/>
          <a:ea typeface="+mn-ea"/>
          <a:cs typeface="+mn-cs"/>
        </a:defRPr>
      </a:lvl1pPr>
      <a:lvl2pPr marL="357505" indent="-357505" algn="l" rtl="0" fontAlgn="base">
        <a:lnSpc>
          <a:spcPct val="12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6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1"/>
          <p:cNvSpPr>
            <a:spLocks noGrp="1" noChangeArrowheads="1"/>
          </p:cNvSpPr>
          <p:nvPr>
            <p:ph type="ctrTitle"/>
          </p:nvPr>
        </p:nvSpPr>
        <p:spPr>
          <a:xfrm>
            <a:off x="4404455" y="2636194"/>
            <a:ext cx="5910262" cy="1012825"/>
          </a:xfrm>
        </p:spPr>
        <p:txBody>
          <a:bodyPr lIns="68580" tIns="34290" rIns="68580" bIns="34290" anchor="b"/>
          <a:lstStyle/>
          <a:p>
            <a:r>
              <a:rPr lang="zh-CN" altLang="en-US" sz="6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卖油翁</a:t>
            </a:r>
          </a:p>
        </p:txBody>
      </p:sp>
      <p:sp>
        <p:nvSpPr>
          <p:cNvPr id="4098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4986767" y="3725476"/>
            <a:ext cx="5338762" cy="641350"/>
          </a:xfrm>
        </p:spPr>
        <p:txBody>
          <a:bodyPr lIns="68580" tIns="34290" rIns="68580" bIns="34290" anchor="t"/>
          <a:lstStyle/>
          <a:p>
            <a:r>
              <a:rPr lang="zh-CN" altLang="en-US" sz="2400" b="1" dirty="0" smtClean="0">
                <a:solidFill>
                  <a:srgbClr val="C55A11"/>
                </a:solidFill>
                <a:latin typeface="仿宋_GB2312" charset="-122"/>
                <a:ea typeface="仿宋_GB2312" charset="-122"/>
              </a:rPr>
              <a:t>欧阳修</a:t>
            </a:r>
          </a:p>
        </p:txBody>
      </p:sp>
      <p:pic>
        <p:nvPicPr>
          <p:cNvPr id="4099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10834" y="3825684"/>
            <a:ext cx="2867111" cy="282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892604" y="6129584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000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8750" y="3327400"/>
            <a:ext cx="57626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内容占位符 2"/>
          <p:cNvSpPr>
            <a:spLocks noGrp="1" noChangeArrowheads="1"/>
          </p:cNvSpPr>
          <p:nvPr>
            <p:ph idx="1"/>
          </p:nvPr>
        </p:nvSpPr>
        <p:spPr>
          <a:xfrm>
            <a:off x="2373313" y="1300163"/>
            <a:ext cx="7666037" cy="3557587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b="1" smtClean="0">
                <a:latin typeface="宋体" panose="02010600030101010101" pitchFamily="2" charset="-122"/>
                <a:sym typeface="宋体" panose="02010600030101010101" pitchFamily="2" charset="-122"/>
              </a:rPr>
              <a:t>（3）古今异义</a:t>
            </a:r>
            <a:endParaRPr lang="zh-CN" altLang="zh-CN" sz="2800" smtClean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古义：疑问代词，怎么。例：尔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安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敢轻吾射！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安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今义：平安，安全。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841625" y="2376488"/>
            <a:ext cx="288925" cy="16716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3286125"/>
            <a:ext cx="28479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内容占位符 2"/>
          <p:cNvSpPr>
            <a:spLocks noGrp="1" noChangeArrowheads="1"/>
          </p:cNvSpPr>
          <p:nvPr>
            <p:ph idx="1"/>
          </p:nvPr>
        </p:nvSpPr>
        <p:spPr>
          <a:xfrm>
            <a:off x="2373313" y="1300163"/>
            <a:ext cx="7666037" cy="400843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zh-CN" altLang="zh-CN" sz="2800" b="1" smtClean="0">
                <a:latin typeface="宋体" panose="02010600030101010101" pitchFamily="2" charset="-122"/>
                <a:sym typeface="宋体" panose="02010600030101010101" pitchFamily="2" charset="-122"/>
              </a:rPr>
              <a:t>（4）一词多义</a:t>
            </a:r>
            <a:endParaRPr lang="zh-CN" altLang="zh-CN" sz="2800" smtClean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尝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射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于家圃（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动词，射箭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射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尔安敢轻吾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射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名词，射箭的本领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zh-CN" altLang="zh-CN" sz="2800" smtClean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但手熟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尔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语气词，同“耳”，相当于“罢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尔  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了”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尔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安敢轻吾射（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代词，你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903538" y="1860550"/>
            <a:ext cx="176212" cy="12223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3" name="左大括号 2"/>
          <p:cNvSpPr/>
          <p:nvPr/>
        </p:nvSpPr>
        <p:spPr>
          <a:xfrm>
            <a:off x="2941638" y="3773488"/>
            <a:ext cx="114300" cy="11668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025" y="3956050"/>
            <a:ext cx="26384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" name="内容占位符 2"/>
          <p:cNvSpPr>
            <a:spLocks noGrp="1" noChangeArrowheads="1"/>
          </p:cNvSpPr>
          <p:nvPr>
            <p:ph idx="1"/>
          </p:nvPr>
        </p:nvSpPr>
        <p:spPr>
          <a:xfrm>
            <a:off x="2192080" y="708819"/>
            <a:ext cx="8294687" cy="457041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（5）词类活用</a:t>
            </a:r>
            <a:endParaRPr lang="zh-CN" altLang="zh-CN" sz="2800" dirty="0" smtClean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①吾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射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不亦精乎(</a:t>
            </a:r>
            <a:r>
              <a:rPr lang="zh-CN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动词作名词，射箭的本领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②尔安敢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轻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吾射(</a:t>
            </a:r>
            <a:r>
              <a:rPr lang="zh-CN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形容词作动词，轻视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③康肃笑而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遣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之(</a:t>
            </a:r>
            <a:r>
              <a:rPr lang="zh-CN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动词的使动用法，使……走，打发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④但微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颔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之(</a:t>
            </a:r>
            <a:r>
              <a:rPr lang="zh-CN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名词作动词，点头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3684588"/>
            <a:ext cx="25527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内容占位符 2"/>
          <p:cNvSpPr>
            <a:spLocks noGrp="1" noChangeArrowheads="1"/>
          </p:cNvSpPr>
          <p:nvPr>
            <p:ph idx="1"/>
          </p:nvPr>
        </p:nvSpPr>
        <p:spPr>
          <a:xfrm>
            <a:off x="2373313" y="1300163"/>
            <a:ext cx="7666037" cy="4570412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（6）文言虚词</a:t>
            </a:r>
            <a:endParaRPr lang="zh-CN" altLang="zh-CN" sz="2800" dirty="0" smtClean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　  见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其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发矢十中八九（</a:t>
            </a:r>
            <a:r>
              <a:rPr lang="zh-CN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代词，代陈尧咨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）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其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  以钱覆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其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口（</a:t>
            </a:r>
            <a:r>
              <a:rPr lang="zh-CN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代词，代葫芦，译为“它的”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以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我酌油知之（</a:t>
            </a:r>
            <a:r>
              <a:rPr lang="zh-CN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介词，凭、靠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）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以  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以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钱覆其口（</a:t>
            </a:r>
            <a:r>
              <a:rPr lang="zh-CN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介词，用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以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此自矜（</a:t>
            </a:r>
            <a:r>
              <a:rPr lang="zh-CN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介词，凭借</a:t>
            </a:r>
            <a:r>
              <a:rPr lang="zh-CN" altLang="zh-CN" sz="28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3016250" y="2236788"/>
            <a:ext cx="74613" cy="117316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3" name="左大括号 2"/>
          <p:cNvSpPr/>
          <p:nvPr/>
        </p:nvSpPr>
        <p:spPr>
          <a:xfrm>
            <a:off x="3090863" y="4189413"/>
            <a:ext cx="74612" cy="117316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内容占位符 2"/>
          <p:cNvSpPr>
            <a:spLocks noGrp="1" noChangeArrowheads="1"/>
          </p:cNvSpPr>
          <p:nvPr>
            <p:ph idx="1"/>
          </p:nvPr>
        </p:nvSpPr>
        <p:spPr>
          <a:xfrm>
            <a:off x="1785938" y="1311275"/>
            <a:ext cx="8488362" cy="5100638"/>
          </a:xfrm>
        </p:spPr>
        <p:txBody>
          <a:bodyPr/>
          <a:lstStyle/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但微颔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之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代词，指陈尧咨射箭十中八九这一 </a:t>
            </a:r>
          </a:p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     情况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）</a:t>
            </a:r>
          </a:p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  以我酌油知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之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代词，指射箭也是凭手熟的</a:t>
            </a:r>
          </a:p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之               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道理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徐以杓酌油沥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之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代词，指油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康肃笑而遣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之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代词，代卖油翁，译为“他”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149475" y="1593850"/>
            <a:ext cx="393700" cy="33988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650" y="3344863"/>
            <a:ext cx="739457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内容占位符 2"/>
          <p:cNvSpPr>
            <a:spLocks noGrp="1" noChangeArrowheads="1"/>
          </p:cNvSpPr>
          <p:nvPr>
            <p:ph idx="1"/>
          </p:nvPr>
        </p:nvSpPr>
        <p:spPr>
          <a:xfrm>
            <a:off x="2263775" y="1252538"/>
            <a:ext cx="7664450" cy="3221037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释担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而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立（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连词，表顺承关系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而  自钱孔入，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而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钱不湿（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连词，表转折关系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）  康肃笑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而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遣之（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连词，表修饰关系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）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824163" y="1476375"/>
            <a:ext cx="225425" cy="17033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0275" y="876300"/>
            <a:ext cx="40290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" name="内容占位符 2"/>
          <p:cNvSpPr>
            <a:spLocks noGrp="1" noChangeArrowheads="1"/>
          </p:cNvSpPr>
          <p:nvPr>
            <p:ph idx="1"/>
          </p:nvPr>
        </p:nvSpPr>
        <p:spPr>
          <a:xfrm>
            <a:off x="2373313" y="1316038"/>
            <a:ext cx="7666037" cy="457041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b="1" smtClean="0">
                <a:latin typeface="宋体" panose="02010600030101010101" pitchFamily="2" charset="-122"/>
                <a:sym typeface="宋体" panose="02010600030101010101" pitchFamily="2" charset="-122"/>
              </a:rPr>
              <a:t>（7）文言句式</a:t>
            </a:r>
            <a:endParaRPr lang="zh-CN" altLang="zh-CN" sz="2800" smtClean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①倒装句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尝射于家圃。(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介词结构后置，正常语序为：尝于家圃射。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②省略句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自钱孔入。(</a:t>
            </a:r>
            <a:r>
              <a:rPr lang="zh-CN" altLang="zh-CN" sz="28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句首省略了主语“油”。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内容占位符 2"/>
          <p:cNvSpPr>
            <a:spLocks noGrp="1" noChangeArrowheads="1"/>
          </p:cNvSpPr>
          <p:nvPr>
            <p:ph idx="1"/>
          </p:nvPr>
        </p:nvSpPr>
        <p:spPr>
          <a:xfrm>
            <a:off x="2347913" y="1027113"/>
            <a:ext cx="7731125" cy="5059362"/>
          </a:xfrm>
        </p:spPr>
        <p:txBody>
          <a:bodyPr/>
          <a:lstStyle/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 b="1" smtClean="0">
                <a:latin typeface="宋体" panose="02010600030101010101" pitchFamily="2" charset="-122"/>
                <a:sym typeface="宋体" panose="02010600030101010101" pitchFamily="2" charset="-122"/>
              </a:rPr>
              <a:t>8</a:t>
            </a:r>
            <a:r>
              <a:rPr lang="zh-CN" altLang="en-US" sz="2800" b="1" smtClean="0">
                <a:latin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zh-CN" sz="2800" b="1" smtClean="0">
                <a:latin typeface="宋体" panose="02010600030101010101" pitchFamily="2" charset="-122"/>
                <a:sym typeface="宋体" panose="02010600030101010101" pitchFamily="2" charset="-122"/>
              </a:rPr>
              <a:t>重点词语解释</a:t>
            </a:r>
            <a:endParaRPr lang="zh-CN" altLang="zh-CN" sz="2800" smtClean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陈康肃公：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陈尧咨，谥号康肃，北宋官员。公，          旧时对男子的尊称。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善射：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擅长射箭。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自矜：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自夸。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家圃：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家里（射箭的）场地。圃，园子，文中指      场地。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释担：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放下担子。释，放。</a:t>
            </a:r>
            <a:endParaRPr lang="zh-CN" altLang="zh-CN" sz="2400" smtClean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内容占位符 2"/>
          <p:cNvSpPr>
            <a:spLocks noGrp="1" noChangeArrowheads="1"/>
          </p:cNvSpPr>
          <p:nvPr>
            <p:ph idx="1"/>
          </p:nvPr>
        </p:nvSpPr>
        <p:spPr>
          <a:xfrm>
            <a:off x="2127250" y="1312863"/>
            <a:ext cx="7666038" cy="5294312"/>
          </a:xfrm>
        </p:spPr>
        <p:txBody>
          <a:bodyPr/>
          <a:lstStyle/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睨：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斜着眼看，形容不在意的样子。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但微颔之：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只是微微对此点头，意思是略微表示          赞许。但，只、不过。颔之，就是“对之颔”。颔，点头。之，指陈尧咨射箭十中八九这一情况。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无他：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没有别的（奥妙）。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但手熟尔：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不过手熟罢了。熟，熟练。尔，同          “耳”，相当于“罢了”。</a:t>
            </a:r>
          </a:p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endParaRPr lang="zh-CN" altLang="zh-CN" sz="2800" smtClean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内容占位符 2"/>
          <p:cNvSpPr>
            <a:spLocks noGrp="1" noChangeArrowheads="1"/>
          </p:cNvSpPr>
          <p:nvPr>
            <p:ph idx="1"/>
          </p:nvPr>
        </p:nvSpPr>
        <p:spPr>
          <a:xfrm>
            <a:off x="2262188" y="1392238"/>
            <a:ext cx="7666037" cy="5100637"/>
          </a:xfrm>
        </p:spPr>
        <p:txBody>
          <a:bodyPr/>
          <a:lstStyle/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忿然：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气愤愤地。然，作形容词或者副词的词尾，相当于“的”或“地”。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安：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怎么。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轻吾射：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看轻我射箭（的本领）。轻，作动词用。</a:t>
            </a:r>
          </a:p>
          <a:p>
            <a:pPr marL="0" indent="0">
              <a:lnSpc>
                <a:spcPct val="140000"/>
              </a:lnSpc>
              <a:buFont typeface="Wingdings 2" panose="05020102010507070707" pitchFamily="18" charset="2"/>
              <a:buNone/>
            </a:pPr>
            <a:r>
              <a:rPr lang="zh-CN" altLang="zh-CN" sz="2800" b="1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以我酌油知之：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凭我倒油（的经验）知道这个            （道理）。以，凭、靠。酌，斟酒，文中指倒油。之，指射箭也是凭手熟的道理。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endParaRPr lang="zh-CN" altLang="zh-CN" sz="2800" smtClean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          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zh-CN" altLang="zh-CN" sz="2800" smtClean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内容占位符 2"/>
          <p:cNvSpPr>
            <a:spLocks noGrp="1" noChangeArrowheads="1"/>
          </p:cNvSpPr>
          <p:nvPr>
            <p:ph idx="1"/>
          </p:nvPr>
        </p:nvSpPr>
        <p:spPr>
          <a:xfrm>
            <a:off x="2365375" y="2211388"/>
            <a:ext cx="7380288" cy="4106862"/>
          </a:xfrm>
        </p:spPr>
        <p:txBody>
          <a:bodyPr lIns="68580" tIns="34290" rIns="68580" bIns="34290"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</a:rPr>
              <a:t>1．掌握重点文言实词的意思，能用现代汉语翻译课文。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</a:rPr>
              <a:t>2．理解并掌握常用虚词“之”“以”“而”的用法。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</a:rPr>
              <a:t>   学习本文运用对话描写来刻画人物性格特点的方法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</a:rPr>
              <a:t>   和寓理于事的写法。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宋体" panose="02010600030101010101" pitchFamily="2" charset="-122"/>
              </a:rPr>
              <a:t>3.感悟“熟能生巧”的道理，正确看待自己、他人的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宋体" panose="02010600030101010101" pitchFamily="2" charset="-122"/>
              </a:rPr>
              <a:t>  </a:t>
            </a:r>
            <a:r>
              <a:rPr lang="en-US" altLang="zh-CN" sz="2400" dirty="0" err="1" smtClean="0">
                <a:latin typeface="宋体" panose="02010600030101010101" pitchFamily="2" charset="-122"/>
              </a:rPr>
              <a:t>长处</a:t>
            </a:r>
            <a:r>
              <a:rPr lang="en-US" altLang="zh-CN" sz="2400" dirty="0" smtClean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125663" y="1196975"/>
            <a:ext cx="2365375" cy="490538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5123" name="文本框 9"/>
          <p:cNvSpPr txBox="1">
            <a:spLocks noChangeArrowheads="1"/>
          </p:cNvSpPr>
          <p:nvPr/>
        </p:nvSpPr>
        <p:spPr bwMode="auto">
          <a:xfrm>
            <a:off x="2671763" y="1179513"/>
            <a:ext cx="18192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 dirty="0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pic>
        <p:nvPicPr>
          <p:cNvPr id="5124" name="图片 10" descr="目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5663" y="1196975"/>
            <a:ext cx="546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900" y="5019675"/>
            <a:ext cx="5000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1525" y="577850"/>
            <a:ext cx="47132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" name="内容占位符 2"/>
          <p:cNvSpPr>
            <a:spLocks noGrp="1" noChangeArrowheads="1"/>
          </p:cNvSpPr>
          <p:nvPr>
            <p:ph idx="1"/>
          </p:nvPr>
        </p:nvSpPr>
        <p:spPr>
          <a:xfrm>
            <a:off x="2373313" y="1300163"/>
            <a:ext cx="7666037" cy="4867275"/>
          </a:xfrm>
        </p:spPr>
        <p:txBody>
          <a:bodyPr/>
          <a:lstStyle/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覆：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盖。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徐：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慢慢地。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沥之：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注入葫芦。沥，注。之，指葫芦。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惟：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只，不过。</a:t>
            </a:r>
          </a:p>
          <a:p>
            <a:pPr marL="0" indent="0">
              <a:lnSpc>
                <a:spcPts val="45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遣之：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让他走，打发。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zh-CN" altLang="zh-CN" sz="2800" smtClean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内容占位符 2"/>
          <p:cNvSpPr>
            <a:spLocks noGrp="1" noChangeArrowheads="1"/>
          </p:cNvSpPr>
          <p:nvPr>
            <p:ph idx="1"/>
          </p:nvPr>
        </p:nvSpPr>
        <p:spPr>
          <a:xfrm>
            <a:off x="2398713" y="1139825"/>
            <a:ext cx="7343775" cy="2082800"/>
          </a:xfrm>
        </p:spPr>
        <p:txBody>
          <a:bodyPr/>
          <a:lstStyle/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CN" altLang="zh-CN" sz="2800" b="1" smtClean="0">
                <a:latin typeface="宋体" panose="02010600030101010101" pitchFamily="2" charset="-122"/>
                <a:sym typeface="宋体" panose="02010600030101010101" pitchFamily="2" charset="-122"/>
              </a:rPr>
              <a:t>（7）句子翻译</a:t>
            </a:r>
            <a:endParaRPr lang="zh-CN" altLang="zh-CN" sz="2800" smtClean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  ①</a:t>
            </a:r>
            <a:r>
              <a:rPr lang="zh-CN" altLang="zh-CN" sz="2400" smtClean="0">
                <a:latin typeface="宋体" panose="02010600030101010101" pitchFamily="2" charset="-122"/>
                <a:sym typeface="宋体" panose="02010600030101010101" pitchFamily="2" charset="-122"/>
              </a:rPr>
              <a:t>陈康肃公善射，当世无双 ，公亦以此自矜。</a:t>
            </a:r>
          </a:p>
        </p:txBody>
      </p:sp>
      <p:sp>
        <p:nvSpPr>
          <p:cNvPr id="18434" name="文本框 1"/>
          <p:cNvSpPr txBox="1">
            <a:spLocks noChangeArrowheads="1"/>
          </p:cNvSpPr>
          <p:nvPr/>
        </p:nvSpPr>
        <p:spPr bwMode="auto">
          <a:xfrm>
            <a:off x="2398713" y="2490788"/>
            <a:ext cx="7680325" cy="9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500"/>
              </a:lnSpc>
            </a:pPr>
            <a:r>
              <a:rPr lang="zh-CN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康肃公陈尧咨善于射箭，世上没有第二个人能跟他相媲美，他也就凭着这种本领而自夸。</a:t>
            </a:r>
          </a:p>
        </p:txBody>
      </p:sp>
      <p:sp>
        <p:nvSpPr>
          <p:cNvPr id="24579" name="内容占位符 2"/>
          <p:cNvSpPr>
            <a:spLocks noGrp="1" noChangeArrowheads="1"/>
          </p:cNvSpPr>
          <p:nvPr/>
        </p:nvSpPr>
        <p:spPr bwMode="auto">
          <a:xfrm>
            <a:off x="2238375" y="3571875"/>
            <a:ext cx="7666038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zh-CN" sz="2400">
                <a:latin typeface="宋体" panose="02010600030101010101" pitchFamily="2" charset="-122"/>
                <a:sym typeface="宋体" panose="02010600030101010101" pitchFamily="2" charset="-122"/>
              </a:rPr>
              <a:t>   ②</a:t>
            </a:r>
            <a:r>
              <a:rPr lang="zh-CN" altLang="zh-CN" sz="2400">
                <a:latin typeface="宋体" panose="02010600030101010101" pitchFamily="2" charset="-122"/>
                <a:sym typeface="宋体" panose="02010600030101010101" pitchFamily="2" charset="-122"/>
              </a:rPr>
              <a:t>尝射于家圃，有卖油翁释担而立，睨之，久而不去。见其发矢十中八九，但微颔之。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122488" y="4711700"/>
            <a:ext cx="8232775" cy="188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500"/>
              </a:lnSpc>
            </a:pPr>
            <a:r>
              <a:rPr lang="zh-CN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曾经（有一次），（他）在家里（射箭的）场地射箭，有个卖油的老翁放下担子，站在那里斜着眼睛看着他，很久都没有离开。（卖油的老头）看他射十箭中了八九成，但只是微微点点头。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内容占位符 2"/>
          <p:cNvSpPr>
            <a:spLocks noGrp="1" noChangeArrowheads="1"/>
          </p:cNvSpPr>
          <p:nvPr>
            <p:ph idx="1"/>
          </p:nvPr>
        </p:nvSpPr>
        <p:spPr>
          <a:xfrm>
            <a:off x="2843213" y="1030288"/>
            <a:ext cx="6242050" cy="935037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400" smtClean="0">
                <a:latin typeface="宋体" panose="02010600030101010101" pitchFamily="2" charset="-122"/>
                <a:sym typeface="宋体" panose="02010600030101010101" pitchFamily="2" charset="-122"/>
              </a:rPr>
              <a:t>③无他， 但手熟尔。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zh-CN" altLang="zh-CN" sz="2400" smtClean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4" name="文本框 1"/>
          <p:cNvSpPr txBox="1">
            <a:spLocks noChangeArrowheads="1"/>
          </p:cNvSpPr>
          <p:nvPr/>
        </p:nvSpPr>
        <p:spPr bwMode="auto">
          <a:xfrm>
            <a:off x="2357438" y="1657350"/>
            <a:ext cx="724058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没有别的（奥妙），不过是手法熟练罢了。</a:t>
            </a:r>
          </a:p>
        </p:txBody>
      </p:sp>
      <p:sp>
        <p:nvSpPr>
          <p:cNvPr id="25603" name="内容占位符 2"/>
          <p:cNvSpPr>
            <a:spLocks noGrp="1" noChangeArrowheads="1"/>
          </p:cNvSpPr>
          <p:nvPr/>
        </p:nvSpPr>
        <p:spPr bwMode="auto">
          <a:xfrm>
            <a:off x="2740025" y="2492375"/>
            <a:ext cx="6242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4000"/>
              </a:lnSpc>
            </a:pPr>
            <a:r>
              <a:rPr lang="zh-CN" altLang="zh-CN" sz="2400">
                <a:latin typeface="宋体" panose="02010600030101010101" pitchFamily="2" charset="-122"/>
                <a:sym typeface="宋体" panose="02010600030101010101" pitchFamily="2" charset="-122"/>
              </a:rPr>
              <a:t>④康肃忿然曰：“尔安敢轻吾射！”</a:t>
            </a:r>
          </a:p>
          <a:p>
            <a:pPr>
              <a:lnSpc>
                <a:spcPct val="150000"/>
              </a:lnSpc>
              <a:spcBef>
                <a:spcPts val="750"/>
              </a:spcBef>
            </a:pPr>
            <a:endParaRPr lang="zh-CN" altLang="zh-CN" sz="24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254250" y="3265488"/>
            <a:ext cx="7945438" cy="11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陈尧咨（听后）气愤地说：“你怎么敢轻视我射箭（的本领）！”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内容占位符 2"/>
          <p:cNvSpPr>
            <a:spLocks noGrp="1" noChangeArrowheads="1"/>
          </p:cNvSpPr>
          <p:nvPr>
            <p:ph idx="1"/>
          </p:nvPr>
        </p:nvSpPr>
        <p:spPr>
          <a:xfrm>
            <a:off x="2185988" y="1255713"/>
            <a:ext cx="7531100" cy="2049462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lang="en-US" altLang="zh-CN" sz="240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⑤</a:t>
            </a:r>
            <a:r>
              <a:rPr lang="zh-CN" altLang="zh-CN" sz="2400" smtClean="0">
                <a:latin typeface="宋体" panose="02010600030101010101" pitchFamily="2" charset="-122"/>
                <a:sym typeface="宋体" panose="02010600030101010101" pitchFamily="2" charset="-122"/>
              </a:rPr>
              <a:t>翁曰：“以我酌油知之。”乃取一葫芦置于地，以钱覆其口，徐以杓酌油沥之，自钱孔入，而钱不湿。</a:t>
            </a:r>
          </a:p>
        </p:txBody>
      </p:sp>
      <p:sp>
        <p:nvSpPr>
          <p:cNvPr id="18434" name="文本框 1"/>
          <p:cNvSpPr txBox="1">
            <a:spLocks noChangeArrowheads="1"/>
          </p:cNvSpPr>
          <p:nvPr/>
        </p:nvSpPr>
        <p:spPr bwMode="auto">
          <a:xfrm>
            <a:off x="2317750" y="2560638"/>
            <a:ext cx="78803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老翁说：“凭我倒油的经验就可以懂得这个道理。”于是拿出一个葫芦放在地上，把一枚铜钱盖在葫芦口上，慢慢地用油杓舀油注入葫芦里，油从钱孔注入而钱却没有湿。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1150" y="1125538"/>
            <a:ext cx="4608513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" name="内容占位符 2"/>
          <p:cNvSpPr>
            <a:spLocks noGrp="1" noChangeArrowheads="1"/>
          </p:cNvSpPr>
          <p:nvPr>
            <p:ph idx="1"/>
          </p:nvPr>
        </p:nvSpPr>
        <p:spPr>
          <a:xfrm>
            <a:off x="2651125" y="2085975"/>
            <a:ext cx="5586413" cy="3267075"/>
          </a:xfrm>
        </p:spPr>
        <p:txBody>
          <a:bodyPr lIns="68580" tIns="34290" rIns="68580" bIns="34290"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</a:rPr>
              <a:t>1.以我/酌油知之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</a:rPr>
              <a:t>2.乃/取一葫芦/置于地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</a:rPr>
              <a:t>3.徐以杓/酌油沥之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</a:rPr>
              <a:t>4.康肃/笑而遣之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2157413" y="1154113"/>
            <a:ext cx="2270125" cy="490537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27652" name="文本框 32"/>
          <p:cNvSpPr txBox="1">
            <a:spLocks noChangeArrowheads="1"/>
          </p:cNvSpPr>
          <p:nvPr/>
        </p:nvSpPr>
        <p:spPr bwMode="auto">
          <a:xfrm>
            <a:off x="2598738" y="1125538"/>
            <a:ext cx="190341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朗读指导</a:t>
            </a:r>
          </a:p>
        </p:txBody>
      </p:sp>
      <p:pic>
        <p:nvPicPr>
          <p:cNvPr id="27653" name="图片 34" descr="的声音_voice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2963" y="1152525"/>
            <a:ext cx="4794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2374900" y="2100263"/>
            <a:ext cx="7038975" cy="987425"/>
          </a:xfrm>
        </p:spPr>
        <p:txBody>
          <a:bodyPr lIns="68580" tIns="34290" rIns="68580" bIns="34290">
            <a:normAutofit fontScale="97500"/>
          </a:bodyPr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400" noProof="1"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400" b="1" noProof="1">
                <a:latin typeface="宋体" panose="02010600030101010101" pitchFamily="2" charset="-122"/>
                <a:sym typeface="宋体" panose="02010600030101010101" pitchFamily="2" charset="-122"/>
              </a:rPr>
              <a:t> 1.</a:t>
            </a:r>
            <a:r>
              <a:rPr lang="zh-CN" sz="2400" b="1" noProof="1">
                <a:latin typeface="宋体" panose="02010600030101010101" pitchFamily="2" charset="-122"/>
                <a:sym typeface="宋体" panose="02010600030101010101" pitchFamily="2" charset="-122"/>
              </a:rPr>
              <a:t>从第1自然段中可看出陈尧咨这个人物有何特点?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2159000" y="1138238"/>
            <a:ext cx="2346325" cy="490537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29699" name="文本框 36"/>
          <p:cNvSpPr txBox="1">
            <a:spLocks noChangeArrowheads="1"/>
          </p:cNvSpPr>
          <p:nvPr/>
        </p:nvSpPr>
        <p:spPr bwMode="auto">
          <a:xfrm>
            <a:off x="2649538" y="1109663"/>
            <a:ext cx="18573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整体感知</a:t>
            </a:r>
          </a:p>
        </p:txBody>
      </p:sp>
      <p:pic>
        <p:nvPicPr>
          <p:cNvPr id="29700" name="图片 38" descr="2列2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1063" y="1133475"/>
            <a:ext cx="51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本框 1"/>
          <p:cNvSpPr txBox="1">
            <a:spLocks noChangeArrowheads="1"/>
          </p:cNvSpPr>
          <p:nvPr/>
        </p:nvSpPr>
        <p:spPr bwMode="auto">
          <a:xfrm>
            <a:off x="2501900" y="2944813"/>
            <a:ext cx="7188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善射；自矜。</a:t>
            </a:r>
          </a:p>
          <a:p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702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92" y="3027191"/>
            <a:ext cx="4397375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51913" y="669925"/>
            <a:ext cx="15843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648" y="3756841"/>
            <a:ext cx="4120356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内容占位符 2"/>
          <p:cNvSpPr>
            <a:spLocks noGrp="1" noChangeArrowheads="1"/>
          </p:cNvSpPr>
          <p:nvPr>
            <p:ph idx="1"/>
          </p:nvPr>
        </p:nvSpPr>
        <p:spPr>
          <a:xfrm>
            <a:off x="2336800" y="1430338"/>
            <a:ext cx="7635875" cy="1203325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  2.</a:t>
            </a:r>
            <a:r>
              <a:rPr lang="zh-CN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卖油翁是在怎样的场景中出现的?其动作、神态如何?</a:t>
            </a:r>
          </a:p>
        </p:txBody>
      </p:sp>
      <p:sp>
        <p:nvSpPr>
          <p:cNvPr id="16386" name="文本框 4"/>
          <p:cNvSpPr txBox="1">
            <a:spLocks noChangeArrowheads="1"/>
          </p:cNvSpPr>
          <p:nvPr/>
        </p:nvSpPr>
        <p:spPr bwMode="auto">
          <a:xfrm>
            <a:off x="2336800" y="2633663"/>
            <a:ext cx="7353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陈尧咨在园子里射箭时出现的。“释担而立,睨之久而不去。见其发矢十中八九,但微颔之。”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0948" y="3851564"/>
            <a:ext cx="3360781" cy="23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内容占位符 2"/>
          <p:cNvSpPr>
            <a:spLocks noGrp="1" noChangeArrowheads="1"/>
          </p:cNvSpPr>
          <p:nvPr>
            <p:ph idx="1"/>
          </p:nvPr>
        </p:nvSpPr>
        <p:spPr>
          <a:xfrm>
            <a:off x="2044700" y="1700213"/>
            <a:ext cx="7613650" cy="754062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smtClean="0">
                <a:latin typeface="宋体" panose="02010600030101010101" pitchFamily="2" charset="-122"/>
                <a:sym typeface="宋体" panose="02010600030101010101" pitchFamily="2" charset="-122"/>
              </a:rPr>
              <a:t> 3.</a:t>
            </a:r>
            <a:r>
              <a:rPr lang="zh-CN" altLang="zh-CN" sz="2400" b="1" smtClean="0">
                <a:latin typeface="宋体" panose="02010600030101010101" pitchFamily="2" charset="-122"/>
                <a:sym typeface="宋体" panose="02010600030101010101" pitchFamily="2" charset="-122"/>
              </a:rPr>
              <a:t>卖油翁对陈尧咨的射箭本领是怎么评价的？</a:t>
            </a:r>
          </a:p>
        </p:txBody>
      </p:sp>
      <p:sp>
        <p:nvSpPr>
          <p:cNvPr id="17410" name="文本框 4"/>
          <p:cNvSpPr txBox="1">
            <a:spLocks noChangeArrowheads="1"/>
          </p:cNvSpPr>
          <p:nvPr/>
        </p:nvSpPr>
        <p:spPr bwMode="auto">
          <a:xfrm>
            <a:off x="2576513" y="2454275"/>
            <a:ext cx="65484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卖油翁认为：“无他，但手熟尔。”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3003550"/>
            <a:ext cx="42830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9100" y="1743075"/>
            <a:ext cx="4638675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内容占位符 2"/>
          <p:cNvSpPr>
            <a:spLocks noGrp="1" noChangeArrowheads="1"/>
          </p:cNvSpPr>
          <p:nvPr>
            <p:ph idx="1"/>
          </p:nvPr>
        </p:nvSpPr>
        <p:spPr>
          <a:xfrm>
            <a:off x="2152650" y="1420813"/>
            <a:ext cx="7886700" cy="754062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smtClean="0">
                <a:latin typeface="宋体" panose="02010600030101010101" pitchFamily="2" charset="-122"/>
                <a:sym typeface="宋体" panose="02010600030101010101" pitchFamily="2" charset="-122"/>
              </a:rPr>
              <a:t> 4.</a:t>
            </a:r>
            <a:r>
              <a:rPr lang="zh-CN" altLang="zh-CN" sz="2400" b="1" smtClean="0">
                <a:latin typeface="宋体" panose="02010600030101010101" pitchFamily="2" charset="-122"/>
                <a:sym typeface="宋体" panose="02010600030101010101" pitchFamily="2" charset="-122"/>
              </a:rPr>
              <a:t>卖油翁凭什么这样评价陈尧咨的射箭本领？</a:t>
            </a:r>
          </a:p>
        </p:txBody>
      </p:sp>
      <p:sp>
        <p:nvSpPr>
          <p:cNvPr id="18434" name="文本框 4"/>
          <p:cNvSpPr txBox="1">
            <a:spLocks noChangeArrowheads="1"/>
          </p:cNvSpPr>
          <p:nvPr/>
        </p:nvSpPr>
        <p:spPr bwMode="auto">
          <a:xfrm>
            <a:off x="2568575" y="2174875"/>
            <a:ext cx="62912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“以我酌油知之。”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8575" y="3443288"/>
            <a:ext cx="2590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内容占位符 2"/>
          <p:cNvSpPr>
            <a:spLocks noGrp="1" noChangeArrowheads="1"/>
          </p:cNvSpPr>
          <p:nvPr>
            <p:ph idx="1"/>
          </p:nvPr>
        </p:nvSpPr>
        <p:spPr>
          <a:xfrm>
            <a:off x="2152650" y="1420813"/>
            <a:ext cx="7886700" cy="754062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smtClean="0">
                <a:latin typeface="宋体" panose="02010600030101010101" pitchFamily="2" charset="-122"/>
                <a:sym typeface="宋体" panose="02010600030101010101" pitchFamily="2" charset="-122"/>
              </a:rPr>
              <a:t> 5.</a:t>
            </a:r>
            <a:r>
              <a:rPr lang="zh-CN" altLang="zh-CN" sz="2400" b="1" smtClean="0">
                <a:latin typeface="宋体" panose="02010600030101010101" pitchFamily="2" charset="-122"/>
                <a:sym typeface="宋体" panose="02010600030101010101" pitchFamily="2" charset="-122"/>
              </a:rPr>
              <a:t>文中哪些语句表现了陈尧咨的傲慢无礼？</a:t>
            </a:r>
          </a:p>
        </p:txBody>
      </p:sp>
      <p:sp>
        <p:nvSpPr>
          <p:cNvPr id="18434" name="文本框 4"/>
          <p:cNvSpPr txBox="1">
            <a:spLocks noChangeArrowheads="1"/>
          </p:cNvSpPr>
          <p:nvPr/>
        </p:nvSpPr>
        <p:spPr bwMode="auto">
          <a:xfrm>
            <a:off x="2478088" y="2174875"/>
            <a:ext cx="72342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“汝亦知射乎？吾射不亦精乎？”</a:t>
            </a:r>
          </a:p>
          <a:p>
            <a:pPr>
              <a:lnSpc>
                <a:spcPts val="4000"/>
              </a:lnSpc>
            </a:pPr>
            <a:r>
              <a:rPr lang="zh-CN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“尔安敢轻吾射！”</a:t>
            </a:r>
          </a:p>
          <a:p>
            <a:endParaRPr lang="zh-CN" altLang="en-US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33795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1013" y="2711450"/>
            <a:ext cx="320833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2109788" y="1243013"/>
            <a:ext cx="2417762" cy="490537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6146" name="文本框 12"/>
          <p:cNvSpPr txBox="1">
            <a:spLocks noChangeArrowheads="1"/>
          </p:cNvSpPr>
          <p:nvPr/>
        </p:nvSpPr>
        <p:spPr bwMode="auto">
          <a:xfrm>
            <a:off x="2657475" y="1200150"/>
            <a:ext cx="20510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作者介绍</a:t>
            </a:r>
          </a:p>
        </p:txBody>
      </p:sp>
      <p:pic>
        <p:nvPicPr>
          <p:cNvPr id="6147" name="图片 46" descr="人物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8038" y="1219200"/>
            <a:ext cx="5461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内容占位符 1"/>
          <p:cNvSpPr>
            <a:spLocks noGrp="1" noChangeArrowheads="1"/>
          </p:cNvSpPr>
          <p:nvPr>
            <p:ph idx="1"/>
          </p:nvPr>
        </p:nvSpPr>
        <p:spPr>
          <a:xfrm>
            <a:off x="4797425" y="1898650"/>
            <a:ext cx="4972050" cy="3821113"/>
          </a:xfrm>
        </p:spPr>
        <p:txBody>
          <a:bodyPr/>
          <a:lstStyle/>
          <a:p>
            <a:pPr marL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dirty="0" smtClean="0"/>
              <a:t>    </a:t>
            </a:r>
            <a:r>
              <a:rPr lang="en-US" altLang="zh-CN" sz="2400" dirty="0" smtClean="0"/>
              <a:t>  </a:t>
            </a:r>
            <a:r>
              <a:rPr lang="zh-CN" altLang="zh-CN" sz="2400" dirty="0" smtClean="0">
                <a:latin typeface="宋体" panose="02010600030101010101" pitchFamily="2" charset="-122"/>
              </a:rPr>
              <a:t>欧阳修 (1007—1072)，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字永叔，号醉翁，晚年号六一居士，谥号文忠</a:t>
            </a:r>
            <a:r>
              <a:rPr lang="zh-CN" altLang="zh-CN" sz="2400" dirty="0" smtClean="0">
                <a:latin typeface="宋体" panose="02010600030101010101" pitchFamily="2" charset="-122"/>
              </a:rPr>
              <a:t>，汉族，吉州永丰(今属江西)人。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北宋</a:t>
            </a:r>
            <a:r>
              <a:rPr lang="zh-CN" altLang="zh-CN" sz="2400" dirty="0" smtClean="0">
                <a:latin typeface="宋体" panose="02010600030101010101" pitchFamily="2" charset="-122"/>
              </a:rPr>
              <a:t>时期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政治家、文学家、史学家和诗人</a:t>
            </a:r>
            <a:r>
              <a:rPr lang="zh-CN" altLang="zh-CN" sz="2400" dirty="0" smtClean="0">
                <a:latin typeface="宋体" panose="02010600030101010101" pitchFamily="2" charset="-122"/>
              </a:rPr>
              <a:t>，“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唐宋八大家”之一</a:t>
            </a:r>
            <a:r>
              <a:rPr lang="zh-CN" altLang="zh-CN" sz="2400" dirty="0" smtClean="0">
                <a:latin typeface="宋体" panose="02010600030101010101" pitchFamily="2" charset="-122"/>
              </a:rPr>
              <a:t>。苏轼父子及曾巩、王安石皆出其门下。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8038" y="2228850"/>
            <a:ext cx="26352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2200" y="3381375"/>
            <a:ext cx="6570663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内容占位符 2"/>
          <p:cNvSpPr>
            <a:spLocks noGrp="1" noChangeArrowheads="1"/>
          </p:cNvSpPr>
          <p:nvPr>
            <p:ph idx="1"/>
          </p:nvPr>
        </p:nvSpPr>
        <p:spPr>
          <a:xfrm>
            <a:off x="2487613" y="1420813"/>
            <a:ext cx="6684962" cy="754062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2400" smtClean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smtClean="0">
                <a:latin typeface="宋体" panose="02010600030101010101" pitchFamily="2" charset="-122"/>
                <a:sym typeface="宋体" panose="02010600030101010101" pitchFamily="2" charset="-122"/>
              </a:rPr>
              <a:t> 6.</a:t>
            </a:r>
            <a:r>
              <a:rPr lang="zh-CN" altLang="zh-CN" sz="2400" b="1" smtClean="0">
                <a:latin typeface="宋体" panose="02010600030101010101" pitchFamily="2" charset="-122"/>
                <a:sym typeface="宋体" panose="02010600030101010101" pitchFamily="2" charset="-122"/>
              </a:rPr>
              <a:t>卖油翁到底知道什么道理？</a:t>
            </a:r>
          </a:p>
        </p:txBody>
      </p:sp>
      <p:sp>
        <p:nvSpPr>
          <p:cNvPr id="18434" name="文本框 4"/>
          <p:cNvSpPr txBox="1">
            <a:spLocks noChangeArrowheads="1"/>
          </p:cNvSpPr>
          <p:nvPr/>
        </p:nvSpPr>
        <p:spPr bwMode="auto">
          <a:xfrm>
            <a:off x="2847975" y="2174875"/>
            <a:ext cx="64944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知道熟能生巧、精益求精的道理。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内容占位符 2"/>
          <p:cNvSpPr>
            <a:spLocks noGrp="1" noChangeArrowheads="1"/>
          </p:cNvSpPr>
          <p:nvPr>
            <p:ph idx="1"/>
          </p:nvPr>
        </p:nvSpPr>
        <p:spPr>
          <a:xfrm>
            <a:off x="2114550" y="1974850"/>
            <a:ext cx="7869238" cy="1066800"/>
          </a:xfrm>
        </p:spPr>
        <p:txBody>
          <a:bodyPr lIns="68580" tIns="34290" rIns="68580" bIns="34290"/>
          <a:lstStyle/>
          <a:p>
            <a:pPr marL="0" indent="0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   1.</a:t>
            </a:r>
            <a:r>
              <a:rPr lang="zh-CN" altLang="zh-CN" sz="2400" b="1" dirty="0" smtClean="0">
                <a:latin typeface="宋体" panose="02010600030101010101" pitchFamily="2" charset="-122"/>
              </a:rPr>
              <a:t>说说陈尧咨对待卖油翁的态度前后发生了怎样的变化。其变化原因是什么？这样的变化说明了什么？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2114550" y="1223963"/>
            <a:ext cx="2320925" cy="490537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35843" name="文本框 40"/>
          <p:cNvSpPr txBox="1">
            <a:spLocks noChangeArrowheads="1"/>
          </p:cNvSpPr>
          <p:nvPr/>
        </p:nvSpPr>
        <p:spPr bwMode="auto">
          <a:xfrm>
            <a:off x="2605088" y="1169988"/>
            <a:ext cx="183038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内容探究</a:t>
            </a:r>
          </a:p>
        </p:txBody>
      </p:sp>
      <p:pic>
        <p:nvPicPr>
          <p:cNvPr id="35844" name="图片 42" descr="用户查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2013" y="1212850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1"/>
          <p:cNvSpPr txBox="1">
            <a:spLocks noChangeArrowheads="1"/>
          </p:cNvSpPr>
          <p:nvPr/>
        </p:nvSpPr>
        <p:spPr bwMode="auto">
          <a:xfrm>
            <a:off x="2068513" y="3178175"/>
            <a:ext cx="7915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陈尧咨对卖油翁的态度变化是：自矜——忿然——笑而遣之。</a:t>
            </a:r>
          </a:p>
          <a:p>
            <a:pPr>
              <a:lnSpc>
                <a:spcPts val="4000"/>
              </a:lnSpc>
            </a:pPr>
            <a:r>
              <a:rPr lang="zh-CN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卖油翁看射箭时的冷淡表情使陈尧咨反感，答话时的平淡、轻视更使他恼怒。后来，看到卖油翁从“钱孔”中酌油而钱不湿，不由得佩服、认输了。</a:t>
            </a:r>
          </a:p>
          <a:p>
            <a:pPr>
              <a:lnSpc>
                <a:spcPts val="4000"/>
              </a:lnSpc>
            </a:pPr>
            <a:r>
              <a:rPr lang="zh-CN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陈尧咨对卖油翁态度前后的变化说明他已有所醒悟。</a:t>
            </a:r>
          </a:p>
          <a:p>
            <a:pPr>
              <a:lnSpc>
                <a:spcPts val="4000"/>
              </a:lnSpc>
            </a:pPr>
            <a:endParaRPr lang="en-US" altLang="zh-CN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内容占位符 2"/>
          <p:cNvSpPr>
            <a:spLocks noGrp="1" noChangeArrowheads="1"/>
          </p:cNvSpPr>
          <p:nvPr>
            <p:ph idx="1"/>
          </p:nvPr>
        </p:nvSpPr>
        <p:spPr>
          <a:xfrm>
            <a:off x="2003425" y="1346200"/>
            <a:ext cx="8183563" cy="1098550"/>
          </a:xfrm>
        </p:spPr>
        <p:txBody>
          <a:bodyPr lIns="68580" tIns="34290" rIns="68580" bIns="34290"/>
          <a:lstStyle/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en-US" altLang="zh-CN" sz="2400" smtClean="0">
                <a:latin typeface="宋体" panose="02010600030101010101" pitchFamily="2" charset="-122"/>
              </a:rPr>
              <a:t> </a:t>
            </a:r>
            <a:r>
              <a:rPr lang="en-US" altLang="zh-CN" sz="2400" b="1" smtClean="0">
                <a:latin typeface="宋体" panose="02010600030101010101" pitchFamily="2" charset="-122"/>
              </a:rPr>
              <a:t> </a:t>
            </a:r>
            <a:r>
              <a:rPr lang="zh-CN" altLang="zh-CN" sz="2400" b="1" smtClean="0">
                <a:latin typeface="宋体" panose="02010600030101010101" pitchFamily="2" charset="-122"/>
              </a:rPr>
              <a:t>   </a:t>
            </a:r>
            <a:r>
              <a:rPr lang="en-US" altLang="zh-CN" sz="2400" b="1" smtClean="0">
                <a:latin typeface="宋体" panose="02010600030101010101" pitchFamily="2" charset="-122"/>
              </a:rPr>
              <a:t>2.</a:t>
            </a:r>
            <a:r>
              <a:rPr lang="zh-CN" altLang="zh-CN" sz="2400" b="1" smtClean="0">
                <a:latin typeface="宋体" panose="02010600030101010101" pitchFamily="2" charset="-122"/>
              </a:rPr>
              <a:t>第2自然段描写以对话为主，刻画了两个怎样的形象？</a:t>
            </a:r>
          </a:p>
        </p:txBody>
      </p:sp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2255838" y="2079625"/>
            <a:ext cx="80327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段主要通过对话展现人物的性格特点，刻画了两个对立的人物形象：陈尧咨自矜自傲，卖油翁从容自若、不以为然。陈尧咨首先发难：“汝亦知射乎？吾射不亦精乎？”卖油翁则不卑不亢：“无他，但手熟尔。”陈尧咨生气了：“尔安敢轻吾射！”卖油翁避而不答，只说了他懂得这一道理的途径：“以我酌油知之。”并当场演示给陈尧咨看。在事实面前，陈尧咨无言以对，只好“笑而遣之”。</a:t>
            </a:r>
          </a:p>
          <a:p>
            <a:pPr>
              <a:lnSpc>
                <a:spcPts val="4000"/>
              </a:lnSpc>
            </a:pPr>
            <a:endParaRPr lang="en-US" altLang="zh-CN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1499" y="3625592"/>
            <a:ext cx="60864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内容占位符 2"/>
          <p:cNvSpPr>
            <a:spLocks noGrp="1" noChangeArrowheads="1"/>
          </p:cNvSpPr>
          <p:nvPr>
            <p:ph idx="1"/>
          </p:nvPr>
        </p:nvSpPr>
        <p:spPr>
          <a:xfrm>
            <a:off x="2176463" y="1408113"/>
            <a:ext cx="7850187" cy="1065212"/>
          </a:xfrm>
        </p:spPr>
        <p:txBody>
          <a:bodyPr lIns="68580" tIns="34290" rIns="68580" bIns="34290"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  3.</a:t>
            </a:r>
            <a:r>
              <a:rPr lang="zh-CN" altLang="zh-CN" sz="2400" b="1" dirty="0" smtClean="0">
                <a:latin typeface="宋体" panose="02010600030101010101" pitchFamily="2" charset="-122"/>
              </a:rPr>
              <a:t>文章写了两件事，为什么详写酌油，略写射箭？</a:t>
            </a:r>
          </a:p>
        </p:txBody>
      </p:sp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2176463" y="2105025"/>
            <a:ext cx="78517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文章主要是写卖油翁的技艺，突出“熟能生巧”的道理，所以重点写卖油翁的酌油，而对陈尧咨的射技只是一笔略过。以次要人物陈尧咨开头和结尾，衬托了主要人物卖油翁。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3138" y="3962400"/>
            <a:ext cx="57245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内容占位符 2"/>
          <p:cNvSpPr>
            <a:spLocks noGrp="1" noChangeArrowheads="1"/>
          </p:cNvSpPr>
          <p:nvPr>
            <p:ph idx="1"/>
          </p:nvPr>
        </p:nvSpPr>
        <p:spPr>
          <a:xfrm>
            <a:off x="2409825" y="1597025"/>
            <a:ext cx="6278563" cy="1065213"/>
          </a:xfrm>
        </p:spPr>
        <p:txBody>
          <a:bodyPr lIns="68580" tIns="34290" rIns="68580" bIns="34290"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 4.</a:t>
            </a:r>
            <a:r>
              <a:rPr lang="zh-CN" altLang="zh-CN" sz="2400" b="1" dirty="0" smtClean="0">
                <a:latin typeface="宋体" panose="02010600030101010101" pitchFamily="2" charset="-122"/>
              </a:rPr>
              <a:t>本文的中心内容是什么？</a:t>
            </a:r>
          </a:p>
        </p:txBody>
      </p:sp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2093913" y="2266950"/>
            <a:ext cx="7983537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本文记述了陈尧咨射箭和卖油翁酌油的事，形象地说明了“熟能生巧”“实践出真知”“人外有人”的道理。其寓意是：所有技能都能通过长期反复苦练而达至精湛之境。</a:t>
            </a:r>
          </a:p>
          <a:p>
            <a:pPr>
              <a:lnSpc>
                <a:spcPts val="4000"/>
              </a:lnSpc>
            </a:pPr>
            <a:endParaRPr lang="en-US" altLang="zh-CN" sz="2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内容占位符 2"/>
          <p:cNvSpPr>
            <a:spLocks noGrp="1" noChangeArrowheads="1"/>
          </p:cNvSpPr>
          <p:nvPr>
            <p:ph idx="1"/>
          </p:nvPr>
        </p:nvSpPr>
        <p:spPr>
          <a:xfrm>
            <a:off x="1900238" y="1900238"/>
            <a:ext cx="8253412" cy="4559300"/>
          </a:xfrm>
        </p:spPr>
        <p:txBody>
          <a:bodyPr lIns="68580" tIns="34290" rIns="68580" bIns="34290"/>
          <a:lstStyle/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2400" b="1" smtClean="0">
                <a:latin typeface="宋体" panose="02010600030101010101" pitchFamily="2" charset="-122"/>
              </a:rPr>
              <a:t> 1.</a:t>
            </a:r>
            <a:r>
              <a:rPr lang="zh-CN" altLang="zh-CN" sz="2400" b="1" smtClean="0">
                <a:latin typeface="宋体" panose="02010600030101010101" pitchFamily="2" charset="-122"/>
              </a:rPr>
              <a:t>下列句中的加点词语分别表现了人物什么样的神情和态度?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b="1" smtClean="0">
                <a:latin typeface="宋体" panose="02010600030101010101" pitchFamily="2" charset="-122"/>
              </a:rPr>
              <a:t>　 </a:t>
            </a:r>
            <a:r>
              <a:rPr lang="zh-CN" altLang="zh-CN" sz="2400" smtClean="0">
                <a:latin typeface="宋体" panose="02010600030101010101" pitchFamily="2" charset="-122"/>
              </a:rPr>
              <a:t>(1)公亦以此自矜。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smtClean="0">
                <a:solidFill>
                  <a:srgbClr val="C00000"/>
                </a:solidFill>
                <a:latin typeface="楷体_GB2312" charset="-122"/>
                <a:ea typeface="楷体_GB2312" charset="-122"/>
              </a:rPr>
              <a:t>  </a:t>
            </a:r>
            <a:r>
              <a:rPr lang="zh-CN" altLang="zh-CN" sz="24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“矜”表现了陈尧咨扬扬自得、喜欢自我炫耀之意。</a:t>
            </a:r>
            <a:endParaRPr lang="zh-CN" altLang="zh-CN" sz="240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smtClean="0">
                <a:latin typeface="宋体" panose="02010600030101010101" pitchFamily="2" charset="-122"/>
              </a:rPr>
              <a:t>　 (2)有卖油翁释担而立,睨之久而不去。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smtClean="0">
                <a:latin typeface="宋体" panose="02010600030101010101" pitchFamily="2" charset="-122"/>
              </a:rPr>
              <a:t>　 </a:t>
            </a:r>
            <a:r>
              <a:rPr lang="zh-CN" altLang="zh-CN" sz="24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“睨”写出卖油翁满不在乎的情态。  </a:t>
            </a:r>
            <a:endParaRPr lang="zh-CN" altLang="zh-CN" sz="2400" smtClean="0">
              <a:solidFill>
                <a:srgbClr val="C00000"/>
              </a:solidFill>
              <a:latin typeface="楷体_GB2312" charset="-122"/>
              <a:ea typeface="楷体_GB2312" charset="-122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smtClean="0">
                <a:latin typeface="宋体" panose="02010600030101010101" pitchFamily="2" charset="-122"/>
              </a:rPr>
              <a:t>   (3)见其发矢十中八九,但微颔之。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smtClean="0">
                <a:solidFill>
                  <a:srgbClr val="C00000"/>
                </a:solidFill>
                <a:latin typeface="楷体_GB2312" charset="-122"/>
                <a:ea typeface="楷体_GB2312" charset="-122"/>
              </a:rPr>
              <a:t>   </a:t>
            </a:r>
            <a:r>
              <a:rPr lang="zh-CN" altLang="zh-CN" sz="24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“微颔”表示卖油翁对陈尧咨的表演只略微赞赏。</a:t>
            </a:r>
            <a:r>
              <a:rPr lang="zh-CN" altLang="zh-CN" sz="2400" smtClean="0">
                <a:solidFill>
                  <a:srgbClr val="C00000"/>
                </a:solidFill>
                <a:latin typeface="楷体_GB2312" charset="-122"/>
                <a:ea typeface="楷体_GB2312" charset="-122"/>
              </a:rPr>
              <a:t> </a:t>
            </a:r>
            <a:endParaRPr lang="zh-CN" altLang="zh-CN" sz="2400" smtClean="0">
              <a:latin typeface="宋体" panose="02010600030101010101" pitchFamily="2" charset="-122"/>
            </a:endParaRP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smtClean="0">
                <a:latin typeface="宋体" panose="02010600030101010101" pitchFamily="2" charset="-122"/>
              </a:rPr>
              <a:t>　  (4)康肃笑而遣之。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smtClean="0">
                <a:solidFill>
                  <a:srgbClr val="C00000"/>
                </a:solidFill>
                <a:latin typeface="楷体_GB2312" charset="-122"/>
                <a:ea typeface="楷体_GB2312" charset="-122"/>
              </a:rPr>
              <a:t>    </a:t>
            </a:r>
            <a:r>
              <a:rPr lang="zh-CN" altLang="zh-CN" sz="240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“笑”说明陈尧咨幡然醒悟。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endParaRPr lang="zh-CN" altLang="zh-CN" sz="240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2143125" y="1211263"/>
            <a:ext cx="2320925" cy="490537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39939" name="文本框 44"/>
          <p:cNvSpPr txBox="1">
            <a:spLocks noChangeArrowheads="1"/>
          </p:cNvSpPr>
          <p:nvPr/>
        </p:nvSpPr>
        <p:spPr bwMode="auto">
          <a:xfrm>
            <a:off x="2633663" y="1169988"/>
            <a:ext cx="183038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品味赏析</a:t>
            </a:r>
          </a:p>
        </p:txBody>
      </p:sp>
      <p:pic>
        <p:nvPicPr>
          <p:cNvPr id="39940" name="图片 47" descr="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16138" y="1181100"/>
            <a:ext cx="561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内容占位符 2"/>
          <p:cNvSpPr>
            <a:spLocks noGrp="1" noChangeArrowheads="1"/>
          </p:cNvSpPr>
          <p:nvPr>
            <p:ph idx="1"/>
          </p:nvPr>
        </p:nvSpPr>
        <p:spPr>
          <a:xfrm>
            <a:off x="2054225" y="1400175"/>
            <a:ext cx="8016875" cy="1065213"/>
          </a:xfrm>
        </p:spPr>
        <p:txBody>
          <a:bodyPr lIns="68580" tIns="34290" rIns="68580" bIns="34290"/>
          <a:lstStyle/>
          <a:p>
            <a:pPr marL="0" indent="0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zh-CN" sz="2400" smtClean="0">
                <a:latin typeface="宋体" panose="02010600030101010101" pitchFamily="2" charset="-122"/>
              </a:rPr>
              <a:t> </a:t>
            </a:r>
            <a:r>
              <a:rPr lang="en-US" altLang="zh-CN" sz="2400" b="1" smtClean="0">
                <a:latin typeface="宋体" panose="02010600030101010101" pitchFamily="2" charset="-122"/>
              </a:rPr>
              <a:t>  2.</a:t>
            </a:r>
            <a:r>
              <a:rPr lang="zh-CN" altLang="zh-CN" sz="2400" b="1" smtClean="0">
                <a:latin typeface="宋体" panose="02010600030101010101" pitchFamily="2" charset="-122"/>
              </a:rPr>
              <a:t>“笑而遣之”，这种“笑”意味着什么?是什么样的笑呢?</a:t>
            </a:r>
          </a:p>
        </p:txBody>
      </p:sp>
      <p:sp>
        <p:nvSpPr>
          <p:cNvPr id="25602" name="文本框 1"/>
          <p:cNvSpPr txBox="1">
            <a:spLocks noChangeArrowheads="1"/>
          </p:cNvSpPr>
          <p:nvPr/>
        </p:nvSpPr>
        <p:spPr bwMode="auto">
          <a:xfrm>
            <a:off x="2054225" y="2606675"/>
            <a:ext cx="80168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歉疚的笑：对不起，错怪您老了。</a:t>
            </a:r>
          </a:p>
          <a:p>
            <a:pPr>
              <a:lnSpc>
                <a:spcPts val="4000"/>
              </a:lnSpc>
            </a:pPr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惭愧的笑：真是熟能生巧啊，我不够谦虚，真是惭愧。</a:t>
            </a:r>
          </a:p>
          <a:p>
            <a:pPr>
              <a:lnSpc>
                <a:spcPts val="4000"/>
              </a:lnSpc>
            </a:pPr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自嘲的笑：嘿，和这个糟老头较什么劲啊！</a:t>
            </a:r>
          </a:p>
          <a:p>
            <a:pPr>
              <a:lnSpc>
                <a:spcPts val="4000"/>
              </a:lnSpc>
            </a:pPr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不以为然的笑：好了好了，你以为沥油可以跟我射箭比啊。</a:t>
            </a:r>
          </a:p>
          <a:p>
            <a:pPr>
              <a:lnSpc>
                <a:spcPts val="4000"/>
              </a:lnSpc>
            </a:pPr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心悦诚服的笑：您的本领真高超。 </a:t>
            </a:r>
          </a:p>
          <a:p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内容占位符 2"/>
          <p:cNvSpPr>
            <a:spLocks noGrp="1" noChangeArrowheads="1"/>
          </p:cNvSpPr>
          <p:nvPr>
            <p:ph idx="1"/>
          </p:nvPr>
        </p:nvSpPr>
        <p:spPr>
          <a:xfrm>
            <a:off x="2152650" y="2047875"/>
            <a:ext cx="7886700" cy="3792538"/>
          </a:xfrm>
        </p:spPr>
        <p:txBody>
          <a:bodyPr lIns="68580" tIns="34290" rIns="68580" bIns="34290"/>
          <a:lstStyle/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en-US" altLang="zh-CN" sz="2400" b="1" smtClean="0">
                <a:latin typeface="宋体" panose="02010600030101010101" pitchFamily="2" charset="-122"/>
              </a:rPr>
              <a:t>1.</a:t>
            </a:r>
            <a:r>
              <a:rPr lang="zh-CN" altLang="zh-CN" sz="2400" b="1" smtClean="0">
                <a:latin typeface="宋体" panose="02010600030101010101" pitchFamily="2" charset="-122"/>
              </a:rPr>
              <a:t>寓理于事，通俗易懂。</a:t>
            </a:r>
            <a:endParaRPr lang="zh-CN" altLang="zh-CN" sz="2400" smtClean="0">
              <a:latin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CN" altLang="zh-CN" sz="2400" smtClean="0">
                <a:latin typeface="宋体" panose="02010600030101010101" pitchFamily="2" charset="-122"/>
              </a:rPr>
              <a:t>    陈尧咨擅长射箭，当世没有人能够与他相比，他因此而自夸。卖油翁看了他的射技后，认为只不过是因为手熟罢了。陈尧咨非常生气，责备卖油翁轻视自己。卖油翁用自钱孔沥油而钱不湿的事实，让陈尧咨心服口服。</a:t>
            </a:r>
            <a:r>
              <a:rPr lang="zh-CN" altLang="zh-CN" sz="2400" smtClean="0">
                <a:solidFill>
                  <a:srgbClr val="FF0000"/>
                </a:solidFill>
                <a:latin typeface="宋体" panose="02010600030101010101" pitchFamily="2" charset="-122"/>
              </a:rPr>
              <a:t>文章通过</a:t>
            </a:r>
            <a:r>
              <a:rPr lang="zh-CN" altLang="zh-CN" sz="2400" smtClean="0">
                <a:latin typeface="宋体" panose="02010600030101010101" pitchFamily="2" charset="-122"/>
              </a:rPr>
              <a:t>这样</a:t>
            </a:r>
            <a:r>
              <a:rPr lang="zh-CN" altLang="zh-CN" sz="2400" smtClean="0">
                <a:solidFill>
                  <a:srgbClr val="FF0000"/>
                </a:solidFill>
                <a:latin typeface="宋体" panose="02010600030101010101" pitchFamily="2" charset="-122"/>
              </a:rPr>
              <a:t>具体的故事，阐述了抽象的道理，明白透彻，通俗易懂。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2143125" y="1220788"/>
            <a:ext cx="2286000" cy="492125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41987" name="文本框 64"/>
          <p:cNvSpPr txBox="1">
            <a:spLocks noChangeArrowheads="1"/>
          </p:cNvSpPr>
          <p:nvPr/>
        </p:nvSpPr>
        <p:spPr bwMode="auto">
          <a:xfrm>
            <a:off x="2595563" y="1193800"/>
            <a:ext cx="183356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写法探究</a:t>
            </a:r>
          </a:p>
        </p:txBody>
      </p:sp>
      <p:pic>
        <p:nvPicPr>
          <p:cNvPr id="41988" name="图片 65" descr="钢笔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3913" y="1162050"/>
            <a:ext cx="5810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内容占位符 2"/>
          <p:cNvSpPr>
            <a:spLocks noGrp="1" noChangeArrowheads="1"/>
          </p:cNvSpPr>
          <p:nvPr>
            <p:ph idx="1"/>
          </p:nvPr>
        </p:nvSpPr>
        <p:spPr>
          <a:xfrm>
            <a:off x="2324100" y="1087438"/>
            <a:ext cx="7715250" cy="4943475"/>
          </a:xfrm>
        </p:spPr>
        <p:txBody>
          <a:bodyPr lIns="68580" tIns="34290" rIns="68580" bIns="34290"/>
          <a:lstStyle/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en-US" altLang="zh-CN" sz="2400" b="1" smtClean="0">
                <a:latin typeface="宋体" panose="02010600030101010101" pitchFamily="2" charset="-122"/>
              </a:rPr>
              <a:t>2.</a:t>
            </a:r>
            <a:r>
              <a:rPr lang="zh-CN" altLang="zh-CN" sz="2400" b="1" smtClean="0">
                <a:latin typeface="宋体" panose="02010600030101010101" pitchFamily="2" charset="-122"/>
              </a:rPr>
              <a:t>欲抑先扬，推波助澜。</a:t>
            </a:r>
          </a:p>
          <a:p>
            <a:pPr marL="0" indent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CN" altLang="zh-CN" sz="2400" b="1" smtClean="0">
                <a:latin typeface="宋体" panose="02010600030101010101" pitchFamily="2" charset="-122"/>
              </a:rPr>
              <a:t>    </a:t>
            </a:r>
            <a:r>
              <a:rPr lang="zh-CN" altLang="zh-CN" sz="2400" smtClean="0">
                <a:latin typeface="宋体" panose="02010600030101010101" pitchFamily="2" charset="-122"/>
              </a:rPr>
              <a:t>文章</a:t>
            </a:r>
            <a:r>
              <a:rPr lang="zh-CN" altLang="zh-CN" sz="2400" smtClean="0">
                <a:solidFill>
                  <a:srgbClr val="FF0000"/>
                </a:solidFill>
                <a:latin typeface="宋体" panose="02010600030101010101" pitchFamily="2" charset="-122"/>
              </a:rPr>
              <a:t>以褒扬发端，对陈尧咨的射技给予了高度的评价</a:t>
            </a:r>
            <a:r>
              <a:rPr lang="zh-CN" altLang="zh-CN" sz="2400" smtClean="0">
                <a:latin typeface="宋体" panose="02010600030101010101" pitchFamily="2" charset="-122"/>
              </a:rPr>
              <a:t>。接着宕开一笔，</a:t>
            </a:r>
            <a:r>
              <a:rPr lang="zh-CN" altLang="zh-CN" sz="2400" smtClean="0">
                <a:solidFill>
                  <a:srgbClr val="FF0000"/>
                </a:solidFill>
                <a:latin typeface="宋体" panose="02010600030101010101" pitchFamily="2" charset="-122"/>
              </a:rPr>
              <a:t>交代卖油翁对陈尧咨射技的态度</a:t>
            </a:r>
            <a:r>
              <a:rPr lang="zh-CN" altLang="zh-CN" sz="2400" smtClean="0">
                <a:latin typeface="宋体" panose="02010600030101010101" pitchFamily="2" charset="-122"/>
              </a:rPr>
              <a:t>。在卖油翁眼里，陈尧咨的射技是不足挂齿的，这自然令孤高自傲的陈尧咨疑惑不解，于是引出了他的诘问。卖油翁轻描淡写的回答让他怒不可遏，厉声呵斥。卖油翁不为所动，用自钱孔沥油而钱不湿的事实，让陈尧咨恍然大悟，心悦诚服。欲抑先扬手法的运用，使全文波澜起伏，引人入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内容占位符 2"/>
          <p:cNvSpPr>
            <a:spLocks noGrp="1" noChangeArrowheads="1"/>
          </p:cNvSpPr>
          <p:nvPr>
            <p:ph idx="1"/>
          </p:nvPr>
        </p:nvSpPr>
        <p:spPr>
          <a:xfrm>
            <a:off x="2138363" y="2216150"/>
            <a:ext cx="7704137" cy="960438"/>
          </a:xfrm>
        </p:spPr>
        <p:txBody>
          <a:bodyPr lIns="68580" tIns="34290" rIns="68580" bIns="34290"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2400" b="1" smtClean="0">
                <a:latin typeface="宋体" panose="02010600030101010101" pitchFamily="2" charset="-122"/>
              </a:rPr>
              <a:t>    1.</a:t>
            </a:r>
            <a:r>
              <a:rPr lang="zh-CN" altLang="zh-CN" sz="2400" b="1" smtClean="0">
                <a:latin typeface="宋体" panose="02010600030101010101" pitchFamily="2" charset="-122"/>
              </a:rPr>
              <a:t>卖油翁和陈尧咨谁是主人公？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2138363" y="1146175"/>
            <a:ext cx="2463800" cy="490538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44035" name="文本框 51"/>
          <p:cNvSpPr txBox="1">
            <a:spLocks noChangeArrowheads="1"/>
          </p:cNvSpPr>
          <p:nvPr/>
        </p:nvSpPr>
        <p:spPr bwMode="auto">
          <a:xfrm>
            <a:off x="2690813" y="1111250"/>
            <a:ext cx="19113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鉴赏评价</a:t>
            </a:r>
          </a:p>
        </p:txBody>
      </p:sp>
      <p:pic>
        <p:nvPicPr>
          <p:cNvPr id="44036" name="图片 52" descr="评价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8363" y="1146175"/>
            <a:ext cx="5032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1"/>
          <p:cNvSpPr txBox="1">
            <a:spLocks noChangeArrowheads="1"/>
          </p:cNvSpPr>
          <p:nvPr/>
        </p:nvSpPr>
        <p:spPr bwMode="auto">
          <a:xfrm>
            <a:off x="2371725" y="2838450"/>
            <a:ext cx="74469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卖油翁。因为本文的题目是《卖油翁》，所讲的道理是通过卖油翁表现出来的。</a:t>
            </a:r>
          </a:p>
          <a:p>
            <a:endParaRPr lang="en-US" altLang="zh-CN" sz="24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6700" y="3741738"/>
            <a:ext cx="2427288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内容占位符 2"/>
          <p:cNvSpPr>
            <a:spLocks noGrp="1" noChangeArrowheads="1"/>
          </p:cNvSpPr>
          <p:nvPr>
            <p:ph idx="1"/>
          </p:nvPr>
        </p:nvSpPr>
        <p:spPr>
          <a:xfrm>
            <a:off x="2386013" y="1381125"/>
            <a:ext cx="5343525" cy="4478338"/>
          </a:xfrm>
        </p:spPr>
        <p:txBody>
          <a:bodyPr/>
          <a:lstStyle/>
          <a:p>
            <a:pPr marL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宋体" panose="02010600030101010101" pitchFamily="2" charset="-122"/>
              </a:rPr>
              <a:t>    </a:t>
            </a:r>
            <a:r>
              <a:rPr lang="zh-CN" altLang="zh-CN" sz="24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欧阳修的创作实绩亦灿然可观，诗、词、散文均为一时之冠。散文说理畅达，抒情委婉；诗风与散文近似，重气势而又流畅自然；其词深婉清丽，承袭南唐余风。开创了“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诗话</a:t>
            </a:r>
            <a:r>
              <a:rPr lang="zh-CN" altLang="zh-CN" sz="24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”这一新体裁。</a:t>
            </a:r>
          </a:p>
          <a:p>
            <a:pPr marL="0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    著有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《欧阳文忠公文集》《六一诗话》</a:t>
            </a:r>
            <a:r>
              <a:rPr lang="zh-CN" altLang="zh-CN" sz="24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400" dirty="0" smtClean="0"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4025" y="1836738"/>
            <a:ext cx="1651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内容占位符 2"/>
          <p:cNvSpPr>
            <a:spLocks noGrp="1" noChangeArrowheads="1"/>
          </p:cNvSpPr>
          <p:nvPr>
            <p:ph idx="1"/>
          </p:nvPr>
        </p:nvSpPr>
        <p:spPr>
          <a:xfrm>
            <a:off x="2173288" y="1408113"/>
            <a:ext cx="7886700" cy="1065212"/>
          </a:xfrm>
        </p:spPr>
        <p:txBody>
          <a:bodyPr lIns="68580" tIns="34290" rIns="68580" bIns="34290"/>
          <a:lstStyle/>
          <a:p>
            <a:pPr marL="0" indent="0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altLang="zh-CN" sz="2400" smtClean="0">
                <a:latin typeface="宋体" panose="02010600030101010101" pitchFamily="2" charset="-122"/>
              </a:rPr>
              <a:t> </a:t>
            </a:r>
            <a:r>
              <a:rPr lang="en-US" altLang="zh-CN" sz="2400" b="1" smtClean="0">
                <a:latin typeface="宋体" panose="02010600030101010101" pitchFamily="2" charset="-122"/>
              </a:rPr>
              <a:t>   2.</a:t>
            </a:r>
            <a:r>
              <a:rPr lang="zh-CN" altLang="zh-CN" sz="2400" b="1" smtClean="0">
                <a:latin typeface="宋体" panose="02010600030101010101" pitchFamily="2" charset="-122"/>
              </a:rPr>
              <a:t>陈尧咨和卖油翁都可说是身怀绝技，你认为他们成功的经验是什么？</a:t>
            </a:r>
          </a:p>
        </p:txBody>
      </p:sp>
      <p:sp>
        <p:nvSpPr>
          <p:cNvPr id="28674" name="文本框 1"/>
          <p:cNvSpPr txBox="1">
            <a:spLocks noChangeArrowheads="1"/>
          </p:cNvSpPr>
          <p:nvPr/>
        </p:nvSpPr>
        <p:spPr bwMode="auto">
          <a:xfrm>
            <a:off x="2473325" y="2733675"/>
            <a:ext cx="7886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多练、手熟（熟能生巧）。</a:t>
            </a:r>
          </a:p>
          <a:p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059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0" y="3419475"/>
            <a:ext cx="42354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内容占位符 2"/>
          <p:cNvSpPr>
            <a:spLocks noGrp="1" noChangeArrowheads="1"/>
          </p:cNvSpPr>
          <p:nvPr>
            <p:ph idx="1"/>
          </p:nvPr>
        </p:nvSpPr>
        <p:spPr>
          <a:xfrm>
            <a:off x="1989138" y="1408113"/>
            <a:ext cx="7983537" cy="1065212"/>
          </a:xfrm>
        </p:spPr>
        <p:txBody>
          <a:bodyPr lIns="68580" tIns="34290" rIns="68580" bIns="34290"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2400" smtClean="0">
                <a:latin typeface="宋体" panose="02010600030101010101" pitchFamily="2" charset="-122"/>
              </a:rPr>
              <a:t> </a:t>
            </a:r>
            <a:r>
              <a:rPr lang="en-US" altLang="zh-CN" sz="2400" b="1" smtClean="0">
                <a:latin typeface="宋体" panose="02010600030101010101" pitchFamily="2" charset="-122"/>
              </a:rPr>
              <a:t>    3.</a:t>
            </a:r>
            <a:r>
              <a:rPr lang="zh-CN" altLang="zh-CN" sz="2400" b="1" smtClean="0">
                <a:latin typeface="宋体" panose="02010600030101010101" pitchFamily="2" charset="-122"/>
              </a:rPr>
              <a:t>联系生活实际，说说本文对你有什么启示？</a:t>
            </a:r>
          </a:p>
        </p:txBody>
      </p:sp>
      <p:sp>
        <p:nvSpPr>
          <p:cNvPr id="28674" name="文本框 1"/>
          <p:cNvSpPr txBox="1">
            <a:spLocks noChangeArrowheads="1"/>
          </p:cNvSpPr>
          <p:nvPr/>
        </p:nvSpPr>
        <p:spPr bwMode="auto">
          <a:xfrm>
            <a:off x="2093913" y="1974850"/>
            <a:ext cx="75184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400">
                <a:solidFill>
                  <a:srgbClr val="C00000"/>
                </a:solidFill>
                <a:latin typeface="楷体_GB2312" charset="-122"/>
                <a:ea typeface="楷体_GB2312" charset="-122"/>
              </a:rPr>
              <a:t>  </a:t>
            </a:r>
            <a:r>
              <a:rPr lang="en-US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（1）本领不是天生就有的，它需要经过勤奋的劳动才能获得。我们现在精力充沛，只要肯下功夫钻研一门学问，经过长期的努力，一定会熟练掌握它，应用自如。</a:t>
            </a:r>
          </a:p>
          <a:p>
            <a:pPr>
              <a:lnSpc>
                <a:spcPts val="4000"/>
              </a:lnSpc>
            </a:pPr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（2）要敢于正视自己的缺点，知错能改。</a:t>
            </a:r>
          </a:p>
          <a:p>
            <a:pPr>
              <a:lnSpc>
                <a:spcPts val="4000"/>
              </a:lnSpc>
            </a:pPr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（3）谦虚使人进步，我们要时刻保持谦虚的态度不停地学习。</a:t>
            </a:r>
          </a:p>
          <a:p>
            <a:pPr>
              <a:lnSpc>
                <a:spcPts val="4000"/>
              </a:lnSpc>
            </a:pPr>
            <a:endParaRPr lang="en-US" altLang="zh-CN" sz="2400">
              <a:solidFill>
                <a:srgbClr val="C00000"/>
              </a:solidFill>
              <a:latin typeface="楷体_GB2312" charset="-122"/>
              <a:ea typeface="楷体_GB2312" charset="-122"/>
            </a:endParaRPr>
          </a:p>
          <a:p>
            <a:endParaRPr lang="en-US" altLang="zh-CN" sz="2400">
              <a:latin typeface="楷体_GB2312" charset="-122"/>
              <a:ea typeface="楷体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内容占位符 2"/>
          <p:cNvSpPr>
            <a:spLocks noGrp="1" noChangeArrowheads="1"/>
          </p:cNvSpPr>
          <p:nvPr>
            <p:ph idx="1"/>
          </p:nvPr>
        </p:nvSpPr>
        <p:spPr>
          <a:xfrm>
            <a:off x="1931473" y="1939797"/>
            <a:ext cx="8459787" cy="3844925"/>
          </a:xfrm>
        </p:spPr>
        <p:txBody>
          <a:bodyPr lIns="68580" tIns="34290" rIns="68580" bIns="34290"/>
          <a:lstStyle/>
          <a:p>
            <a:pPr marL="0" indent="0">
              <a:lnSpc>
                <a:spcPts val="32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   </a:t>
            </a:r>
            <a:r>
              <a:rPr lang="zh-CN" altLang="zh-CN" sz="2400" b="1" dirty="0" smtClean="0">
                <a:latin typeface="宋体" panose="02010600030101010101" pitchFamily="2" charset="-122"/>
              </a:rPr>
              <a:t>阅读下面的短文，思考：短文与《卖油翁》刻画人物的方法有什么共同之处？</a:t>
            </a:r>
            <a:endParaRPr lang="zh-CN" altLang="zh-CN" sz="2400" dirty="0" smtClean="0">
              <a:latin typeface="宋体" panose="02010600030101010101" pitchFamily="2" charset="-122"/>
            </a:endParaRPr>
          </a:p>
          <a:p>
            <a:pPr marL="0" indent="0" algn="ctr">
              <a:lnSpc>
                <a:spcPts val="32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b="1" dirty="0" smtClean="0">
                <a:latin typeface="宋体" panose="02010600030101010101" pitchFamily="2" charset="-122"/>
              </a:rPr>
              <a:t>梵天寺木塔</a:t>
            </a:r>
            <a:endParaRPr lang="zh-CN" altLang="zh-CN" sz="2400" dirty="0" smtClean="0">
              <a:latin typeface="宋体" panose="02010600030101010101" pitchFamily="2" charset="-122"/>
            </a:endParaRPr>
          </a:p>
          <a:p>
            <a:pPr marL="0" indent="0" algn="ctr">
              <a:lnSpc>
                <a:spcPts val="32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</a:rPr>
              <a:t>（北宋）沈括</a:t>
            </a:r>
          </a:p>
          <a:p>
            <a:pPr marL="0" indent="0">
              <a:lnSpc>
                <a:spcPts val="32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</a:rPr>
              <a:t>   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钱氏据两浙时，于杭州梵天寺建一木塔，方两三级，钱帅登之，患其塔动。匠师云：“未布瓦，上轻，故如此。”乃以瓦布之，而动如初。无可奈何，密使其妻见喻</a:t>
            </a:r>
          </a:p>
          <a:p>
            <a:pPr marL="0" indent="0">
              <a:lnSpc>
                <a:spcPts val="32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皓之妻，贻以金钗，问塔动之因。皓笑曰：“此易耳，但逐层布板讫，便实钉之，则不动矣。”匠师如其言，塔遂定。盖钉板上下弥束，六幕相联如胠箧。人履其板，六幕相持，自不能动。人皆伏其精练。</a:t>
            </a:r>
          </a:p>
          <a:p>
            <a:pPr marL="0" indent="0">
              <a:lnSpc>
                <a:spcPct val="120000"/>
              </a:lnSpc>
              <a:buFont typeface="Wingdings 2" panose="05020102010507070707" pitchFamily="18" charset="2"/>
              <a:buNone/>
            </a:pPr>
            <a:endParaRPr lang="zh-CN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2166938" y="1257300"/>
            <a:ext cx="2270125" cy="490538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47107" name="文本框 72"/>
          <p:cNvSpPr txBox="1">
            <a:spLocks noChangeArrowheads="1"/>
          </p:cNvSpPr>
          <p:nvPr/>
        </p:nvSpPr>
        <p:spPr bwMode="auto">
          <a:xfrm>
            <a:off x="2676525" y="1241425"/>
            <a:ext cx="19081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拓展延伸</a:t>
            </a:r>
          </a:p>
        </p:txBody>
      </p:sp>
      <p:pic>
        <p:nvPicPr>
          <p:cNvPr id="47108" name="图片 74" descr="外链_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1241425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308225" y="1538288"/>
            <a:ext cx="773271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两篇文章都通过人物语言、神态来正面刻画人物形象，都运用了对比手法来反衬人物形象。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3" y="2781300"/>
            <a:ext cx="2784475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3182938"/>
            <a:ext cx="493553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内容占位符 2"/>
          <p:cNvSpPr>
            <a:spLocks noGrp="1"/>
          </p:cNvSpPr>
          <p:nvPr>
            <p:ph idx="1"/>
          </p:nvPr>
        </p:nvSpPr>
        <p:spPr>
          <a:xfrm>
            <a:off x="2185988" y="2119313"/>
            <a:ext cx="7716837" cy="3430587"/>
          </a:xfrm>
        </p:spPr>
        <p:txBody>
          <a:bodyPr lIns="68580" tIns="34290" rIns="68580" bIns="34290">
            <a:normAutofit fontScale="90000"/>
          </a:bodyPr>
          <a:lstStyle/>
          <a:p>
            <a:pPr marL="0" indent="0" fontAlgn="auto">
              <a:lnSpc>
                <a:spcPts val="4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zh-CN" sz="2400" noProof="1">
                <a:latin typeface="宋体" panose="02010600030101010101" pitchFamily="2" charset="-122"/>
              </a:rPr>
              <a:t>    </a:t>
            </a:r>
            <a:r>
              <a:rPr lang="zh-CN" sz="2400" noProof="1">
                <a:latin typeface="宋体" panose="02010600030101010101" pitchFamily="2" charset="-122"/>
              </a:rPr>
              <a:t>学习了这篇课文，我们对“熟能生巧”这耳熟能详的道理，可能有一种新的认识：任何人从事任何行业，要想从生疏到熟练，从熟练达到大巧之境，必须具备恒心(坚持不懈、锲而不舍)、专心(心无旁骛、专心致志)、虚心(谦以养德、虚怀若谷)、苦心(勤能补拙、勤学苦练) 。陈尧咨射箭如此，卖油翁沥油如此，我们的学习又何尝不是如此呢?</a:t>
            </a:r>
          </a:p>
        </p:txBody>
      </p:sp>
      <p:sp>
        <p:nvSpPr>
          <p:cNvPr id="60" name="圆角矩形 59"/>
          <p:cNvSpPr/>
          <p:nvPr/>
        </p:nvSpPr>
        <p:spPr>
          <a:xfrm>
            <a:off x="2122488" y="1287463"/>
            <a:ext cx="2166937" cy="492125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49155" name="文本框 60"/>
          <p:cNvSpPr txBox="1">
            <a:spLocks noChangeArrowheads="1"/>
          </p:cNvSpPr>
          <p:nvPr/>
        </p:nvSpPr>
        <p:spPr bwMode="auto">
          <a:xfrm>
            <a:off x="2614613" y="1260475"/>
            <a:ext cx="1441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  结</a:t>
            </a:r>
          </a:p>
        </p:txBody>
      </p:sp>
      <p:pic>
        <p:nvPicPr>
          <p:cNvPr id="49156" name="图片 70" descr="咨询总结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9625" y="1208088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内容占位符 2"/>
          <p:cNvSpPr>
            <a:spLocks noGrp="1" noChangeArrowheads="1"/>
          </p:cNvSpPr>
          <p:nvPr>
            <p:ph idx="1"/>
          </p:nvPr>
        </p:nvSpPr>
        <p:spPr>
          <a:xfrm>
            <a:off x="2255838" y="2227263"/>
            <a:ext cx="7783512" cy="3949700"/>
          </a:xfrm>
        </p:spPr>
        <p:txBody>
          <a:bodyPr lIns="68580" tIns="34290" rIns="68580" bIns="34290"/>
          <a:lstStyle/>
          <a:p>
            <a:pPr marL="0" indent="0">
              <a:buFont typeface="Wingdings 2" panose="05020102010507070707" pitchFamily="18" charset="2"/>
              <a:buNone/>
            </a:pPr>
            <a:endParaRPr lang="zh-CN" altLang="en-US" sz="2400" smtClean="0">
              <a:latin typeface="宋体" panose="02010600030101010101" pitchFamily="2" charset="-122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en-US" sz="2400" smtClean="0">
                <a:latin typeface="宋体" panose="02010600030101010101" pitchFamily="2" charset="-122"/>
              </a:rPr>
              <a:t>        陈尧咨：自矜</a:t>
            </a:r>
            <a:r>
              <a:rPr lang="en-US" altLang="zh-CN" sz="2400" smtClean="0">
                <a:latin typeface="微软雅黑" panose="020B0503020204020204" pitchFamily="34" charset="-122"/>
              </a:rPr>
              <a:t>—</a:t>
            </a:r>
            <a:r>
              <a:rPr lang="zh-CN" altLang="en-US" sz="2400" smtClean="0">
                <a:latin typeface="宋体" panose="02010600030101010101" pitchFamily="2" charset="-122"/>
              </a:rPr>
              <a:t>质问</a:t>
            </a:r>
            <a:r>
              <a:rPr lang="en-US" altLang="zh-CN" sz="2400" smtClean="0">
                <a:latin typeface="微软雅黑" panose="020B0503020204020204" pitchFamily="34" charset="-122"/>
              </a:rPr>
              <a:t>—</a:t>
            </a:r>
            <a:r>
              <a:rPr lang="zh-CN" altLang="en-US" sz="2400" smtClean="0">
                <a:latin typeface="宋体" panose="02010600030101010101" pitchFamily="2" charset="-122"/>
              </a:rPr>
              <a:t>忿然</a:t>
            </a:r>
            <a:r>
              <a:rPr lang="en-US" altLang="zh-CN" sz="2400" smtClean="0">
                <a:latin typeface="微软雅黑" panose="020B0503020204020204" pitchFamily="34" charset="-122"/>
              </a:rPr>
              <a:t>—</a:t>
            </a:r>
            <a:r>
              <a:rPr lang="zh-CN" altLang="en-US" sz="2400" smtClean="0">
                <a:latin typeface="宋体" panose="02010600030101010101" pitchFamily="2" charset="-122"/>
              </a:rPr>
              <a:t>笑遣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en-US" sz="2400" smtClean="0">
                <a:latin typeface="宋体" panose="02010600030101010101" pitchFamily="2" charset="-122"/>
              </a:rPr>
              <a:t>                动作：观射</a:t>
            </a:r>
            <a:r>
              <a:rPr lang="en-US" altLang="zh-CN" sz="2400" smtClean="0">
                <a:latin typeface="微软雅黑" panose="020B0503020204020204" pitchFamily="34" charset="-122"/>
              </a:rPr>
              <a:t>—</a:t>
            </a:r>
            <a:r>
              <a:rPr lang="zh-CN" altLang="en-US" sz="2400" smtClean="0">
                <a:latin typeface="宋体" panose="02010600030101010101" pitchFamily="2" charset="-122"/>
              </a:rPr>
              <a:t>献技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en-US" sz="2400" smtClean="0">
                <a:latin typeface="宋体" panose="02010600030101010101" pitchFamily="2" charset="-122"/>
              </a:rPr>
              <a:t>        卖油翁        无他，但手熟尔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en-US" sz="2400" smtClean="0">
                <a:latin typeface="宋体" panose="02010600030101010101" pitchFamily="2" charset="-122"/>
              </a:rPr>
              <a:t>卖油翁          语言 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zh-CN" altLang="en-US" sz="2400" smtClean="0">
                <a:latin typeface="宋体" panose="02010600030101010101" pitchFamily="2" charset="-122"/>
              </a:rPr>
              <a:t>                      我亦无他，惟手熟尔</a:t>
            </a:r>
          </a:p>
        </p:txBody>
      </p:sp>
      <p:sp>
        <p:nvSpPr>
          <p:cNvPr id="76" name="圆角矩形 75"/>
          <p:cNvSpPr/>
          <p:nvPr/>
        </p:nvSpPr>
        <p:spPr>
          <a:xfrm>
            <a:off x="2112963" y="1203325"/>
            <a:ext cx="2386012" cy="490538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pic>
        <p:nvPicPr>
          <p:cNvPr id="50179" name="图片 79" descr="结构索引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4863" y="1157288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文本框 80"/>
          <p:cNvSpPr txBox="1">
            <a:spLocks noChangeArrowheads="1"/>
          </p:cNvSpPr>
          <p:nvPr/>
        </p:nvSpPr>
        <p:spPr bwMode="auto">
          <a:xfrm>
            <a:off x="2614613" y="1160463"/>
            <a:ext cx="188436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结构图示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3343275" y="2697163"/>
            <a:ext cx="179388" cy="208121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3" name="左大括号 2"/>
          <p:cNvSpPr/>
          <p:nvPr/>
        </p:nvSpPr>
        <p:spPr>
          <a:xfrm>
            <a:off x="4587875" y="3206750"/>
            <a:ext cx="114300" cy="14097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" name="左大括号 3"/>
          <p:cNvSpPr/>
          <p:nvPr/>
        </p:nvSpPr>
        <p:spPr>
          <a:xfrm>
            <a:off x="5489575" y="3567113"/>
            <a:ext cx="131763" cy="104933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" name="右大括号 4"/>
          <p:cNvSpPr/>
          <p:nvPr/>
        </p:nvSpPr>
        <p:spPr>
          <a:xfrm>
            <a:off x="8604250" y="2697163"/>
            <a:ext cx="466725" cy="2082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0185" name="文本框 5"/>
          <p:cNvSpPr txBox="1">
            <a:spLocks noChangeArrowheads="1"/>
          </p:cNvSpPr>
          <p:nvPr/>
        </p:nvSpPr>
        <p:spPr bwMode="auto">
          <a:xfrm>
            <a:off x="9071610" y="3125788"/>
            <a:ext cx="55181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/>
              <a:t>熟能生巧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内容占位符 2"/>
          <p:cNvSpPr>
            <a:spLocks noGrp="1" noChangeArrowheads="1"/>
          </p:cNvSpPr>
          <p:nvPr>
            <p:ph idx="1"/>
          </p:nvPr>
        </p:nvSpPr>
        <p:spPr>
          <a:xfrm>
            <a:off x="1933575" y="2011363"/>
            <a:ext cx="5319712" cy="3986212"/>
          </a:xfrm>
        </p:spPr>
        <p:txBody>
          <a:bodyPr lIns="68580" tIns="34290" rIns="68580" bIns="34290"/>
          <a:lstStyle/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宋体" panose="02010600030101010101" pitchFamily="2" charset="-122"/>
              </a:rPr>
              <a:t>    </a:t>
            </a:r>
            <a:r>
              <a:rPr lang="zh-CN" altLang="zh-CN" sz="2400" dirty="0" smtClean="0">
                <a:latin typeface="宋体" panose="02010600030101010101" pitchFamily="2" charset="-122"/>
              </a:rPr>
              <a:t>陈尧咨是北宋名臣之一，于真宗咸平三年中状元，历任通判、考官、知州、知府、安抚使、龙图阁直学士、尚书工部侍郎等职。陈尧咨性情刚戾，但办事决断。他</a:t>
            </a:r>
            <a:r>
              <a:rPr lang="zh-CN" altLang="zh-CN" sz="24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做地方官时重视水利，任永兴军(今陕西)知府时，发现长安饮水十分困难，便组织人力疏通了龙首渠，解决了人民的生活用水问题。</a:t>
            </a:r>
            <a:endParaRPr lang="zh-CN" altLang="zh-CN" sz="2400" dirty="0" smtClean="0">
              <a:latin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097088" y="1216025"/>
            <a:ext cx="2322512" cy="490538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8195" name="文本框 19"/>
          <p:cNvSpPr txBox="1">
            <a:spLocks noChangeArrowheads="1"/>
          </p:cNvSpPr>
          <p:nvPr/>
        </p:nvSpPr>
        <p:spPr bwMode="auto">
          <a:xfrm>
            <a:off x="2630488" y="1185863"/>
            <a:ext cx="21399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背景资料</a:t>
            </a:r>
          </a:p>
        </p:txBody>
      </p:sp>
      <p:pic>
        <p:nvPicPr>
          <p:cNvPr id="8196" name="图片 21" descr="背景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7088" y="1204913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3287" y="2054698"/>
            <a:ext cx="3414713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3489325"/>
            <a:ext cx="87915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2"/>
          <p:cNvSpPr>
            <a:spLocks noGrp="1" noChangeArrowheads="1"/>
          </p:cNvSpPr>
          <p:nvPr>
            <p:ph idx="1"/>
          </p:nvPr>
        </p:nvSpPr>
        <p:spPr>
          <a:xfrm>
            <a:off x="2152650" y="1233488"/>
            <a:ext cx="7886700" cy="323056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宋体" panose="02010600030101010101" pitchFamily="2" charset="-122"/>
              </a:rPr>
              <a:t>    </a:t>
            </a:r>
            <a:r>
              <a:rPr lang="zh-CN" altLang="zh-CN" sz="2400" dirty="0" smtClean="0">
                <a:latin typeface="宋体" panose="02010600030101010101" pitchFamily="2" charset="-122"/>
                <a:sym typeface="宋体" panose="02010600030101010101" pitchFamily="2" charset="-122"/>
              </a:rPr>
              <a:t>陈尧咨为人盛气凌人，为政“用刑惨急，数有杖死者”。《宋史》记载他知兵善射，“尝以钱为的，一发贯其中”，并以此自豪。本文记载的就是关于他的一个故事。</a:t>
            </a:r>
            <a:endParaRPr lang="zh-CN" altLang="en-US" sz="2400" dirty="0" smtClean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29550" y="5122863"/>
            <a:ext cx="23399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内容占位符 2"/>
          <p:cNvSpPr>
            <a:spLocks noGrp="1" noChangeArrowheads="1"/>
          </p:cNvSpPr>
          <p:nvPr>
            <p:ph idx="1"/>
          </p:nvPr>
        </p:nvSpPr>
        <p:spPr>
          <a:xfrm>
            <a:off x="2084388" y="1995488"/>
            <a:ext cx="5865812" cy="3459162"/>
          </a:xfrm>
        </p:spPr>
        <p:txBody>
          <a:bodyPr lIns="68580" tIns="34290" rIns="68580" bIns="34290"/>
          <a:lstStyle/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CN" sz="2400" dirty="0" smtClean="0">
                <a:latin typeface="宋体" panose="02010600030101010101" pitchFamily="2" charset="-122"/>
              </a:rPr>
              <a:t>    </a:t>
            </a:r>
            <a:r>
              <a:rPr lang="zh-CN" altLang="zh-CN" sz="2400" dirty="0" smtClean="0">
                <a:latin typeface="宋体" panose="02010600030101010101" pitchFamily="2" charset="-122"/>
              </a:rPr>
              <a:t>寓言是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用假托的故事或自然物的拟人手法来说明某个道理或教训</a:t>
            </a:r>
            <a:r>
              <a:rPr lang="zh-CN" altLang="zh-CN" sz="2400" dirty="0" smtClean="0">
                <a:latin typeface="宋体" panose="02010600030101010101" pitchFamily="2" charset="-122"/>
              </a:rPr>
              <a:t>的文学作品，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常带有讽刺或劝诫的性质</a:t>
            </a:r>
            <a:r>
              <a:rPr lang="zh-CN" altLang="zh-CN" sz="2400" dirty="0" smtClean="0">
                <a:latin typeface="宋体" panose="02010600030101010101" pitchFamily="2" charset="-122"/>
              </a:rPr>
              <a:t>。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zh-CN" altLang="zh-CN" sz="2400" dirty="0" smtClean="0">
                <a:latin typeface="宋体" panose="02010600030101010101" pitchFamily="2" charset="-122"/>
              </a:rPr>
              <a:t>   其特点为：(1)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篇幅</a:t>
            </a:r>
            <a:r>
              <a:rPr lang="zh-CN" altLang="zh-CN" sz="2400" dirty="0" smtClean="0">
                <a:latin typeface="宋体" panose="02010600030101010101" pitchFamily="2" charset="-122"/>
              </a:rPr>
              <a:t>一般比较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短小</a:t>
            </a:r>
            <a:r>
              <a:rPr lang="zh-CN" altLang="zh-CN" sz="2400" dirty="0" smtClean="0">
                <a:latin typeface="宋体" panose="02010600030101010101" pitchFamily="2" charset="-122"/>
              </a:rPr>
              <a:t>，语言凝练，结构简单而富有表现力；(2)具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有</a:t>
            </a:r>
            <a:r>
              <a:rPr lang="zh-CN" altLang="zh-CN" sz="2400" dirty="0" smtClean="0">
                <a:latin typeface="宋体" panose="02010600030101010101" pitchFamily="2" charset="-122"/>
              </a:rPr>
              <a:t>鲜明的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讽刺性和教育性</a:t>
            </a:r>
            <a:r>
              <a:rPr lang="zh-CN" altLang="zh-CN" sz="2400" dirty="0" smtClean="0">
                <a:latin typeface="宋体" panose="02010600030101010101" pitchFamily="2" charset="-122"/>
              </a:rPr>
              <a:t>；(3)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故事</a:t>
            </a:r>
            <a:r>
              <a:rPr lang="zh-CN" altLang="zh-CN" sz="2400" dirty="0" smtClean="0">
                <a:latin typeface="宋体" panose="02010600030101010101" pitchFamily="2" charset="-122"/>
              </a:rPr>
              <a:t>具有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虚构</a:t>
            </a:r>
            <a:r>
              <a:rPr lang="zh-CN" altLang="zh-CN" sz="2400" dirty="0" smtClean="0">
                <a:latin typeface="宋体" panose="02010600030101010101" pitchFamily="2" charset="-122"/>
              </a:rPr>
              <a:t>性；(4)</a:t>
            </a:r>
            <a:r>
              <a:rPr lang="zh-CN" altLang="zh-CN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常用拟人、比喻、夸张、象征等手法</a:t>
            </a:r>
            <a:r>
              <a:rPr lang="zh-CN" altLang="zh-CN" sz="2400" dirty="0" smtClean="0">
                <a:latin typeface="宋体" panose="02010600030101010101" pitchFamily="2" charset="-122"/>
              </a:rPr>
              <a:t>。</a:t>
            </a:r>
            <a:endParaRPr lang="zh-CN" altLang="en-US" sz="2400" dirty="0" smtClean="0">
              <a:latin typeface="宋体" panose="02010600030101010101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122488" y="1189038"/>
            <a:ext cx="2360612" cy="490537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0244" name="文本框 25"/>
          <p:cNvSpPr txBox="1">
            <a:spLocks noChangeArrowheads="1"/>
          </p:cNvSpPr>
          <p:nvPr/>
        </p:nvSpPr>
        <p:spPr bwMode="auto">
          <a:xfrm>
            <a:off x="2613025" y="1147763"/>
            <a:ext cx="18700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知识链接</a:t>
            </a:r>
          </a:p>
        </p:txBody>
      </p:sp>
      <p:pic>
        <p:nvPicPr>
          <p:cNvPr id="10245" name="图片 26" descr="知识库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2488" y="1171575"/>
            <a:ext cx="522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875" y="1189038"/>
            <a:ext cx="17113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53463" y="3584575"/>
            <a:ext cx="19065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68463" y="1397000"/>
            <a:ext cx="8872537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内容占位符 2"/>
          <p:cNvSpPr>
            <a:spLocks noGrp="1" noChangeArrowheads="1"/>
          </p:cNvSpPr>
          <p:nvPr>
            <p:ph idx="1"/>
          </p:nvPr>
        </p:nvSpPr>
        <p:spPr>
          <a:xfrm>
            <a:off x="2646363" y="1981200"/>
            <a:ext cx="6900862" cy="3773488"/>
          </a:xfrm>
        </p:spPr>
        <p:txBody>
          <a:bodyPr lIns="68580" tIns="34290" rIns="68580" bIns="34290"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b="1" smtClean="0">
                <a:latin typeface="宋体" panose="02010600030101010101" pitchFamily="2" charset="-122"/>
              </a:rPr>
              <a:t>（1）</a:t>
            </a:r>
            <a:r>
              <a:rPr lang="zh-CN" altLang="en-US" sz="2800" b="1" smtClean="0">
                <a:latin typeface="宋体" panose="02010600030101010101" pitchFamily="2" charset="-122"/>
                <a:sym typeface="宋体" panose="02010600030101010101" pitchFamily="2" charset="-122"/>
              </a:rPr>
              <a:t>掌握重点字音字形</a:t>
            </a:r>
            <a:endParaRPr lang="zh-CN" altLang="zh-CN" sz="2800" smtClean="0">
              <a:latin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</a:rPr>
              <a:t>自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</a:rPr>
              <a:t>矜</a:t>
            </a:r>
            <a:r>
              <a:rPr lang="zh-CN" altLang="zh-CN" sz="2800" smtClean="0">
                <a:latin typeface="宋体" panose="02010600030101010101" pitchFamily="2" charset="-122"/>
              </a:rPr>
              <a:t>(jīn)　　  家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</a:rPr>
              <a:t>圃</a:t>
            </a:r>
            <a:r>
              <a:rPr lang="zh-CN" altLang="zh-CN" sz="2800" smtClean="0">
                <a:latin typeface="宋体" panose="02010600030101010101" pitchFamily="2" charset="-122"/>
              </a:rPr>
              <a:t>(pǔ)　　　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</a:rPr>
              <a:t>睨</a:t>
            </a:r>
            <a:r>
              <a:rPr lang="zh-CN" altLang="zh-CN" sz="2800" smtClean="0">
                <a:latin typeface="宋体" panose="02010600030101010101" pitchFamily="2" charset="-122"/>
              </a:rPr>
              <a:t>(nì) 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</a:rPr>
              <a:t>矢</a:t>
            </a:r>
            <a:r>
              <a:rPr lang="zh-CN" altLang="zh-CN" sz="2800" smtClean="0">
                <a:latin typeface="宋体" panose="02010600030101010101" pitchFamily="2" charset="-122"/>
              </a:rPr>
              <a:t>(shǐ)        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</a:rPr>
              <a:t>颔</a:t>
            </a:r>
            <a:r>
              <a:rPr lang="zh-CN" altLang="zh-CN" sz="2800" smtClean="0">
                <a:latin typeface="宋体" panose="02010600030101010101" pitchFamily="2" charset="-122"/>
              </a:rPr>
              <a:t>(hàn)       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</a:rPr>
              <a:t>汝</a:t>
            </a:r>
            <a:r>
              <a:rPr lang="zh-CN" altLang="zh-CN" sz="2800" smtClean="0">
                <a:latin typeface="宋体" panose="02010600030101010101" pitchFamily="2" charset="-122"/>
              </a:rPr>
              <a:t>(rǔ)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</a:rPr>
              <a:t>忿</a:t>
            </a:r>
            <a:r>
              <a:rPr lang="zh-CN" altLang="zh-CN" sz="2800" smtClean="0">
                <a:latin typeface="宋体" panose="02010600030101010101" pitchFamily="2" charset="-122"/>
              </a:rPr>
              <a:t>然(fèn)      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</a:rPr>
              <a:t>酌</a:t>
            </a:r>
            <a:r>
              <a:rPr lang="zh-CN" altLang="zh-CN" sz="2800" smtClean="0">
                <a:latin typeface="宋体" panose="02010600030101010101" pitchFamily="2" charset="-122"/>
              </a:rPr>
              <a:t>(zhuó)      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</a:rPr>
              <a:t>杓</a:t>
            </a:r>
            <a:r>
              <a:rPr lang="zh-CN" altLang="zh-CN" sz="2800" smtClean="0">
                <a:latin typeface="宋体" panose="02010600030101010101" pitchFamily="2" charset="-122"/>
              </a:rPr>
              <a:t>(sháo)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</a:rPr>
              <a:t>沥</a:t>
            </a:r>
            <a:r>
              <a:rPr lang="zh-CN" altLang="zh-CN" sz="2800" smtClean="0">
                <a:latin typeface="宋体" panose="02010600030101010101" pitchFamily="2" charset="-122"/>
              </a:rPr>
              <a:t>(lì)         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</a:rPr>
              <a:t>遣</a:t>
            </a:r>
            <a:r>
              <a:rPr lang="zh-CN" altLang="zh-CN" sz="2800" smtClean="0">
                <a:latin typeface="宋体" panose="02010600030101010101" pitchFamily="2" charset="-122"/>
              </a:rPr>
              <a:t>(qiǎn)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2166938" y="1268413"/>
            <a:ext cx="2295525" cy="490537"/>
          </a:xfrm>
          <a:prstGeom prst="roundRect">
            <a:avLst/>
          </a:prstGeom>
          <a:noFill/>
          <a:ln w="3175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sp>
        <p:nvSpPr>
          <p:cNvPr id="11268" name="文本框 28"/>
          <p:cNvSpPr txBox="1">
            <a:spLocks noChangeArrowheads="1"/>
          </p:cNvSpPr>
          <p:nvPr/>
        </p:nvSpPr>
        <p:spPr bwMode="auto">
          <a:xfrm>
            <a:off x="2657475" y="1239838"/>
            <a:ext cx="220821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1624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检查预习</a:t>
            </a:r>
          </a:p>
        </p:txBody>
      </p:sp>
      <p:pic>
        <p:nvPicPr>
          <p:cNvPr id="11269" name="图片 30" descr="清单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6463" y="1246188"/>
            <a:ext cx="533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9413" y="847725"/>
            <a:ext cx="4446587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>
            <a:lum bright="-6000"/>
          </a:blip>
          <a:srcRect/>
          <a:stretch>
            <a:fillRect/>
          </a:stretch>
        </p:blipFill>
        <p:spPr bwMode="auto">
          <a:xfrm>
            <a:off x="2373313" y="3471863"/>
            <a:ext cx="259397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" name="内容占位符 2"/>
          <p:cNvSpPr>
            <a:spLocks noGrp="1" noChangeArrowheads="1"/>
          </p:cNvSpPr>
          <p:nvPr>
            <p:ph idx="1"/>
          </p:nvPr>
        </p:nvSpPr>
        <p:spPr>
          <a:xfrm>
            <a:off x="2373313" y="1300163"/>
            <a:ext cx="7666037" cy="457041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b="1" smtClean="0">
                <a:latin typeface="宋体" panose="02010600030101010101" pitchFamily="2" charset="-122"/>
                <a:sym typeface="宋体" panose="02010600030101010101" pitchFamily="2" charset="-122"/>
              </a:rPr>
              <a:t>（2）通假字</a:t>
            </a:r>
            <a:endParaRPr lang="zh-CN" altLang="zh-CN" sz="2800" smtClean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①但手熟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尔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(ěr)(同“耳”，罢了)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②徐以</a:t>
            </a:r>
            <a:r>
              <a:rPr lang="zh-CN" altLang="zh-CN" sz="2800" smtClean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杓</a:t>
            </a:r>
            <a:r>
              <a:rPr lang="zh-CN" altLang="zh-CN" sz="2800" smtClean="0">
                <a:latin typeface="宋体" panose="02010600030101010101" pitchFamily="2" charset="-122"/>
                <a:sym typeface="宋体" panose="02010600030101010101" pitchFamily="2" charset="-122"/>
              </a:rPr>
              <a:t>(sháo)酌油沥之(同“勺”，勺子)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build="p"/>
    </p:bldLst>
  </p:timing>
</p:sld>
</file>

<file path=ppt/theme/theme1.xml><?xml version="1.0" encoding="utf-8"?>
<a:theme xmlns:a="http://schemas.openxmlformats.org/drawingml/2006/main" name="www.2ppt.com">
  <a:themeElements>
    <a:clrScheme name="自定义 168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A6153C"/>
      </a:accent1>
      <a:accent2>
        <a:srgbClr val="DD5302"/>
      </a:accent2>
      <a:accent3>
        <a:srgbClr val="C68F2C"/>
      </a:accent3>
      <a:accent4>
        <a:srgbClr val="8F2578"/>
      </a:accent4>
      <a:accent5>
        <a:srgbClr val="F69582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文字4">
      <a:majorFont>
        <a:latin typeface="Baskerville Old Face"/>
        <a:ea typeface="黑体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2819</Words>
  <Application>Microsoft Office PowerPoint</Application>
  <PresentationFormat>宽屏</PresentationFormat>
  <Paragraphs>177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7" baseType="lpstr">
      <vt:lpstr>仿宋_GB2312</vt:lpstr>
      <vt:lpstr>黑体</vt:lpstr>
      <vt:lpstr>楷体</vt:lpstr>
      <vt:lpstr>楷体_GB2312</vt:lpstr>
      <vt:lpstr>宋体</vt:lpstr>
      <vt:lpstr>微软雅黑</vt:lpstr>
      <vt:lpstr>幼圆</vt:lpstr>
      <vt:lpstr>Arial</vt:lpstr>
      <vt:lpstr>Baskerville Old Face</vt:lpstr>
      <vt:lpstr>Calibri</vt:lpstr>
      <vt:lpstr>Wingdings 2</vt:lpstr>
      <vt:lpstr>www.2ppt.com</vt:lpstr>
      <vt:lpstr>卖油翁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2021-05-19T23:21:12Z</dcterms:created>
  <dcterms:modified xsi:type="dcterms:W3CDTF">2023-01-10T12:11:15Z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21248176B6F443D6B29771209F477AC4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