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1" r:id="rId3"/>
    <p:sldId id="269" r:id="rId4"/>
    <p:sldId id="262" r:id="rId5"/>
    <p:sldId id="268" r:id="rId6"/>
    <p:sldId id="263" r:id="rId7"/>
    <p:sldId id="264" r:id="rId8"/>
    <p:sldId id="265" r:id="rId9"/>
    <p:sldId id="266" r:id="rId10"/>
    <p:sldId id="271" r:id="rId11"/>
    <p:sldId id="275" r:id="rId12"/>
    <p:sldId id="272" r:id="rId13"/>
    <p:sldId id="274" r:id="rId14"/>
    <p:sldId id="277" r:id="rId15"/>
    <p:sldId id="284" r:id="rId16"/>
    <p:sldId id="280" r:id="rId17"/>
    <p:sldId id="285" r:id="rId18"/>
  </p:sldIdLst>
  <p:sldSz cx="9144000" cy="6858000" type="screen4x3"/>
  <p:notesSz cx="6858000" cy="9144000"/>
  <p:defaultTextStyle>
    <a:defPPr>
      <a:defRPr lang="zh-CN"/>
    </a:defPPr>
    <a:lvl1pPr algn="l" defTabSz="1217930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608330" indent="-151130" algn="l" defTabSz="1217930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1217930" indent="-303530" algn="l" defTabSz="1217930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827530" indent="-455930" algn="l" defTabSz="1217930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2437130" indent="-608330" algn="l" defTabSz="1217930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>
          <p15:clr>
            <a:srgbClr val="A4A3A4"/>
          </p15:clr>
        </p15:guide>
        <p15:guide id="2" pos="29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FF0000"/>
    <a:srgbClr val="CC0000"/>
    <a:srgbClr val="6D6D6D"/>
    <a:srgbClr val="5D6063"/>
    <a:srgbClr val="00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93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F33DABB-1D4E-4FBF-AD9A-10508582C696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379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模板来自于 </a:t>
            </a:r>
            <a:r>
              <a:rPr lang="en-US" noProof="0" smtClean="0"/>
              <a:t>http://docer.mysoeasy.com</a:t>
            </a:r>
            <a:endParaRPr lang="zh-CN" altLang="en-US" noProof="0" smtClean="0"/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1CBA9BB-F0B8-49E4-87B7-116B7443EE2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93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defTabSz="121793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defTabSz="121793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defTabSz="121793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defTabSz="121793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6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fld id="{D0755B7B-BB33-4123-8EF9-46812C46898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en-US" altLang="zh-CN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12192000" cy="6858001"/>
          </a:xfrm>
        </p:grpSpPr>
        <p:pic>
          <p:nvPicPr>
            <p:cNvPr id="5" name="图片 11"/>
            <p:cNvPicPr>
              <a:picLocks noChangeAspect="1" noChangeArrowheads="1"/>
            </p:cNvPicPr>
            <p:nvPr/>
          </p:nvPicPr>
          <p:blipFill>
            <a:blip r:embed="rId2" cstate="email"/>
            <a:srcRect t="-212"/>
            <a:stretch>
              <a:fillRect/>
            </a:stretch>
          </p:blipFill>
          <p:spPr bwMode="auto">
            <a:xfrm>
              <a:off x="1966384" y="927169"/>
              <a:ext cx="10225616" cy="593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2"/>
            <p:cNvSpPr>
              <a:spLocks noChangeArrowheads="1"/>
            </p:cNvSpPr>
            <p:nvPr userDrawn="1"/>
          </p:nvSpPr>
          <p:spPr bwMode="auto">
            <a:xfrm>
              <a:off x="0" y="1"/>
              <a:ext cx="4038600" cy="6858000"/>
            </a:xfrm>
            <a:prstGeom prst="rect">
              <a:avLst/>
            </a:prstGeom>
            <a:solidFill>
              <a:srgbClr val="F4E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13"/>
            <p:cNvSpPr>
              <a:spLocks noChangeArrowheads="1"/>
            </p:cNvSpPr>
            <p:nvPr userDrawn="1"/>
          </p:nvSpPr>
          <p:spPr bwMode="auto">
            <a:xfrm>
              <a:off x="1966384" y="0"/>
              <a:ext cx="10225616" cy="1333501"/>
            </a:xfrm>
            <a:prstGeom prst="rect">
              <a:avLst/>
            </a:prstGeom>
            <a:solidFill>
              <a:srgbClr val="F4E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54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523875" y="2844800"/>
            <a:ext cx="5962650" cy="876300"/>
          </a:xfrm>
        </p:spPr>
        <p:txBody>
          <a:bodyPr/>
          <a:lstStyle>
            <a:lvl1pPr marL="0" indent="0">
              <a:buFont typeface="Wingdings 2" panose="05020102010507070707" pitchFamily="18" charset="2"/>
              <a:buNone/>
              <a:defRPr sz="28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058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533400" y="1330326"/>
            <a:ext cx="5953125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C1D95D-4B11-463D-92B2-990C640D6269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9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B2E5C8-D506-4D68-AE6E-34B5B1C1A26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483F-A242-4444-9152-21C06F31D395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90C5-5CE4-4495-B6B4-E1C922BE514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88D0-BF97-408C-85D6-3AFF55CA9246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ACD4-2BE1-4094-B1DD-C5E298911C1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992416" y="188913"/>
            <a:ext cx="1808559" cy="5829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5548" y="188913"/>
            <a:ext cx="5312569" cy="5829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51EE-EA62-4744-8A60-77B0EC6D2D32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805A-F277-4FF0-9B3E-094B1C72144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C1D95D-4B11-463D-92B2-990C640D6269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9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B2E5C8-D506-4D68-AE6E-34B5B1C1A26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CC0D-228A-4A15-8894-BFAC69944A5B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A6BD-B47C-4AB8-9C72-B1B0E167E23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EDEBA-5328-44BB-90B2-DC8C6A04F648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8FD3-8EBB-4A3F-A9BF-B619D68D776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5547" y="1054101"/>
            <a:ext cx="3519488" cy="496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99335" y="1054101"/>
            <a:ext cx="3519488" cy="496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27A0-5F15-46AD-BC1B-08DBDF75E174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E1B2-0D15-49DB-B1D2-FDA1A006A88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619C-0F24-44A0-8A55-C055929092FB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13C8-B82C-41B7-AE72-9228279F3DC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0577-C958-498B-9A1D-5A15BA6504CA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C8F2-9F0C-426D-9AD6-1591B254A50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B530-7248-464E-8A40-5B33CEDBFD05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F348-30C5-43BD-922A-040369EFE3E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FDCD-ACBC-430C-9C2A-10AB97F9D714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A9E2-F999-4345-A82E-E658ED9F11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-3333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0" y="1054100"/>
            <a:ext cx="7153275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9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757D5DF6-9E70-4645-BDF2-C855DE7DA932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103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9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0DDA7A1-131C-4160-B740-7535B480E59F}" type="slidenum">
              <a:rPr lang="zh-CN" altLang="en-US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188913"/>
            <a:ext cx="7235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6C930E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6C930E"/>
          </a:solidFill>
          <a:latin typeface="Times New Roman" panose="02020603050405020304" pitchFamily="18" charset="0"/>
          <a:ea typeface="华文中宋" panose="0201060004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6C930E"/>
          </a:solidFill>
          <a:latin typeface="Times New Roman" panose="02020603050405020304" pitchFamily="18" charset="0"/>
          <a:ea typeface="华文中宋" panose="0201060004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6C930E"/>
          </a:solidFill>
          <a:latin typeface="Times New Roman" panose="02020603050405020304" pitchFamily="18" charset="0"/>
          <a:ea typeface="华文中宋" panose="0201060004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6C930E"/>
          </a:solidFill>
          <a:latin typeface="Times New Roman" panose="02020603050405020304" pitchFamily="18" charset="0"/>
          <a:ea typeface="华文中宋" panose="0201060004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6C930E"/>
          </a:solidFill>
          <a:latin typeface="Times New Roman" panose="02020603050405020304" pitchFamily="18" charset="0"/>
          <a:ea typeface="华文中宋" panose="0201060004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6C930E"/>
          </a:solidFill>
          <a:latin typeface="Times New Roman" panose="02020603050405020304" pitchFamily="18" charset="0"/>
          <a:ea typeface="华文中宋" panose="0201060004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6C930E"/>
          </a:solidFill>
          <a:latin typeface="Times New Roman" panose="02020603050405020304" pitchFamily="18" charset="0"/>
          <a:ea typeface="华文中宋" panose="0201060004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6C930E"/>
          </a:solidFill>
          <a:latin typeface="Times New Roman" panose="02020603050405020304" pitchFamily="18" charset="0"/>
          <a:ea typeface="华文中宋" panose="02010600040101010101" pitchFamily="2" charset="-122"/>
        </a:defRPr>
      </a:lvl9pPr>
    </p:titleStyle>
    <p:bodyStyle>
      <a:lvl1pPr marL="266700" indent="-266700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"/>
        <a:defRPr sz="2400">
          <a:solidFill>
            <a:srgbClr val="B88723"/>
          </a:solidFill>
          <a:latin typeface="+mn-lt"/>
          <a:ea typeface="+mn-ea"/>
          <a:cs typeface="+mn-cs"/>
        </a:defRPr>
      </a:lvl1pPr>
      <a:lvl2pPr marL="266700" indent="-266700" algn="l" defTabSz="6858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500">
          <a:solidFill>
            <a:srgbClr val="7F7F7F"/>
          </a:solidFill>
          <a:latin typeface="+mn-lt"/>
          <a:ea typeface="+mn-ea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5pPr>
      <a:lvl6pPr marL="2000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6pPr>
      <a:lvl7pPr marL="24574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7pPr>
      <a:lvl8pPr marL="29146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8pPr>
      <a:lvl9pPr marL="33718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1988" y="1220788"/>
            <a:ext cx="7077075" cy="1470025"/>
          </a:xfrm>
        </p:spPr>
        <p:txBody>
          <a:bodyPr/>
          <a:lstStyle/>
          <a:p>
            <a:pPr eaLnBrk="1" hangingPunct="1"/>
            <a:r>
              <a:rPr lang="en-US" altLang="zh-CN" sz="6000" smtClean="0">
                <a:solidFill>
                  <a:srgbClr val="CC0000"/>
                </a:solidFill>
              </a:rPr>
              <a:t>Unit10</a:t>
            </a:r>
            <a:br>
              <a:rPr lang="en-US" altLang="zh-CN" sz="6000" smtClean="0">
                <a:solidFill>
                  <a:srgbClr val="CC0000"/>
                </a:solidFill>
              </a:rPr>
            </a:br>
            <a:r>
              <a:rPr lang="en-US" altLang="zh-CN" sz="6000" smtClean="0">
                <a:solidFill>
                  <a:srgbClr val="CC0000"/>
                </a:solidFill>
              </a:rPr>
              <a:t>How to stay safe</a:t>
            </a:r>
          </a:p>
        </p:txBody>
      </p:sp>
      <p:sp>
        <p:nvSpPr>
          <p:cNvPr id="3" name="矩形 2"/>
          <p:cNvSpPr/>
          <p:nvPr/>
        </p:nvSpPr>
        <p:spPr>
          <a:xfrm>
            <a:off x="685800" y="533717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lnSpc>
                <a:spcPct val="110000"/>
              </a:lnSpc>
              <a:defRPr/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463" y="241300"/>
            <a:ext cx="33162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zh-CN" altLang="en-US" sz="6000">
                <a:solidFill>
                  <a:srgbClr val="0033CC"/>
                </a:solidFill>
                <a:latin typeface="Comic Sans MS" panose="030F0702030302020204" pitchFamily="66" charset="0"/>
              </a:rPr>
              <a:t>ould</a:t>
            </a:r>
            <a:r>
              <a:rPr lang="zh-CN" altLang="en-US" sz="6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000">
                <a:solidFill>
                  <a:srgbClr val="000000"/>
                </a:solidFill>
              </a:rPr>
              <a:t>应该</a:t>
            </a:r>
            <a:endParaRPr lang="zh-CN" altLang="en-US" sz="16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232275" y="190500"/>
            <a:ext cx="46847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zh-CN" altLang="en-US" sz="6000">
                <a:solidFill>
                  <a:srgbClr val="0033CC"/>
                </a:solidFill>
                <a:latin typeface="Comic Sans MS" panose="030F0702030302020204" pitchFamily="66" charset="0"/>
              </a:rPr>
              <a:t>ould</a:t>
            </a:r>
            <a:r>
              <a:rPr lang="zh-CN" altLang="en-US" sz="6000">
                <a:solidFill>
                  <a:srgbClr val="FF0066"/>
                </a:solidFill>
                <a:latin typeface="Comic Sans MS" panose="030F0702030302020204" pitchFamily="66" charset="0"/>
              </a:rPr>
              <a:t>n't</a:t>
            </a:r>
            <a:r>
              <a:rPr lang="zh-CN" altLang="en-US" sz="6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不</a:t>
            </a:r>
            <a:r>
              <a:rPr lang="zh-CN" altLang="en-US" sz="2000">
                <a:solidFill>
                  <a:srgbClr val="000000"/>
                </a:solidFill>
              </a:rPr>
              <a:t>应该</a:t>
            </a:r>
            <a:endParaRPr lang="zh-CN" altLang="en-US" sz="16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7313" y="2308225"/>
            <a:ext cx="654843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He shouldn't </a:t>
            </a:r>
            <a:r>
              <a:rPr lang="zh-CN" altLang="en-US" sz="4000">
                <a:solidFill>
                  <a:srgbClr val="CC00CC"/>
                </a:solidFill>
                <a:latin typeface="Comic Sans MS" panose="030F0702030302020204" pitchFamily="66" charset="0"/>
              </a:rPr>
              <a:t>play football</a:t>
            </a:r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zh-CN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on the road</a:t>
            </a:r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他不应该在马路上踢足球。</a:t>
            </a:r>
            <a:endParaRPr lang="zh-CN" altLang="en-US" sz="160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2838" y="3138488"/>
            <a:ext cx="29432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utoUpdateAnimBg="0"/>
      <p:bldP spid="13315" grpId="0" bldLvl="0" autoUpdateAnimBg="0"/>
      <p:bldP spid="13316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99163" y="87313"/>
            <a:ext cx="30876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8425" y="258763"/>
            <a:ext cx="60007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He shouldn't </a:t>
            </a:r>
            <a:r>
              <a:rPr lang="zh-CN" altLang="en-US" sz="4000">
                <a:solidFill>
                  <a:srgbClr val="CC00CC"/>
                </a:solidFill>
                <a:latin typeface="Comic Sans MS" panose="030F0702030302020204" pitchFamily="66" charset="0"/>
              </a:rPr>
              <a:t>walk a dog</a:t>
            </a:r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on the road.</a:t>
            </a:r>
          </a:p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28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他</a:t>
            </a:r>
            <a:r>
              <a:rPr lang="zh-CN" altLang="en-US">
                <a:solidFill>
                  <a:srgbClr val="000000"/>
                </a:solidFill>
              </a:rPr>
              <a:t>不应该在马路上遛狗。</a:t>
            </a:r>
            <a:endParaRPr lang="zh-CN" altLang="en-US" sz="16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2013" y="3549650"/>
            <a:ext cx="32400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7938" y="3822700"/>
            <a:ext cx="6261101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She shouldn't </a:t>
            </a:r>
            <a:r>
              <a:rPr lang="zh-CN" altLang="en-US" sz="4000">
                <a:solidFill>
                  <a:srgbClr val="CC00CC"/>
                </a:solidFill>
                <a:latin typeface="Comic Sans MS" panose="030F0702030302020204" pitchFamily="66" charset="0"/>
              </a:rPr>
              <a:t>walk a dog</a:t>
            </a:r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in the park.</a:t>
            </a:r>
          </a:p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28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她</a:t>
            </a:r>
            <a:r>
              <a:rPr lang="zh-CN" altLang="en-US">
                <a:solidFill>
                  <a:srgbClr val="000000"/>
                </a:solidFill>
              </a:rPr>
              <a:t>不应该在公园里遛狗。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utoUpdateAnimBg="0"/>
      <p:bldP spid="1434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9738" y="3235325"/>
            <a:ext cx="2333625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813" y="49213"/>
            <a:ext cx="90408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You shouldn't </a:t>
            </a:r>
            <a:r>
              <a:rPr lang="zh-CN" altLang="en-US" sz="4000">
                <a:solidFill>
                  <a:srgbClr val="CC00CC"/>
                </a:solidFill>
                <a:latin typeface="Comic Sans MS" panose="030F0702030302020204" pitchFamily="66" charset="0"/>
              </a:rPr>
              <a:t>cross the street</a:t>
            </a:r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when </a:t>
            </a:r>
          </a:p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the traffic light is red.</a:t>
            </a:r>
            <a:endParaRPr lang="zh-CN" altLang="en-US" sz="16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0025" y="1885950"/>
            <a:ext cx="43116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400">
                <a:solidFill>
                  <a:srgbClr val="FF0000"/>
                </a:solidFill>
              </a:rPr>
              <a:t>It's too dangerous.</a:t>
            </a:r>
          </a:p>
        </p:txBody>
      </p:sp>
      <p:sp>
        <p:nvSpPr>
          <p:cNvPr id="26629" name="箭头 165"/>
          <p:cNvSpPr>
            <a:spLocks noChangeShapeType="1"/>
          </p:cNvSpPr>
          <p:nvPr/>
        </p:nvSpPr>
        <p:spPr bwMode="auto">
          <a:xfrm>
            <a:off x="41275" y="3133725"/>
            <a:ext cx="9197975" cy="84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7950" y="3627438"/>
            <a:ext cx="71421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Don't </a:t>
            </a:r>
            <a:r>
              <a:rPr lang="zh-CN" altLang="en-US" sz="4000">
                <a:solidFill>
                  <a:srgbClr val="CC00CC"/>
                </a:solidFill>
                <a:latin typeface="Comic Sans MS" panose="030F0702030302020204" pitchFamily="66" charset="0"/>
              </a:rPr>
              <a:t>cross the street</a:t>
            </a:r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when </a:t>
            </a:r>
          </a:p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the traffic light is red.</a:t>
            </a:r>
            <a:endParaRPr lang="zh-CN" altLang="en-US" sz="16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4163" y="5464175"/>
            <a:ext cx="431323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400">
                <a:solidFill>
                  <a:srgbClr val="FF0000"/>
                </a:solidFill>
              </a:rPr>
              <a:t>It's too dangerous.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utoUpdateAnimBg="0"/>
      <p:bldP spid="15364" grpId="0" bldLvl="0" autoUpdateAnimBg="0"/>
      <p:bldP spid="15366" grpId="0" bldLvl="0" autoUpdateAnimBg="0"/>
      <p:bldP spid="15367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3883025"/>
            <a:ext cx="32893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98475" y="260350"/>
            <a:ext cx="7821613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You shouldn't ___________</a:t>
            </a:r>
          </a:p>
          <a:p>
            <a:pPr eaLnBrk="1" hangingPunct="1"/>
            <a:r>
              <a:rPr lang="zh-CN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____________.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40238" y="6350"/>
            <a:ext cx="2617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</a:rPr>
              <a:t>watch TV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00125" y="960438"/>
            <a:ext cx="30924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</a:rPr>
              <a:t>for too long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1325" y="2166938"/>
            <a:ext cx="55070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000000"/>
                </a:solidFill>
              </a:rPr>
              <a:t>It's bad for your eyes.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4925" y="3740150"/>
            <a:ext cx="57340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33CC"/>
                </a:solidFill>
                <a:latin typeface="Comic Sans MS" panose="030F0702030302020204" pitchFamily="66" charset="0"/>
              </a:rPr>
              <a:t>Don't ___________</a:t>
            </a:r>
          </a:p>
          <a:p>
            <a:pPr eaLnBrk="1" hangingPunct="1"/>
            <a:r>
              <a:rPr lang="zh-CN" altLang="en-US" sz="4400">
                <a:solidFill>
                  <a:srgbClr val="0033CC"/>
                </a:solidFill>
                <a:latin typeface="Comic Sans MS" panose="030F0702030302020204" pitchFamily="66" charset="0"/>
              </a:rPr>
              <a:t>____________.</a:t>
            </a: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79588" y="3416300"/>
            <a:ext cx="2616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</a:rPr>
              <a:t>watch TV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60363" y="4483100"/>
            <a:ext cx="30924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</a:rPr>
              <a:t>for too long</a:t>
            </a:r>
            <a:endParaRPr lang="zh-CN" altLang="en-US" sz="1800"/>
          </a:p>
        </p:txBody>
      </p:sp>
      <p:sp>
        <p:nvSpPr>
          <p:cNvPr id="27658" name="箭头 165"/>
          <p:cNvSpPr>
            <a:spLocks noChangeShapeType="1"/>
          </p:cNvSpPr>
          <p:nvPr/>
        </p:nvSpPr>
        <p:spPr bwMode="auto">
          <a:xfrm>
            <a:off x="20638" y="3289300"/>
            <a:ext cx="9197975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06363" y="5788025"/>
            <a:ext cx="55054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000000"/>
                </a:solidFill>
              </a:rPr>
              <a:t>It's bad for your eyes.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utoUpdateAnimBg="0"/>
      <p:bldP spid="16388" grpId="0" bldLvl="0" autoUpdateAnimBg="0"/>
      <p:bldP spid="16389" grpId="0" bldLvl="0" autoUpdateAnimBg="0"/>
      <p:bldP spid="16390" grpId="0" bldLvl="0" autoUpdateAnimBg="0"/>
      <p:bldP spid="16391" grpId="0" bldLvl="0" autoUpdateAnimBg="0"/>
      <p:bldP spid="16392" grpId="0" bldLvl="0" autoUpdateAnimBg="0"/>
      <p:bldP spid="16393" grpId="0" bldLvl="0" autoUpdateAnimBg="0"/>
      <p:bldP spid="16395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98475" y="260350"/>
            <a:ext cx="72596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Comic Sans MS" panose="030F0702030302020204" pitchFamily="66" charset="0"/>
              </a:rPr>
              <a:t>You shouldn't ___________.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03663" y="6350"/>
            <a:ext cx="391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400">
                <a:solidFill>
                  <a:srgbClr val="FF0000"/>
                </a:solidFill>
              </a:rPr>
              <a:t>eat too full</a:t>
            </a:r>
            <a:r>
              <a:rPr lang="zh-CN" altLang="en-US" sz="2000">
                <a:solidFill>
                  <a:srgbClr val="0033CC"/>
                </a:solidFill>
              </a:rPr>
              <a:t>（吃太饱）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3550" y="1549400"/>
            <a:ext cx="6464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400">
                <a:solidFill>
                  <a:srgbClr val="000000"/>
                </a:solidFill>
              </a:rPr>
              <a:t>It's bad for your health</a:t>
            </a:r>
            <a:r>
              <a:rPr lang="zh-CN" altLang="en-US" sz="2000">
                <a:solidFill>
                  <a:srgbClr val="000000"/>
                </a:solidFill>
              </a:rPr>
              <a:t>（健康）</a:t>
            </a:r>
            <a:r>
              <a:rPr lang="zh-CN" altLang="en-US" sz="4400">
                <a:solidFill>
                  <a:srgbClr val="000000"/>
                </a:solidFill>
              </a:rPr>
              <a:t>.</a:t>
            </a:r>
            <a:endParaRPr lang="zh-CN" altLang="en-US" sz="16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925" y="3978275"/>
            <a:ext cx="5360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Don't ___________.</a:t>
            </a:r>
            <a:endParaRPr lang="zh-CN" altLang="en-US" sz="1600">
              <a:solidFill>
                <a:srgbClr val="0033CC"/>
              </a:solidFill>
            </a:endParaRPr>
          </a:p>
        </p:txBody>
      </p:sp>
      <p:sp>
        <p:nvSpPr>
          <p:cNvPr id="28678" name="箭头 165"/>
          <p:cNvSpPr>
            <a:spLocks noChangeShapeType="1"/>
          </p:cNvSpPr>
          <p:nvPr/>
        </p:nvSpPr>
        <p:spPr bwMode="auto">
          <a:xfrm>
            <a:off x="20638" y="3289300"/>
            <a:ext cx="9197975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951288"/>
            <a:ext cx="3359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611313" y="3668713"/>
            <a:ext cx="39116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400">
                <a:solidFill>
                  <a:srgbClr val="FF0000"/>
                </a:solidFill>
              </a:rPr>
              <a:t>eat too full</a:t>
            </a:r>
            <a:r>
              <a:rPr lang="zh-CN" altLang="en-US" sz="2000">
                <a:solidFill>
                  <a:srgbClr val="0033CC"/>
                </a:solidFill>
              </a:rPr>
              <a:t>（吃太饱）</a:t>
            </a:r>
            <a:endParaRPr lang="zh-CN" altLang="en-US" sz="16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4613" y="5184775"/>
            <a:ext cx="66055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400">
                <a:solidFill>
                  <a:srgbClr val="000000"/>
                </a:solidFill>
              </a:rPr>
              <a:t>It's bad for your health</a:t>
            </a:r>
            <a:r>
              <a:rPr lang="zh-CN" altLang="en-US" sz="2000">
                <a:solidFill>
                  <a:srgbClr val="000000"/>
                </a:solidFill>
              </a:rPr>
              <a:t>（健康）.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utoUpdateAnimBg="0"/>
      <p:bldP spid="17411" grpId="0" bldLvl="0" autoUpdateAnimBg="0"/>
      <p:bldP spid="17412" grpId="0" bldLvl="0" autoUpdateAnimBg="0"/>
      <p:bldP spid="17413" grpId="0" bldLvl="0" autoUpdateAnimBg="0"/>
      <p:bldP spid="17416" grpId="0" bldLvl="0" autoUpdateAnimBg="0"/>
      <p:bldP spid="1741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98475" y="260350"/>
            <a:ext cx="79629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You shouldn't ___________.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03663" y="6350"/>
            <a:ext cx="4252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</a:rPr>
              <a:t>play on the stair.</a:t>
            </a:r>
            <a:endParaRPr lang="zh-CN" altLang="en-US" sz="18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3550" y="1549400"/>
            <a:ext cx="42862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000000"/>
                </a:solidFill>
              </a:rPr>
              <a:t>You'll fall down.</a:t>
            </a:r>
            <a:endParaRPr lang="zh-CN" altLang="en-US" sz="18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925" y="3978275"/>
            <a:ext cx="587533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33CC"/>
                </a:solidFill>
                <a:latin typeface="Comic Sans MS" panose="030F0702030302020204" pitchFamily="66" charset="0"/>
              </a:rPr>
              <a:t>Don't ___________.</a:t>
            </a: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29702" name="箭头 165"/>
          <p:cNvSpPr>
            <a:spLocks noChangeShapeType="1"/>
          </p:cNvSpPr>
          <p:nvPr/>
        </p:nvSpPr>
        <p:spPr bwMode="auto">
          <a:xfrm>
            <a:off x="20638" y="3289300"/>
            <a:ext cx="9197975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889375"/>
            <a:ext cx="32416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579563" y="3640138"/>
            <a:ext cx="42513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</a:rPr>
              <a:t>play on the stair.</a:t>
            </a:r>
            <a:endParaRPr lang="zh-CN" altLang="en-US" sz="180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15913" y="5310188"/>
            <a:ext cx="42862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000000"/>
                </a:solidFill>
              </a:rPr>
              <a:t>You'll fall down.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utoUpdateAnimBg="0"/>
      <p:bldP spid="18435" grpId="0" bldLvl="0" autoUpdateAnimBg="0"/>
      <p:bldP spid="18436" grpId="0" bldLvl="0" autoUpdateAnimBg="0"/>
      <p:bldP spid="18437" grpId="0" bldLvl="0" autoUpdateAnimBg="0"/>
      <p:bldP spid="18440" grpId="0" bldLvl="0" autoUpdateAnimBg="0"/>
      <p:bldP spid="18441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8475" y="260350"/>
            <a:ext cx="72596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Comic Sans MS" panose="030F0702030302020204" pitchFamily="66" charset="0"/>
              </a:rPr>
              <a:t>You shouldn't ___________.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03663" y="6350"/>
            <a:ext cx="40401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400">
                <a:solidFill>
                  <a:srgbClr val="FF0000"/>
                </a:solidFill>
              </a:rPr>
              <a:t>swim in the lake.</a:t>
            </a:r>
            <a:endParaRPr lang="zh-CN" altLang="en-US" sz="16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3550" y="1549400"/>
            <a:ext cx="47879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400">
                <a:solidFill>
                  <a:srgbClr val="000000"/>
                </a:solidFill>
              </a:rPr>
              <a:t>You'll be dangerous.</a:t>
            </a:r>
            <a:endParaRPr lang="zh-CN" altLang="en-US" sz="16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925" y="3978275"/>
            <a:ext cx="5360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Don't ___________.</a:t>
            </a:r>
            <a:endParaRPr lang="zh-CN" altLang="en-US" sz="1600">
              <a:solidFill>
                <a:srgbClr val="0033CC"/>
              </a:solidFill>
            </a:endParaRPr>
          </a:p>
        </p:txBody>
      </p:sp>
      <p:sp>
        <p:nvSpPr>
          <p:cNvPr id="30726" name="箭头 165"/>
          <p:cNvSpPr>
            <a:spLocks noChangeShapeType="1"/>
          </p:cNvSpPr>
          <p:nvPr/>
        </p:nvSpPr>
        <p:spPr bwMode="auto">
          <a:xfrm>
            <a:off x="20638" y="3289300"/>
            <a:ext cx="9197975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646488"/>
            <a:ext cx="3448050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16063" y="3584575"/>
            <a:ext cx="40401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400">
                <a:solidFill>
                  <a:srgbClr val="FF0000"/>
                </a:solidFill>
              </a:rPr>
              <a:t>swim in the lake.</a:t>
            </a:r>
            <a:endParaRPr lang="zh-CN" altLang="en-US" sz="16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63525" y="5295900"/>
            <a:ext cx="47879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400">
                <a:solidFill>
                  <a:srgbClr val="000000"/>
                </a:solidFill>
              </a:rPr>
              <a:t>You'll be dangerous.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utoUpdateAnimBg="0"/>
      <p:bldP spid="19459" grpId="0" bldLvl="0" autoUpdateAnimBg="0"/>
      <p:bldP spid="19460" grpId="0" bldLvl="0" autoUpdateAnimBg="0"/>
      <p:bldP spid="19461" grpId="0" bldLvl="0" autoUpdateAnimBg="0"/>
      <p:bldP spid="19464" grpId="0" bldLvl="0" autoUpdateAnimBg="0"/>
      <p:bldP spid="1946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98475" y="260350"/>
            <a:ext cx="79629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You shouldn't ___________.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03663" y="6350"/>
            <a:ext cx="4167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</a:rPr>
              <a:t>play on the road</a:t>
            </a:r>
            <a:endParaRPr lang="zh-CN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3550" y="1549400"/>
            <a:ext cx="52054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000000"/>
                </a:solidFill>
              </a:rPr>
              <a:t>You'll be dangerous.</a:t>
            </a:r>
            <a:endParaRPr lang="zh-CN" altLang="en-US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4925" y="3978275"/>
            <a:ext cx="587533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33CC"/>
                </a:solidFill>
                <a:latin typeface="Comic Sans MS" panose="030F0702030302020204" pitchFamily="66" charset="0"/>
              </a:rPr>
              <a:t>Don't ___________.</a:t>
            </a: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31750" name="箭头 165"/>
          <p:cNvSpPr>
            <a:spLocks noChangeShapeType="1"/>
          </p:cNvSpPr>
          <p:nvPr/>
        </p:nvSpPr>
        <p:spPr bwMode="auto">
          <a:xfrm>
            <a:off x="20638" y="3289300"/>
            <a:ext cx="9197975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63525" y="5295900"/>
            <a:ext cx="5359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000000"/>
                </a:solidFill>
              </a:rPr>
              <a:t>You'll be dangerous. </a:t>
            </a:r>
            <a:endParaRPr lang="zh-CN" altLang="en-US" sz="1800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98145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568450" y="3657600"/>
            <a:ext cx="4165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</a:rPr>
              <a:t>play on the road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utoUpdateAnimBg="0"/>
      <p:bldP spid="20483" grpId="0" bldLvl="0" autoUpdateAnimBg="0"/>
      <p:bldP spid="20484" grpId="0" bldLvl="0" autoUpdateAnimBg="0"/>
      <p:bldP spid="20485" grpId="0" bldLvl="0" autoUpdateAnimBg="0"/>
      <p:bldP spid="20487" grpId="0" bldLvl="0" autoUpdateAnimBg="0"/>
      <p:bldP spid="20489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03263" y="2135188"/>
            <a:ext cx="42608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0000FF"/>
                </a:solidFill>
                <a:latin typeface="Comic Sans MS" panose="030F0702030302020204" pitchFamily="66" charset="0"/>
              </a:rPr>
              <a:t>sa</a:t>
            </a:r>
            <a:r>
              <a:rPr lang="zh-CN" altLang="en-US" sz="8000">
                <a:solidFill>
                  <a:srgbClr val="FF0000"/>
                </a:solidFill>
                <a:latin typeface="Comic Sans MS" panose="030F0702030302020204" pitchFamily="66" charset="0"/>
              </a:rPr>
              <a:t>fe</a:t>
            </a:r>
            <a:r>
              <a:rPr lang="zh-CN" altLang="en-US" sz="8000">
                <a:solidFill>
                  <a:srgbClr val="0000FF"/>
                </a:solidFill>
                <a:latin typeface="Comic Sans MS" panose="030F0702030302020204" pitchFamily="66" charset="0"/>
              </a:rPr>
              <a:t>ty</a:t>
            </a:r>
            <a:r>
              <a:rPr lang="zh-CN" altLang="en-US" sz="4000">
                <a:solidFill>
                  <a:srgbClr val="FF0000"/>
                </a:solidFill>
              </a:rPr>
              <a:t> </a:t>
            </a:r>
            <a:r>
              <a:rPr lang="zh-CN" altLang="en-US" sz="3200">
                <a:solidFill>
                  <a:srgbClr val="000000"/>
                </a:solidFill>
              </a:rPr>
              <a:t>安全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96863" y="4332288"/>
            <a:ext cx="76533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000000"/>
                </a:solidFill>
                <a:latin typeface="Comic Sans MS" panose="030F0702030302020204" pitchFamily="66" charset="0"/>
              </a:rPr>
              <a:t>Safety first </a:t>
            </a:r>
            <a:r>
              <a:rPr lang="zh-CN" altLang="en-US" sz="3200">
                <a:solidFill>
                  <a:srgbClr val="000000"/>
                </a:solidFill>
              </a:rPr>
              <a:t>安全的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73113" y="531813"/>
            <a:ext cx="35242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0000FF"/>
                </a:solidFill>
                <a:latin typeface="Comic Sans MS" panose="030F0702030302020204" pitchFamily="66" charset="0"/>
              </a:rPr>
              <a:t>sa</a:t>
            </a:r>
            <a:r>
              <a:rPr lang="zh-CN" altLang="en-US" sz="8000">
                <a:solidFill>
                  <a:srgbClr val="FF0000"/>
                </a:solidFill>
                <a:latin typeface="Comic Sans MS" panose="030F0702030302020204" pitchFamily="66" charset="0"/>
              </a:rPr>
              <a:t>fe</a:t>
            </a:r>
            <a:r>
              <a:rPr lang="zh-CN" altLang="en-US" sz="3200">
                <a:solidFill>
                  <a:srgbClr val="000000"/>
                </a:solidFill>
              </a:rPr>
              <a:t>安全的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utoUpdateAnimBg="0"/>
      <p:bldP spid="5123" grpId="0" bldLvl="0" autoUpdateAnimBg="0"/>
      <p:bldP spid="5124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2263" y="374650"/>
            <a:ext cx="30130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cr</a:t>
            </a:r>
            <a:r>
              <a:rPr lang="zh-CN" altLang="en-US" sz="6600">
                <a:solidFill>
                  <a:srgbClr val="0000FF"/>
                </a:solidFill>
                <a:latin typeface="Comic Sans MS" panose="030F0702030302020204" pitchFamily="66" charset="0"/>
              </a:rPr>
              <a:t>oss</a:t>
            </a:r>
            <a:r>
              <a:rPr lang="zh-CN" altLang="en-US">
                <a:solidFill>
                  <a:srgbClr val="000000"/>
                </a:solidFill>
              </a:rPr>
              <a:t>横过</a:t>
            </a:r>
            <a:endParaRPr lang="zh-CN" altLang="en-US" sz="18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5750" y="2336800"/>
            <a:ext cx="3424238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cr</a:t>
            </a:r>
            <a:r>
              <a:rPr lang="zh-CN" altLang="en-US" sz="6600">
                <a:solidFill>
                  <a:srgbClr val="0000FF"/>
                </a:solidFill>
                <a:latin typeface="Comic Sans MS" panose="030F0702030302020204" pitchFamily="66" charset="0"/>
              </a:rPr>
              <a:t>oss</a:t>
            </a:r>
            <a:r>
              <a:rPr lang="zh-CN" altLang="en-US" sz="6600">
                <a:solidFill>
                  <a:srgbClr val="FF0066"/>
                </a:solidFill>
                <a:latin typeface="Comic Sans MS" panose="030F0702030302020204" pitchFamily="66" charset="0"/>
              </a:rPr>
              <a:t>ing</a:t>
            </a:r>
          </a:p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人行横道、十字路口</a:t>
            </a:r>
            <a:endParaRPr lang="zh-CN" altLang="en-US" sz="18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00050" y="4889500"/>
            <a:ext cx="263048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r</a:t>
            </a:r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oa</a:t>
            </a:r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d </a:t>
            </a:r>
            <a:r>
              <a:rPr lang="zh-CN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路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74988" y="4884738"/>
            <a:ext cx="54117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6000">
                <a:solidFill>
                  <a:srgbClr val="CC00CC"/>
                </a:solidFill>
                <a:latin typeface="Comic Sans MS" panose="030F0702030302020204" pitchFamily="66" charset="0"/>
              </a:rPr>
              <a:t>cross the road</a:t>
            </a:r>
          </a:p>
          <a:p>
            <a:r>
              <a:rPr lang="zh-CN" altLang="en-US" sz="6000">
                <a:solidFill>
                  <a:srgbClr val="CC00CC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40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穿过马路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87788" y="374650"/>
            <a:ext cx="5516562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5400">
                <a:solidFill>
                  <a:srgbClr val="CC00CC"/>
                </a:solidFill>
                <a:latin typeface="Comic Sans MS" panose="030F0702030302020204" pitchFamily="66" charset="0"/>
              </a:rPr>
              <a:t>cross the street</a:t>
            </a:r>
          </a:p>
          <a:p>
            <a:r>
              <a:rPr lang="zh-CN" altLang="en-US" sz="5400">
                <a:solidFill>
                  <a:srgbClr val="CC00CC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36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穿过大街</a:t>
            </a:r>
            <a:endParaRPr lang="zh-CN" altLang="en-US" sz="20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770313" y="2716213"/>
            <a:ext cx="51514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CC00CC"/>
                </a:solidFill>
                <a:latin typeface="Comic Sans MS" panose="030F0702030302020204" pitchFamily="66" charset="0"/>
              </a:rPr>
              <a:t>safety crossing</a:t>
            </a:r>
          </a:p>
          <a:p>
            <a:pPr eaLnBrk="1" hangingPunct="1"/>
            <a:r>
              <a:rPr lang="zh-CN" altLang="en-US" sz="2800">
                <a:solidFill>
                  <a:srgbClr val="000000"/>
                </a:solidFill>
              </a:rPr>
              <a:t>安全的十字路口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7" grpId="0" bldLvl="0" autoUpdateAnimBg="0"/>
      <p:bldP spid="6148" grpId="0" bldLvl="0" autoUpdateAnimBg="0"/>
      <p:bldP spid="6149" grpId="0" bldLvl="0" autoUpdateAnimBg="0"/>
      <p:bldP spid="6150" grpId="0" bldLvl="0" autoUpdateAnimBg="0"/>
      <p:bldP spid="6151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8000" y="342900"/>
            <a:ext cx="367188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tra</a:t>
            </a:r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ffic</a:t>
            </a:r>
            <a:r>
              <a:rPr lang="zh-CN" altLang="en-US">
                <a:solidFill>
                  <a:srgbClr val="000000"/>
                </a:solidFill>
              </a:rPr>
              <a:t>交通</a:t>
            </a:r>
            <a:endParaRPr lang="zh-CN" altLang="en-US" sz="180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46600" y="357188"/>
            <a:ext cx="240188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ight</a:t>
            </a:r>
            <a:r>
              <a:rPr lang="zh-CN" altLang="en-US" sz="2800">
                <a:solidFill>
                  <a:srgbClr val="000066"/>
                </a:solidFill>
                <a:latin typeface="Comic Sans MS" panose="030F0702030302020204" pitchFamily="66" charset="0"/>
              </a:rPr>
              <a:t>灯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2962275"/>
            <a:ext cx="650398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tra</a:t>
            </a:r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ffic</a:t>
            </a:r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 l</a:t>
            </a:r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ights</a:t>
            </a:r>
            <a:r>
              <a:rPr lang="zh-CN" altLang="en-US">
                <a:solidFill>
                  <a:srgbClr val="000000"/>
                </a:solidFill>
              </a:rPr>
              <a:t>交通灯</a:t>
            </a:r>
            <a:endParaRPr lang="zh-CN" altLang="en-US" sz="180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965575"/>
            <a:ext cx="25146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4050" y="233363"/>
            <a:ext cx="1976438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" y="5081588"/>
            <a:ext cx="58197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800">
                <a:solidFill>
                  <a:srgbClr val="CC00CC"/>
                </a:solidFill>
                <a:latin typeface="Comic Sans MS" panose="030F0702030302020204" pitchFamily="66" charset="0"/>
              </a:rPr>
              <a:t>Traffic light is red.</a:t>
            </a:r>
            <a:endParaRPr lang="zh-CN" altLang="en-US" sz="480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utoUpdateAnimBg="0"/>
      <p:bldP spid="7171" grpId="0" bldLvl="0" autoUpdateAnimBg="0"/>
      <p:bldP spid="7172" grpId="0" bldLvl="0" autoUpdateAnimBg="0"/>
      <p:bldP spid="7175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5413" y="311150"/>
            <a:ext cx="85471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Do </a:t>
            </a:r>
            <a:r>
              <a:rPr lang="zh-CN" altLang="en-US" sz="4000">
                <a:solidFill>
                  <a:srgbClr val="CC00CC"/>
                </a:solidFill>
                <a:latin typeface="Comic Sans MS" panose="030F0702030302020204" pitchFamily="66" charset="0"/>
              </a:rPr>
              <a:t>cross the street</a:t>
            </a:r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 the traffic </a:t>
            </a:r>
          </a:p>
          <a:p>
            <a:pPr eaLnBrk="1" hangingPunct="1"/>
            <a:r>
              <a:rPr lang="zh-CN" altLang="en-US" sz="4000">
                <a:solidFill>
                  <a:srgbClr val="0033CC"/>
                </a:solidFill>
                <a:latin typeface="Comic Sans MS" panose="030F0702030302020204" pitchFamily="66" charset="0"/>
              </a:rPr>
              <a:t>lights or  safety crossing.</a:t>
            </a:r>
          </a:p>
          <a:p>
            <a:pPr eaLnBrk="1" hangingPunct="1"/>
            <a:r>
              <a:rPr lang="zh-CN" altLang="en-US" sz="2000">
                <a:solidFill>
                  <a:srgbClr val="000000"/>
                </a:solidFill>
              </a:rPr>
              <a:t>在交通灯区或安全的十字路口穿过路口。</a:t>
            </a:r>
            <a:endParaRPr lang="zh-CN" altLang="en-US" sz="16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3838" y="3038475"/>
            <a:ext cx="73215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33CC"/>
                </a:solidFill>
                <a:latin typeface="Comic Sans MS" panose="030F0702030302020204" pitchFamily="66" charset="0"/>
              </a:rPr>
              <a:t>Don't </a:t>
            </a:r>
            <a:r>
              <a:rPr lang="zh-CN" altLang="en-US" sz="4400">
                <a:solidFill>
                  <a:srgbClr val="CC00CC"/>
                </a:solidFill>
                <a:latin typeface="Comic Sans MS" panose="030F0702030302020204" pitchFamily="66" charset="0"/>
              </a:rPr>
              <a:t>cross the road</a:t>
            </a:r>
            <a:r>
              <a:rPr lang="zh-CN" altLang="en-US" sz="4400">
                <a:solidFill>
                  <a:srgbClr val="0033CC"/>
                </a:solidFill>
                <a:latin typeface="Comic Sans MS" panose="030F0702030302020204" pitchFamily="66" charset="0"/>
              </a:rPr>
              <a:t> when </a:t>
            </a:r>
          </a:p>
          <a:p>
            <a:pPr eaLnBrk="1" hangingPunct="1"/>
            <a:r>
              <a:rPr lang="zh-CN" altLang="en-US" sz="4400">
                <a:solidFill>
                  <a:srgbClr val="0033CC"/>
                </a:solidFill>
                <a:latin typeface="Comic Sans MS" panose="030F0702030302020204" pitchFamily="66" charset="0"/>
              </a:rPr>
              <a:t>the traffic light is red.</a:t>
            </a:r>
          </a:p>
          <a:p>
            <a:pPr eaLnBrk="1" hangingPunct="1"/>
            <a:r>
              <a:rPr lang="zh-CN" altLang="en-US" sz="2800">
                <a:solidFill>
                  <a:srgbClr val="000000"/>
                </a:solidFill>
              </a:rPr>
              <a:t>当红灯亮时不能穿过马路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utoUpdateAnimBg="0"/>
      <p:bldP spid="819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285750"/>
            <a:ext cx="607218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71638" y="1358900"/>
            <a:ext cx="3295650" cy="13239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zh-CN" altLang="en-US" sz="8000">
                <a:solidFill>
                  <a:srgbClr val="0033CC"/>
                </a:solidFill>
                <a:latin typeface="Comic Sans MS" panose="030F0702030302020204" pitchFamily="66" charset="0"/>
              </a:rPr>
              <a:t>air</a:t>
            </a:r>
            <a:r>
              <a:rPr lang="zh-CN" altLang="en-US" sz="3200">
                <a:solidFill>
                  <a:srgbClr val="000000"/>
                </a:solidFill>
              </a:rPr>
              <a:t>楼梯</a:t>
            </a:r>
            <a:endParaRPr lang="zh-CN" alt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637213" y="88900"/>
            <a:ext cx="4683125" cy="13239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FF0000"/>
                </a:solidFill>
                <a:latin typeface="Comic Sans MS" panose="030F0702030302020204" pitchFamily="66" charset="0"/>
              </a:rPr>
              <a:t>up st</a:t>
            </a:r>
            <a:r>
              <a:rPr lang="zh-CN" altLang="en-US" sz="8000">
                <a:solidFill>
                  <a:srgbClr val="0033CC"/>
                </a:solidFill>
                <a:latin typeface="Comic Sans MS" panose="030F0702030302020204" pitchFamily="66" charset="0"/>
              </a:rPr>
              <a:t>air</a:t>
            </a:r>
            <a:r>
              <a:rPr lang="zh-CN" altLang="en-US" sz="3200">
                <a:solidFill>
                  <a:srgbClr val="000000"/>
                </a:solidFill>
              </a:rPr>
              <a:t>楼上</a:t>
            </a:r>
            <a:endParaRPr lang="zh-CN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63713" y="3876675"/>
            <a:ext cx="5984875" cy="13239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FF0000"/>
                </a:solidFill>
                <a:latin typeface="Comic Sans MS" panose="030F0702030302020204" pitchFamily="66" charset="0"/>
              </a:rPr>
              <a:t>down st</a:t>
            </a:r>
            <a:r>
              <a:rPr lang="zh-CN" altLang="en-US" sz="8000">
                <a:solidFill>
                  <a:srgbClr val="0033CC"/>
                </a:solidFill>
                <a:latin typeface="Comic Sans MS" panose="030F0702030302020204" pitchFamily="66" charset="0"/>
              </a:rPr>
              <a:t>air</a:t>
            </a:r>
            <a:r>
              <a:rPr lang="zh-CN" altLang="en-US" sz="3200">
                <a:solidFill>
                  <a:srgbClr val="000000"/>
                </a:solidFill>
              </a:rPr>
              <a:t>楼下</a:t>
            </a:r>
            <a:endParaRPr lang="zh-CN" alt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5645150"/>
            <a:ext cx="8616950" cy="10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000000"/>
                </a:solidFill>
                <a:latin typeface="Comic Sans MS" panose="030F0702030302020204" pitchFamily="66" charset="0"/>
              </a:rPr>
              <a:t>Don't run</a:t>
            </a:r>
            <a:r>
              <a:rPr lang="zh-CN" altLang="en-US" sz="6000">
                <a:solidFill>
                  <a:srgbClr val="CC00CC"/>
                </a:solidFill>
                <a:latin typeface="Comic Sans MS" panose="030F0702030302020204" pitchFamily="66" charset="0"/>
              </a:rPr>
              <a:t> on </a:t>
            </a:r>
            <a:r>
              <a:rPr lang="zh-CN" altLang="en-US" sz="6000">
                <a:solidFill>
                  <a:srgbClr val="000000"/>
                </a:solidFill>
                <a:latin typeface="Comic Sans MS" panose="030F0702030302020204" pitchFamily="66" charset="0"/>
              </a:rPr>
              <a:t>the stairs.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 autoUpdateAnimBg="0"/>
      <p:bldP spid="9220" grpId="0" bldLvl="0" animBg="1" autoUpdateAnimBg="0"/>
      <p:bldP spid="9221" grpId="0" bldLvl="0" animBg="1" autoUpdateAnimBg="0"/>
      <p:bldP spid="9222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188" y="150813"/>
            <a:ext cx="216376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463" y="2292350"/>
            <a:ext cx="2633662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mon</a:t>
            </a:r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ey</a:t>
            </a:r>
          </a:p>
          <a:p>
            <a:pPr eaLnBrk="1" hangingPunct="1"/>
            <a:r>
              <a:rPr lang="zh-CN" altLang="en-US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钱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1950" y="125413"/>
            <a:ext cx="21129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89250" y="2354263"/>
            <a:ext cx="2432050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can</a:t>
            </a:r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dy</a:t>
            </a:r>
          </a:p>
          <a:p>
            <a:pPr eaLnBrk="1" hangingPunct="1"/>
            <a:r>
              <a:rPr lang="zh-CN" altLang="en-US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糖果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1725" y="15875"/>
            <a:ext cx="209391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61038" y="2295525"/>
            <a:ext cx="3597275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str</a:t>
            </a:r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an</a:t>
            </a:r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ger</a:t>
            </a:r>
          </a:p>
          <a:p>
            <a:pPr eaLnBrk="1" hangingPunct="1"/>
            <a:r>
              <a:rPr lang="zh-CN" altLang="en-US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陌生人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463" y="4287838"/>
            <a:ext cx="8421687" cy="19383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Don't </a:t>
            </a:r>
            <a:r>
              <a:rPr lang="zh-CN" altLang="en-US" sz="4400">
                <a:solidFill>
                  <a:srgbClr val="CC00CC"/>
                </a:solidFill>
                <a:latin typeface="Comic Sans MS" panose="030F0702030302020204" pitchFamily="66" charset="0"/>
              </a:rPr>
              <a:t>take</a:t>
            </a:r>
            <a:r>
              <a:rPr lang="zh-CN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 any money or candy </a:t>
            </a:r>
          </a:p>
          <a:p>
            <a:pPr eaLnBrk="1" hangingPunct="1"/>
            <a:r>
              <a:rPr lang="zh-CN" altLang="en-US" sz="4400">
                <a:solidFill>
                  <a:srgbClr val="CC00CC"/>
                </a:solidFill>
                <a:latin typeface="Comic Sans MS" panose="030F0702030302020204" pitchFamily="66" charset="0"/>
              </a:rPr>
              <a:t>from strangers</a:t>
            </a:r>
            <a:r>
              <a:rPr lang="zh-CN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 in the street.</a:t>
            </a:r>
            <a:endParaRPr lang="zh-CN" altLang="en-US" sz="2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zh-CN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在大街上，不要从陌生人那里拿钱或糖果。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  <p:bldP spid="10245" grpId="0" bldLvl="0" autoUpdateAnimBg="0"/>
      <p:bldP spid="10247" grpId="0" bldLvl="0" autoUpdateAnimBg="0"/>
      <p:bldP spid="10248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6850" y="295275"/>
            <a:ext cx="54086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7200">
                <a:solidFill>
                  <a:srgbClr val="FF0000"/>
                </a:solidFill>
                <a:latin typeface="Comic Sans MS" panose="030F0702030302020204" pitchFamily="66" charset="0"/>
              </a:rPr>
              <a:t>trou</a:t>
            </a:r>
            <a:r>
              <a:rPr lang="zh-CN" altLang="en-US" sz="7200">
                <a:solidFill>
                  <a:srgbClr val="0033CC"/>
                </a:solidFill>
                <a:latin typeface="Comic Sans MS" panose="030F0702030302020204" pitchFamily="66" charset="0"/>
              </a:rPr>
              <a:t>ble</a:t>
            </a:r>
            <a:r>
              <a:rPr lang="zh-CN" altLang="en-US" sz="72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solidFill>
                  <a:srgbClr val="000000"/>
                </a:solidFill>
              </a:rPr>
              <a:t>麻烦、烦恼</a:t>
            </a:r>
            <a:endParaRPr lang="zh-CN" altLang="en-US" sz="200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3213" y="1835150"/>
            <a:ext cx="65484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7200">
                <a:solidFill>
                  <a:srgbClr val="FF0000"/>
                </a:solidFill>
                <a:latin typeface="Comic Sans MS" panose="030F0702030302020204" pitchFamily="66" charset="0"/>
              </a:rPr>
              <a:t>in  trou</a:t>
            </a:r>
            <a:r>
              <a:rPr lang="zh-CN" altLang="en-US" sz="7200">
                <a:solidFill>
                  <a:srgbClr val="0033CC"/>
                </a:solidFill>
                <a:latin typeface="Comic Sans MS" panose="030F0702030302020204" pitchFamily="66" charset="0"/>
              </a:rPr>
              <a:t>ble</a:t>
            </a:r>
            <a:r>
              <a:rPr lang="zh-CN" altLang="en-US" sz="72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solidFill>
                  <a:srgbClr val="000000"/>
                </a:solidFill>
              </a:rPr>
              <a:t>遇到烦恼</a:t>
            </a:r>
            <a:endParaRPr lang="zh-CN" altLang="en-US" sz="20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4938" y="3582988"/>
            <a:ext cx="7324725" cy="18780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Do tell your teacher if you </a:t>
            </a:r>
          </a:p>
          <a:p>
            <a:pPr eaLnBrk="1" hangingPunct="1"/>
            <a:r>
              <a:rPr lang="zh-CN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see a classmate </a:t>
            </a:r>
            <a:r>
              <a:rPr lang="zh-CN" altLang="en-US" sz="4400">
                <a:solidFill>
                  <a:srgbClr val="CC00CC"/>
                </a:solidFill>
                <a:latin typeface="Comic Sans MS" panose="030F0702030302020204" pitchFamily="66" charset="0"/>
              </a:rPr>
              <a:t>in trouble</a:t>
            </a:r>
            <a:r>
              <a:rPr lang="zh-CN" altLang="en-US" sz="440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r>
              <a:rPr lang="zh-CN" altLang="en-US">
                <a:solidFill>
                  <a:srgbClr val="0033CC"/>
                </a:solidFill>
                <a:latin typeface="Comic Sans MS" panose="030F0702030302020204" pitchFamily="66" charset="0"/>
              </a:rPr>
              <a:t> 如果看见你的同学有麻烦，告诉你的老师。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utoUpdateAnimBg="0"/>
      <p:bldP spid="11267" grpId="0" bldLvl="0" autoUpdateAnimBg="0"/>
      <p:bldP spid="11268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6850" y="295275"/>
            <a:ext cx="30400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our</a:t>
            </a:r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小时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1463" y="1952625"/>
            <a:ext cx="878681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0033CC"/>
                </a:solidFill>
                <a:latin typeface="Comic Sans MS" panose="030F0702030302020204" pitchFamily="66" charset="0"/>
              </a:rPr>
              <a:t>during school hours</a:t>
            </a:r>
            <a:r>
              <a:rPr lang="zh-CN" altLang="en-US" sz="6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>
                <a:solidFill>
                  <a:srgbClr val="000000"/>
                </a:solidFill>
                <a:latin typeface="Comic Sans MS" panose="030F0702030302020204" pitchFamily="66" charset="0"/>
              </a:rPr>
              <a:t>上学期间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416425" y="452438"/>
            <a:ext cx="41449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with</a:t>
            </a:r>
            <a:r>
              <a:rPr lang="zh-CN" altLang="en-US" sz="6600">
                <a:solidFill>
                  <a:srgbClr val="0033CC"/>
                </a:solidFill>
                <a:latin typeface="Comic Sans MS" panose="030F0702030302020204" pitchFamily="66" charset="0"/>
              </a:rPr>
              <a:t>out</a:t>
            </a:r>
            <a:r>
              <a:rPr lang="zh-CN" altLang="en-US" sz="6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>
                <a:solidFill>
                  <a:srgbClr val="000000"/>
                </a:solidFill>
              </a:rPr>
              <a:t>没有</a:t>
            </a:r>
            <a:endParaRPr lang="zh-CN" altLang="en-US" sz="18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1275" y="3765550"/>
            <a:ext cx="8815388" cy="1816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Comic Sans MS" panose="030F0702030302020204" pitchFamily="66" charset="0"/>
              </a:rPr>
              <a:t>Don't </a:t>
            </a:r>
            <a:r>
              <a:rPr lang="zh-CN" altLang="en-US" sz="4000">
                <a:solidFill>
                  <a:srgbClr val="CC00CC"/>
                </a:solidFill>
                <a:latin typeface="Comic Sans MS" panose="030F0702030302020204" pitchFamily="66" charset="0"/>
              </a:rPr>
              <a:t>leave the school</a:t>
            </a:r>
            <a:r>
              <a:rPr lang="zh-CN" altLang="en-US" sz="4000">
                <a:solidFill>
                  <a:srgbClr val="000000"/>
                </a:solidFill>
                <a:latin typeface="Comic Sans MS" panose="030F0702030302020204" pitchFamily="66" charset="0"/>
              </a:rPr>
              <a:t> during school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Comic Sans MS" panose="030F0702030302020204" pitchFamily="66" charset="0"/>
              </a:rPr>
              <a:t>hours without asking your teacher.</a:t>
            </a:r>
          </a:p>
          <a:p>
            <a:pPr eaLnBrk="1" hangingPunct="1"/>
            <a:r>
              <a:rPr lang="zh-CN" altLang="en-US" sz="2800">
                <a:solidFill>
                  <a:srgbClr val="0033CC"/>
                </a:solidFill>
                <a:latin typeface="Comic Sans MS" panose="030F0702030302020204" pitchFamily="66" charset="0"/>
              </a:rPr>
              <a:t>在上学期间不要离开学校，除非问了老师。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utoUpdateAnimBg="0"/>
      <p:bldP spid="12291" grpId="0" bldLvl="0" autoUpdateAnimBg="0"/>
      <p:bldP spid="12292" grpId="0" bldLvl="0" autoUpdateAnimBg="0"/>
      <p:bldP spid="12293" grpId="0" bldLvl="0" animBg="1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A000120141119A01PP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90C413"/>
      </a:accent1>
      <a:accent2>
        <a:srgbClr val="BABD3D"/>
      </a:accent2>
      <a:accent3>
        <a:srgbClr val="FFFFFF"/>
      </a:accent3>
      <a:accent4>
        <a:srgbClr val="5C5E5F"/>
      </a:accent4>
      <a:accent5>
        <a:srgbClr val="C6DEAA"/>
      </a:accent5>
      <a:accent6>
        <a:srgbClr val="A8AB36"/>
      </a:accent6>
      <a:hlink>
        <a:srgbClr val="00B0F0"/>
      </a:hlink>
      <a:folHlink>
        <a:srgbClr val="AFB2B4"/>
      </a:folHlink>
    </a:clrScheme>
    <a:fontScheme name="A000120141119A01PP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1793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1793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A000120141119A01PP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90C413"/>
        </a:accent1>
        <a:accent2>
          <a:srgbClr val="BABD3D"/>
        </a:accent2>
        <a:accent3>
          <a:srgbClr val="FFFFFF"/>
        </a:accent3>
        <a:accent4>
          <a:srgbClr val="5C5E5F"/>
        </a:accent4>
        <a:accent5>
          <a:srgbClr val="C6DEAA"/>
        </a:accent5>
        <a:accent6>
          <a:srgbClr val="A8AB36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A000120150209A05KPBG</Template>
  <TotalTime>0</TotalTime>
  <Words>499</Words>
  <Application>Microsoft Office PowerPoint</Application>
  <PresentationFormat>全屏显示(4:3)</PresentationFormat>
  <Paragraphs>101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华文中宋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</vt:lpstr>
      <vt:lpstr>Unit10 How to stay safe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2014-06-03T02:52:00Z</dcterms:created>
  <dcterms:modified xsi:type="dcterms:W3CDTF">2023-01-16T22:31:35Z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A000120150209A05KWBG.ppt</vt:lpwstr>
  </property>
  <property fmtid="{D5CDD505-2E9C-101B-9397-08002B2CF9AE}" pid="3" name="fileid">
    <vt:lpwstr>541780</vt:lpwstr>
  </property>
  <property fmtid="{D5CDD505-2E9C-101B-9397-08002B2CF9AE}" pid="4" name="KSOProductBuildVer">
    <vt:lpwstr>2052-11.1.0.11294</vt:lpwstr>
  </property>
  <property fmtid="{D5CDD505-2E9C-101B-9397-08002B2CF9AE}" pid="5" name="ICV">
    <vt:lpwstr>014BB37C61E54711984B3B1295CD2E9A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