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F0036-45F3-4E59-8989-0A7CA1EFCBA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46529E-831E-4173-96D5-A26C20270C5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46529E-831E-4173-96D5-A26C20270C5B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3738" y="1065213"/>
            <a:ext cx="7772400" cy="111125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2327275"/>
            <a:ext cx="6400800" cy="8001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>
                <a:solidFill>
                  <a:srgbClr val="336699"/>
                </a:solidFill>
              </a:defRPr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7813" y="671513"/>
            <a:ext cx="2058987" cy="54562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9263" y="671513"/>
            <a:ext cx="6026150" cy="54562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8382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029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DF2043-0D32-40D4-AB52-5266B1030881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27188"/>
            <a:ext cx="4038600" cy="4500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9263" y="671513"/>
            <a:ext cx="82296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27188"/>
            <a:ext cx="822960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>
    <p:random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336699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ext Box 2"/>
          <p:cNvSpPr txBox="1">
            <a:spLocks noChangeArrowheads="1"/>
          </p:cNvSpPr>
          <p:nvPr/>
        </p:nvSpPr>
        <p:spPr bwMode="auto">
          <a:xfrm>
            <a:off x="475343" y="1333500"/>
            <a:ext cx="815339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800" b="1" dirty="0">
                <a:latin typeface="Times New Roman" panose="02020603050405020304" pitchFamily="18" charset="0"/>
              </a:rPr>
              <a:t>Unit </a:t>
            </a:r>
            <a:r>
              <a:rPr lang="en-US" altLang="zh-CN" sz="4800" b="1" dirty="0" smtClean="0">
                <a:latin typeface="Times New Roman" panose="02020603050405020304" pitchFamily="18" charset="0"/>
              </a:rPr>
              <a:t>7</a:t>
            </a:r>
          </a:p>
          <a:p>
            <a:pPr algn="ctr"/>
            <a:r>
              <a:rPr lang="en-US" altLang="zh-CN" sz="4800" b="1" dirty="0"/>
              <a:t>Will people have robots</a:t>
            </a:r>
            <a:r>
              <a:rPr lang="en-US" altLang="zh-CN" sz="4800" b="1" dirty="0" smtClean="0"/>
              <a:t>?</a:t>
            </a:r>
            <a:endParaRPr lang="en-US" altLang="zh-CN" sz="4800" b="1" dirty="0"/>
          </a:p>
        </p:txBody>
      </p:sp>
      <p:sp>
        <p:nvSpPr>
          <p:cNvPr id="72707" name="Text Box 4"/>
          <p:cNvSpPr txBox="1">
            <a:spLocks noChangeArrowheads="1"/>
          </p:cNvSpPr>
          <p:nvPr/>
        </p:nvSpPr>
        <p:spPr bwMode="auto">
          <a:xfrm>
            <a:off x="990327" y="3276600"/>
            <a:ext cx="7315200" cy="1253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Section B </a:t>
            </a:r>
          </a:p>
          <a:p>
            <a:pPr algn="ctr">
              <a:lnSpc>
                <a:spcPct val="115000"/>
              </a:lnSpc>
              <a:spcBef>
                <a:spcPct val="15000"/>
              </a:spcBef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Period 2 </a:t>
            </a:r>
            <a:r>
              <a:rPr lang="en-US" altLang="zh-CN" sz="3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3a – Self Check)</a:t>
            </a:r>
          </a:p>
        </p:txBody>
      </p:sp>
      <p:sp>
        <p:nvSpPr>
          <p:cNvPr id="4" name="矩形 3"/>
          <p:cNvSpPr/>
          <p:nvPr/>
        </p:nvSpPr>
        <p:spPr>
          <a:xfrm>
            <a:off x="2645911" y="5533073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WordArt 4"/>
          <p:cNvSpPr>
            <a:spLocks noChangeArrowheads="1" noChangeShapeType="1" noTextEdit="1"/>
          </p:cNvSpPr>
          <p:nvPr/>
        </p:nvSpPr>
        <p:spPr bwMode="auto">
          <a:xfrm>
            <a:off x="2895600" y="914400"/>
            <a:ext cx="3429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Self Check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81923" name="Oval 5"/>
          <p:cNvSpPr>
            <a:spLocks noChangeArrowheads="1"/>
          </p:cNvSpPr>
          <p:nvPr/>
        </p:nvSpPr>
        <p:spPr bwMode="auto">
          <a:xfrm>
            <a:off x="457200" y="19716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81924" name="Rectangle 6"/>
          <p:cNvSpPr>
            <a:spLocks noChangeArrowheads="1"/>
          </p:cNvSpPr>
          <p:nvPr/>
        </p:nvSpPr>
        <p:spPr bwMode="auto">
          <a:xfrm>
            <a:off x="1143000" y="1895475"/>
            <a:ext cx="757237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Put the words in the correct columns in the chart.</a:t>
            </a:r>
          </a:p>
        </p:txBody>
      </p:sp>
      <p:pic>
        <p:nvPicPr>
          <p:cNvPr id="81925" name="Picture 11" descr="Cartoon-the-children-painting-vector-material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14600" y="3419475"/>
            <a:ext cx="42672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46" name="Group 20"/>
          <p:cNvGrpSpPr/>
          <p:nvPr/>
        </p:nvGrpSpPr>
        <p:grpSpPr bwMode="auto">
          <a:xfrm>
            <a:off x="304800" y="838200"/>
            <a:ext cx="8458200" cy="1295400"/>
            <a:chOff x="240" y="432"/>
            <a:chExt cx="5328" cy="816"/>
          </a:xfrm>
        </p:grpSpPr>
        <p:sp>
          <p:nvSpPr>
            <p:cNvPr id="82947" name="AutoShape 5"/>
            <p:cNvSpPr>
              <a:spLocks noChangeArrowheads="1"/>
            </p:cNvSpPr>
            <p:nvPr/>
          </p:nvSpPr>
          <p:spPr bwMode="auto">
            <a:xfrm>
              <a:off x="240" y="432"/>
              <a:ext cx="5328" cy="816"/>
            </a:xfrm>
            <a:prstGeom prst="roundRect">
              <a:avLst>
                <a:gd name="adj" fmla="val 16667"/>
              </a:avLst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r>
                <a:rPr lang="en-US" altLang="zh-CN" sz="2800" b="1">
                  <a:latin typeface="Times New Roman" panose="02020603050405020304" pitchFamily="18" charset="0"/>
                </a:rPr>
                <a:t>               </a:t>
              </a:r>
            </a:p>
          </p:txBody>
        </p:sp>
        <p:sp>
          <p:nvSpPr>
            <p:cNvPr id="82948" name="Rectangle 6"/>
            <p:cNvSpPr>
              <a:spLocks noChangeArrowheads="1"/>
            </p:cNvSpPr>
            <p:nvPr/>
          </p:nvSpPr>
          <p:spPr bwMode="auto">
            <a:xfrm>
              <a:off x="288" y="528"/>
              <a:ext cx="5280" cy="5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l"/>
              <a:r>
                <a:rPr lang="en-US" altLang="zh-CN" sz="2800" b="1" dirty="0">
                  <a:latin typeface="Times New Roman" panose="02020603050405020304" pitchFamily="18" charset="0"/>
                </a:rPr>
                <a:t>job  people  pollution  robot  </a:t>
              </a:r>
              <a:r>
                <a:rPr lang="en-US" altLang="zh-CN" sz="2800" b="1" dirty="0">
                  <a:solidFill>
                    <a:srgbClr val="CC3300"/>
                  </a:solidFill>
                  <a:latin typeface="Times New Roman" panose="02020603050405020304" pitchFamily="18" charset="0"/>
                </a:rPr>
                <a:t>fresh water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 paper planet</a:t>
              </a:r>
            </a:p>
            <a:p>
              <a:pPr algn="l"/>
              <a:r>
                <a:rPr lang="en-US" altLang="zh-CN" sz="2800" b="1" dirty="0">
                  <a:latin typeface="Times New Roman" panose="02020603050405020304" pitchFamily="18" charset="0"/>
                </a:rPr>
                <a:t>car  </a:t>
              </a:r>
              <a:r>
                <a:rPr lang="en-US" altLang="zh-CN" sz="2800" b="1" dirty="0">
                  <a:solidFill>
                    <a:srgbClr val="CC3300"/>
                  </a:solidFill>
                  <a:latin typeface="Times New Roman" panose="02020603050405020304" pitchFamily="18" charset="0"/>
                </a:rPr>
                <a:t>clean air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  city    </a:t>
              </a:r>
              <a:r>
                <a:rPr lang="en-US" altLang="zh-CN" sz="2800" b="1" dirty="0">
                  <a:solidFill>
                    <a:srgbClr val="CC3300"/>
                  </a:solidFill>
                  <a:latin typeface="Times New Roman" panose="02020603050405020304" pitchFamily="18" charset="0"/>
                </a:rPr>
                <a:t>free time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  building  money   tree </a:t>
              </a:r>
            </a:p>
          </p:txBody>
        </p:sp>
      </p:grpSp>
      <p:graphicFrame>
        <p:nvGraphicFramePr>
          <p:cNvPr id="55315" name="Group 19"/>
          <p:cNvGraphicFramePr>
            <a:graphicFrameLocks noGrp="1"/>
          </p:cNvGraphicFramePr>
          <p:nvPr/>
        </p:nvGraphicFramePr>
        <p:xfrm>
          <a:off x="533400" y="2438400"/>
          <a:ext cx="8077200" cy="3657600"/>
        </p:xfrm>
        <a:graphic>
          <a:graphicData uri="http://schemas.openxmlformats.org/drawingml/2006/table">
            <a:tbl>
              <a:tblPr/>
              <a:tblGrid>
                <a:gridCol w="403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more / fewer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CCFF99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en-US" altLang="zh-CN" sz="3200" b="1" kern="1200" dirty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more / less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99FF">
                            <a:gamma/>
                            <a:tint val="4235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FF99"/>
                        </a:gs>
                        <a:gs pos="100000">
                          <a:srgbClr val="CCFF99">
                            <a:gamma/>
                            <a:tint val="48627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0">
                      <a:gsLst>
                        <a:gs pos="0">
                          <a:srgbClr val="CC99FF"/>
                        </a:gs>
                        <a:gs pos="100000">
                          <a:srgbClr val="CC99FF">
                            <a:gamma/>
                            <a:tint val="42353"/>
                            <a:invGamma/>
                          </a:srgbClr>
                        </a:gs>
                      </a:gsLst>
                      <a:lin ang="5400000" scaled="1"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2960" name="Text Box 21"/>
          <p:cNvSpPr txBox="1">
            <a:spLocks noChangeArrowheads="1"/>
          </p:cNvSpPr>
          <p:nvPr/>
        </p:nvSpPr>
        <p:spPr bwMode="auto">
          <a:xfrm>
            <a:off x="685800" y="3352800"/>
            <a:ext cx="381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job, people, robot, planet, car, city, building, tree</a:t>
            </a:r>
          </a:p>
        </p:txBody>
      </p:sp>
      <p:sp>
        <p:nvSpPr>
          <p:cNvPr id="82961" name="Text Box 22"/>
          <p:cNvSpPr txBox="1">
            <a:spLocks noChangeArrowheads="1"/>
          </p:cNvSpPr>
          <p:nvPr/>
        </p:nvSpPr>
        <p:spPr bwMode="auto">
          <a:xfrm>
            <a:off x="4648200" y="3352800"/>
            <a:ext cx="3810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pollution, fresh water, paper, clean air, free time, money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9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9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60" grpId="0"/>
      <p:bldP spid="8296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Oval 4"/>
          <p:cNvSpPr>
            <a:spLocks noChangeArrowheads="1"/>
          </p:cNvSpPr>
          <p:nvPr/>
        </p:nvSpPr>
        <p:spPr bwMode="auto">
          <a:xfrm>
            <a:off x="457200" y="80645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83971" name="Rectangle 5"/>
          <p:cNvSpPr>
            <a:spLocks noChangeArrowheads="1"/>
          </p:cNvSpPr>
          <p:nvPr/>
        </p:nvSpPr>
        <p:spPr bwMode="auto">
          <a:xfrm>
            <a:off x="1219200" y="806450"/>
            <a:ext cx="74104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Fill in the blanks in the conversation.</a:t>
            </a:r>
          </a:p>
        </p:txBody>
      </p:sp>
      <p:sp>
        <p:nvSpPr>
          <p:cNvPr id="83972" name="Rectangle 6"/>
          <p:cNvSpPr>
            <a:spLocks noChangeArrowheads="1"/>
          </p:cNvSpPr>
          <p:nvPr/>
        </p:nvSpPr>
        <p:spPr bwMode="auto">
          <a:xfrm>
            <a:off x="457200" y="1524000"/>
            <a:ext cx="8305800" cy="476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Girl:</a:t>
            </a:r>
            <a:r>
              <a:rPr lang="en-US" altLang="zh-CN" sz="3200" b="1" dirty="0">
                <a:latin typeface="Times New Roman" panose="02020603050405020304" pitchFamily="18" charset="0"/>
              </a:rPr>
              <a:t> Mom, what will the future _______ like?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3200" b="1" dirty="0">
                <a:latin typeface="Times New Roman" panose="02020603050405020304" pitchFamily="18" charset="0"/>
              </a:rPr>
              <a:t> Well, nobody knows what the future will be ________.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Girl:</a:t>
            </a:r>
            <a:r>
              <a:rPr lang="en-US" altLang="zh-CN" sz="3200" b="1" dirty="0">
                <a:latin typeface="Times New Roman" panose="02020603050405020304" pitchFamily="18" charset="0"/>
              </a:rPr>
              <a:t> But ________ I be beautiful like you? _________ I be a pilot? I want to fly up into the sky.</a:t>
            </a:r>
          </a:p>
          <a:p>
            <a:pPr algn="l">
              <a:lnSpc>
                <a:spcPct val="105000"/>
              </a:lnSpc>
              <a:spcBef>
                <a:spcPct val="5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3200" b="1" dirty="0">
                <a:latin typeface="Times New Roman" panose="02020603050405020304" pitchFamily="18" charset="0"/>
              </a:rPr>
              <a:t> You’re already beautiful. And you should study hard. Then you _________ be a pilot.</a:t>
            </a:r>
          </a:p>
        </p:txBody>
      </p:sp>
      <p:sp>
        <p:nvSpPr>
          <p:cNvPr id="83973" name="Text Box 7"/>
          <p:cNvSpPr txBox="1">
            <a:spLocks noChangeArrowheads="1"/>
          </p:cNvSpPr>
          <p:nvPr/>
        </p:nvSpPr>
        <p:spPr bwMode="auto">
          <a:xfrm>
            <a:off x="6553200" y="1524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</a:t>
            </a:r>
          </a:p>
        </p:txBody>
      </p:sp>
      <p:sp>
        <p:nvSpPr>
          <p:cNvPr id="83974" name="Text Box 8"/>
          <p:cNvSpPr txBox="1">
            <a:spLocks noChangeArrowheads="1"/>
          </p:cNvSpPr>
          <p:nvPr/>
        </p:nvSpPr>
        <p:spPr bwMode="auto">
          <a:xfrm>
            <a:off x="2209800" y="25908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like</a:t>
            </a:r>
          </a:p>
        </p:txBody>
      </p:sp>
      <p:sp>
        <p:nvSpPr>
          <p:cNvPr id="83975" name="Text Box 9"/>
          <p:cNvSpPr txBox="1">
            <a:spLocks noChangeArrowheads="1"/>
          </p:cNvSpPr>
          <p:nvPr/>
        </p:nvSpPr>
        <p:spPr bwMode="auto">
          <a:xfrm>
            <a:off x="2590800" y="31242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83976" name="Text Box 10"/>
          <p:cNvSpPr txBox="1">
            <a:spLocks noChangeArrowheads="1"/>
          </p:cNvSpPr>
          <p:nvPr/>
        </p:nvSpPr>
        <p:spPr bwMode="auto">
          <a:xfrm>
            <a:off x="914400" y="3657600"/>
            <a:ext cx="1905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</a:p>
        </p:txBody>
      </p:sp>
      <p:sp>
        <p:nvSpPr>
          <p:cNvPr id="83977" name="Text Box 11"/>
          <p:cNvSpPr txBox="1">
            <a:spLocks noChangeArrowheads="1"/>
          </p:cNvSpPr>
          <p:nvPr/>
        </p:nvSpPr>
        <p:spPr bwMode="auto">
          <a:xfrm>
            <a:off x="6019800" y="51816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can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3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3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3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3" grpId="0"/>
      <p:bldP spid="83974" grpId="0"/>
      <p:bldP spid="83975" grpId="0"/>
      <p:bldP spid="83976" grpId="0"/>
      <p:bldP spid="8397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4"/>
          <p:cNvSpPr>
            <a:spLocks noChangeArrowheads="1"/>
          </p:cNvSpPr>
          <p:nvPr/>
        </p:nvSpPr>
        <p:spPr bwMode="auto">
          <a:xfrm>
            <a:off x="685800" y="1371600"/>
            <a:ext cx="8001000" cy="3736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Girl:</a:t>
            </a:r>
            <a:r>
              <a:rPr lang="en-US" altLang="zh-CN" sz="3200" b="1" dirty="0">
                <a:latin typeface="Times New Roman" panose="02020603050405020304" pitchFamily="18" charset="0"/>
              </a:rPr>
              <a:t> OK, I must study harder then.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Mom:</a:t>
            </a:r>
            <a:r>
              <a:rPr lang="en-US" altLang="zh-CN" sz="3200" b="1" dirty="0">
                <a:latin typeface="Times New Roman" panose="02020603050405020304" pitchFamily="18" charset="0"/>
              </a:rPr>
              <a:t> But you should also remember that _________ will _________ both good and bad things in life.</a:t>
            </a:r>
          </a:p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solidFill>
                  <a:srgbClr val="6600FF"/>
                </a:solidFill>
                <a:latin typeface="Times New Roman" panose="02020603050405020304" pitchFamily="18" charset="0"/>
              </a:rPr>
              <a:t>Girl:</a:t>
            </a:r>
            <a:r>
              <a:rPr lang="en-US" altLang="zh-CN" sz="3200" b="1" dirty="0">
                <a:latin typeface="Times New Roman" panose="02020603050405020304" pitchFamily="18" charset="0"/>
              </a:rPr>
              <a:t> Oh, but I’m not scared, Mom, because you 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________  </a:t>
            </a:r>
            <a:r>
              <a:rPr lang="en-US" altLang="zh-CN" sz="3200" b="1" dirty="0">
                <a:latin typeface="Times New Roman" panose="02020603050405020304" pitchFamily="18" charset="0"/>
              </a:rPr>
              <a:t>help me</a:t>
            </a:r>
            <a:r>
              <a:rPr lang="en-US" altLang="zh-CN" sz="3200" b="1" dirty="0" smtClean="0">
                <a:latin typeface="Times New Roman" panose="02020603050405020304" pitchFamily="18" charset="0"/>
              </a:rPr>
              <a:t>! </a:t>
            </a:r>
            <a:endParaRPr lang="en-US" altLang="zh-CN" sz="3200" b="1" dirty="0">
              <a:latin typeface="Times New Roman" panose="02020603050405020304" pitchFamily="18" charset="0"/>
            </a:endParaRPr>
          </a:p>
        </p:txBody>
      </p:sp>
      <p:sp>
        <p:nvSpPr>
          <p:cNvPr id="84995" name="Text Box 5"/>
          <p:cNvSpPr txBox="1">
            <a:spLocks noChangeArrowheads="1"/>
          </p:cNvSpPr>
          <p:nvPr/>
        </p:nvSpPr>
        <p:spPr bwMode="auto">
          <a:xfrm>
            <a:off x="1219200" y="2667000"/>
            <a:ext cx="1371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there</a:t>
            </a:r>
          </a:p>
        </p:txBody>
      </p:sp>
      <p:sp>
        <p:nvSpPr>
          <p:cNvPr id="84996" name="Text Box 6"/>
          <p:cNvSpPr txBox="1">
            <a:spLocks noChangeArrowheads="1"/>
          </p:cNvSpPr>
          <p:nvPr/>
        </p:nvSpPr>
        <p:spPr bwMode="auto">
          <a:xfrm>
            <a:off x="4038600" y="26670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be</a:t>
            </a:r>
          </a:p>
        </p:txBody>
      </p:sp>
      <p:sp>
        <p:nvSpPr>
          <p:cNvPr id="84997" name="Text Box 7"/>
          <p:cNvSpPr txBox="1">
            <a:spLocks noChangeArrowheads="1"/>
          </p:cNvSpPr>
          <p:nvPr/>
        </p:nvSpPr>
        <p:spPr bwMode="auto">
          <a:xfrm>
            <a:off x="1981200" y="4419600"/>
            <a:ext cx="838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will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/>
      <p:bldP spid="84996" grpId="0"/>
      <p:bldP spid="8499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5"/>
          <p:cNvSpPr txBox="1">
            <a:spLocks noChangeArrowheads="1"/>
          </p:cNvSpPr>
          <p:nvPr/>
        </p:nvSpPr>
        <p:spPr bwMode="auto">
          <a:xfrm>
            <a:off x="838200" y="1965325"/>
            <a:ext cx="6477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Ask and answer the questions.</a:t>
            </a:r>
          </a:p>
        </p:txBody>
      </p:sp>
      <p:sp>
        <p:nvSpPr>
          <p:cNvPr id="86019" name="Text Box 6"/>
          <p:cNvSpPr txBox="1">
            <a:spLocks noChangeArrowheads="1"/>
          </p:cNvSpPr>
          <p:nvPr/>
        </p:nvSpPr>
        <p:spPr bwMode="auto">
          <a:xfrm>
            <a:off x="838200" y="2727325"/>
            <a:ext cx="8001000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Clr>
                <a:srgbClr val="CC33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Which country will win the next World Cup?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What will the weather be like tomorrow?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Which movies will win awards next year?</a:t>
            </a:r>
          </a:p>
          <a:p>
            <a:pPr>
              <a:spcBef>
                <a:spcPct val="50000"/>
              </a:spcBef>
              <a:buClr>
                <a:srgbClr val="CC3300"/>
              </a:buClr>
              <a:buSzPct val="70000"/>
              <a:buFont typeface="Wingdings" panose="05000000000000000000" pitchFamily="2" charset="2"/>
              <a:buChar char="l"/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What will teenagers do for fun twenty years from now?</a:t>
            </a:r>
          </a:p>
        </p:txBody>
      </p:sp>
      <p:sp>
        <p:nvSpPr>
          <p:cNvPr id="86020" name="WordArt 7"/>
          <p:cNvSpPr>
            <a:spLocks noChangeArrowheads="1" noChangeShapeType="1" noTextEdit="1"/>
          </p:cNvSpPr>
          <p:nvPr/>
        </p:nvSpPr>
        <p:spPr bwMode="auto">
          <a:xfrm>
            <a:off x="3048000" y="762000"/>
            <a:ext cx="2971800" cy="1295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26282"/>
              </a:avLst>
            </a:prstTxWarp>
          </a:bodyPr>
          <a:lstStyle/>
          <a:p>
            <a:r>
              <a:rPr lang="en-US" altLang="zh-CN" sz="3600" b="1" kern="10" dirty="0" err="1">
                <a:ln w="9525">
                  <a:solidFill>
                    <a:srgbClr val="000000"/>
                  </a:solidFill>
                  <a:round/>
                </a:ln>
                <a:solidFill>
                  <a:srgbClr val="FFCC00"/>
                </a:solidFill>
                <a:latin typeface="Times New Roman" panose="02020603050405020304"/>
                <a:cs typeface="Times New Roman" panose="02020603050405020304"/>
              </a:rPr>
              <a:t>Pairwork</a:t>
            </a:r>
            <a:endParaRPr lang="zh-CN" altLang="en-US" sz="3600" b="1" kern="10" dirty="0">
              <a:ln w="9525">
                <a:solidFill>
                  <a:srgbClr val="000000"/>
                </a:solidFill>
                <a:round/>
              </a:ln>
              <a:solidFill>
                <a:srgbClr val="FFCC00"/>
              </a:solidFill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ext Box 5"/>
          <p:cNvSpPr txBox="1">
            <a:spLocks noChangeArrowheads="1"/>
          </p:cNvSpPr>
          <p:nvPr/>
        </p:nvSpPr>
        <p:spPr bwMode="auto">
          <a:xfrm>
            <a:off x="990600" y="2895600"/>
            <a:ext cx="73914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88900">
                <a:solidFill>
                  <a:srgbClr val="993366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A: I think that France will win the next </a:t>
            </a:r>
          </a:p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   World Cup.</a:t>
            </a:r>
          </a:p>
          <a:p>
            <a:pPr>
              <a:lnSpc>
                <a:spcPct val="105000"/>
              </a:lnSpc>
              <a:spcBef>
                <a:spcPct val="40000"/>
              </a:spcBef>
            </a:pPr>
            <a:r>
              <a:rPr lang="en-US" altLang="zh-CN" sz="32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B: I disagree. I think that Brazil will win.</a:t>
            </a:r>
          </a:p>
        </p:txBody>
      </p:sp>
      <p:pic>
        <p:nvPicPr>
          <p:cNvPr id="87043" name="Picture 8" descr="c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90800" y="762000"/>
            <a:ext cx="40005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3752850" y="836613"/>
            <a:ext cx="458788" cy="540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4932363" y="836613"/>
            <a:ext cx="316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 b="1">
              <a:solidFill>
                <a:schemeClr val="accent2"/>
              </a:solidFill>
            </a:endParaRP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419600" y="1981200"/>
            <a:ext cx="338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endParaRPr lang="zh-CN" altLang="zh-CN">
              <a:solidFill>
                <a:schemeClr val="accent2"/>
              </a:solidFill>
            </a:endParaRPr>
          </a:p>
        </p:txBody>
      </p:sp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5076825" y="836613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zh-CN" altLang="zh-CN"/>
          </a:p>
        </p:txBody>
      </p:sp>
      <p:sp>
        <p:nvSpPr>
          <p:cNvPr id="88070" name="WordArt 6"/>
          <p:cNvSpPr>
            <a:spLocks noChangeArrowheads="1" noChangeShapeType="1" noTextEdit="1"/>
          </p:cNvSpPr>
          <p:nvPr/>
        </p:nvSpPr>
        <p:spPr bwMode="auto">
          <a:xfrm>
            <a:off x="228600" y="1600200"/>
            <a:ext cx="8534400" cy="16764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en-US" altLang="zh-CN" sz="6000" b="1" kern="1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楷体_GB2312"/>
              </a:rPr>
              <a:t>Life will be more enjoyable in the future!</a:t>
            </a:r>
            <a:endParaRPr lang="zh-CN" altLang="en-US" sz="6000" b="1" kern="1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80000"/>
                  </a:srgbClr>
                </a:outerShdw>
              </a:effectLst>
              <a:latin typeface="楷体_GB2312"/>
            </a:endParaRPr>
          </a:p>
        </p:txBody>
      </p:sp>
      <p:sp>
        <p:nvSpPr>
          <p:cNvPr id="88071" name="WordArt 7"/>
          <p:cNvSpPr>
            <a:spLocks noChangeArrowheads="1" noChangeShapeType="1" noTextEdit="1"/>
          </p:cNvSpPr>
          <p:nvPr/>
        </p:nvSpPr>
        <p:spPr bwMode="auto">
          <a:xfrm>
            <a:off x="1143000" y="3657600"/>
            <a:ext cx="691515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4800" b="1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Thanks for listening !</a:t>
            </a:r>
            <a:endParaRPr lang="zh-CN" altLang="en-US" sz="4800" b="1" kern="1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ext Box 4"/>
          <p:cNvSpPr txBox="1">
            <a:spLocks noChangeArrowheads="1"/>
          </p:cNvSpPr>
          <p:nvPr/>
        </p:nvSpPr>
        <p:spPr bwMode="auto">
          <a:xfrm>
            <a:off x="990600" y="4038600"/>
            <a:ext cx="710247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meet  work  live  look  keep  wear  </a:t>
            </a:r>
          </a:p>
          <a:p>
            <a:pPr algn="ctr">
              <a:lnSpc>
                <a:spcPct val="130000"/>
              </a:lnSpc>
            </a:pP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more  less  fewer take</a:t>
            </a:r>
          </a:p>
        </p:txBody>
      </p:sp>
      <p:sp>
        <p:nvSpPr>
          <p:cNvPr id="73731" name="TextBox 1"/>
          <p:cNvSpPr txBox="1">
            <a:spLocks noChangeArrowheads="1"/>
          </p:cNvSpPr>
          <p:nvPr/>
        </p:nvSpPr>
        <p:spPr bwMode="auto">
          <a:xfrm>
            <a:off x="762000" y="2514600"/>
            <a:ext cx="7924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Can you make a sentence with each of the words in the box below?</a:t>
            </a:r>
          </a:p>
        </p:txBody>
      </p:sp>
      <p:sp>
        <p:nvSpPr>
          <p:cNvPr id="73732" name="WordArt 6" descr="窄竖线"/>
          <p:cNvSpPr>
            <a:spLocks noChangeArrowheads="1" noChangeShapeType="1" noTextEdit="1"/>
          </p:cNvSpPr>
          <p:nvPr/>
        </p:nvSpPr>
        <p:spPr bwMode="auto">
          <a:xfrm>
            <a:off x="2964543" y="914400"/>
            <a:ext cx="2971800" cy="1447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000000"/>
                  </a:solidFill>
                  <a:rou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79999"/>
                    </a:srgbClr>
                  </a:outerShdw>
                </a:effectLst>
                <a:latin typeface="Arial Black" panose="020B0A04020102020204"/>
              </a:rPr>
              <a:t>Have a try!</a:t>
            </a:r>
            <a:endParaRPr lang="zh-CN" altLang="en-US" sz="3600" b="1" kern="10" dirty="0">
              <a:ln w="12700">
                <a:solidFill>
                  <a:srgbClr val="000000"/>
                </a:solidFill>
                <a:rou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79999"/>
                  </a:srgbClr>
                </a:outerShdw>
              </a:effectLst>
              <a:latin typeface="Arial Black" panose="020B0A04020102020204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381000" y="850900"/>
            <a:ext cx="85344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latin typeface="Times New Roman" panose="02020603050405020304" pitchFamily="18" charset="0"/>
              </a:rPr>
              <a:t>      Read Jill’s answer to the question “What will your life be like in the future?” Fill in the blanks with the words in the box.</a:t>
            </a:r>
          </a:p>
        </p:txBody>
      </p:sp>
      <p:sp>
        <p:nvSpPr>
          <p:cNvPr id="74755" name="Oval 6"/>
          <p:cNvSpPr>
            <a:spLocks noChangeArrowheads="1"/>
          </p:cNvSpPr>
          <p:nvPr/>
        </p:nvSpPr>
        <p:spPr bwMode="auto">
          <a:xfrm>
            <a:off x="381000" y="835706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3a</a:t>
            </a:r>
          </a:p>
        </p:txBody>
      </p:sp>
      <p:sp>
        <p:nvSpPr>
          <p:cNvPr id="74756" name="AutoShape 7"/>
          <p:cNvSpPr>
            <a:spLocks noChangeArrowheads="1"/>
          </p:cNvSpPr>
          <p:nvPr/>
        </p:nvSpPr>
        <p:spPr bwMode="auto">
          <a:xfrm>
            <a:off x="228600" y="2590800"/>
            <a:ext cx="8686800" cy="990600"/>
          </a:xfrm>
          <a:prstGeom prst="flowChartAlternateProcess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FF66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r>
              <a:rPr lang="en-US" altLang="zh-CN" sz="28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meet  work  live  look  keep  wear  more  less  fewer take</a:t>
            </a:r>
          </a:p>
        </p:txBody>
      </p:sp>
      <p:sp>
        <p:nvSpPr>
          <p:cNvPr id="74757" name="Rectangle 8"/>
          <p:cNvSpPr>
            <a:spLocks noChangeArrowheads="1"/>
          </p:cNvSpPr>
          <p:nvPr/>
        </p:nvSpPr>
        <p:spPr bwMode="auto">
          <a:xfrm>
            <a:off x="2667000" y="4038600"/>
            <a:ext cx="5943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200" b="1" dirty="0">
                <a:latin typeface="Times New Roman" panose="02020603050405020304" pitchFamily="18" charset="0"/>
              </a:rPr>
              <a:t>In 20 years, I think I’ll be a newspaper reporter. I’ll _______ in Shanghai because there will be ________ jobs in that city. </a:t>
            </a:r>
          </a:p>
        </p:txBody>
      </p:sp>
      <p:pic>
        <p:nvPicPr>
          <p:cNvPr id="7475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0"/>
            <a:ext cx="2057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759" name="Text Box 10"/>
          <p:cNvSpPr txBox="1">
            <a:spLocks noChangeArrowheads="1"/>
          </p:cNvSpPr>
          <p:nvPr/>
        </p:nvSpPr>
        <p:spPr bwMode="auto">
          <a:xfrm>
            <a:off x="7239000" y="44958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live</a:t>
            </a:r>
            <a:endParaRPr lang="en-US" altLang="zh-CN" sz="2800" b="1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74760" name="Text Box 11"/>
          <p:cNvSpPr txBox="1">
            <a:spLocks noChangeArrowheads="1"/>
          </p:cNvSpPr>
          <p:nvPr/>
        </p:nvSpPr>
        <p:spPr bwMode="auto">
          <a:xfrm>
            <a:off x="3505200" y="54864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more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9" grpId="0"/>
      <p:bldP spid="7476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4"/>
          <p:cNvSpPr>
            <a:spLocks noChangeArrowheads="1"/>
          </p:cNvSpPr>
          <p:nvPr/>
        </p:nvSpPr>
        <p:spPr bwMode="auto">
          <a:xfrm>
            <a:off x="609600" y="1371600"/>
            <a:ext cx="7924800" cy="3597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20000"/>
              </a:lnSpc>
              <a:spcBef>
                <a:spcPct val="1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As a reporter, I think I will ________ lots of interesting people, so I’ll have more friends. I’ll have ________ pets, though, because I’ll ________ have free time. And my apartment will be no good for pets because it’ll be too small. So I’ll probably just ________ a bird. </a:t>
            </a:r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5638800" y="14478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meet</a:t>
            </a:r>
          </a:p>
        </p:txBody>
      </p:sp>
      <p:sp>
        <p:nvSpPr>
          <p:cNvPr id="75780" name="Text Box 6"/>
          <p:cNvSpPr txBox="1">
            <a:spLocks noChangeArrowheads="1"/>
          </p:cNvSpPr>
          <p:nvPr/>
        </p:nvSpPr>
        <p:spPr bwMode="auto">
          <a:xfrm>
            <a:off x="2438400" y="25908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fewer</a:t>
            </a:r>
          </a:p>
        </p:txBody>
      </p:sp>
      <p:sp>
        <p:nvSpPr>
          <p:cNvPr id="75781" name="Text Box 7"/>
          <p:cNvSpPr txBox="1">
            <a:spLocks noChangeArrowheads="1"/>
          </p:cNvSpPr>
          <p:nvPr/>
        </p:nvSpPr>
        <p:spPr bwMode="auto">
          <a:xfrm>
            <a:off x="838200" y="32004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less</a:t>
            </a:r>
          </a:p>
        </p:txBody>
      </p:sp>
      <p:sp>
        <p:nvSpPr>
          <p:cNvPr id="75782" name="Text Box 8"/>
          <p:cNvSpPr txBox="1">
            <a:spLocks noChangeArrowheads="1"/>
          </p:cNvSpPr>
          <p:nvPr/>
        </p:nvSpPr>
        <p:spPr bwMode="auto">
          <a:xfrm>
            <a:off x="5562600" y="43434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keep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57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/>
      <p:bldP spid="75780" grpId="0"/>
      <p:bldP spid="75781" grpId="0"/>
      <p:bldP spid="7578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4"/>
          <p:cNvSpPr>
            <a:spLocks noChangeArrowheads="1"/>
          </p:cNvSpPr>
          <p:nvPr/>
        </p:nvSpPr>
        <p:spPr bwMode="auto">
          <a:xfrm>
            <a:off x="609600" y="1295400"/>
            <a:ext cx="80772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>
              <a:lnSpc>
                <a:spcPct val="110000"/>
              </a:lnSpc>
              <a:spcBef>
                <a:spcPct val="5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During the week, I’ll ________ smart clothes. On the weekend, I’ll ________ less smart but I’ll be more comfortable. In the future, people will ________ more so they’ll probably have fewer vacations, but I think I’ll ________ a holiday in Hong Kong when possible. One day I’ll even go to Australia.</a:t>
            </a:r>
          </a:p>
        </p:txBody>
      </p:sp>
      <p:sp>
        <p:nvSpPr>
          <p:cNvPr id="76803" name="Text Box 5"/>
          <p:cNvSpPr txBox="1">
            <a:spLocks noChangeArrowheads="1"/>
          </p:cNvSpPr>
          <p:nvPr/>
        </p:nvSpPr>
        <p:spPr bwMode="auto">
          <a:xfrm>
            <a:off x="4572000" y="12954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wear</a:t>
            </a:r>
          </a:p>
        </p:txBody>
      </p:sp>
      <p:sp>
        <p:nvSpPr>
          <p:cNvPr id="76804" name="Text Box 6"/>
          <p:cNvSpPr txBox="1">
            <a:spLocks noChangeArrowheads="1"/>
          </p:cNvSpPr>
          <p:nvPr/>
        </p:nvSpPr>
        <p:spPr bwMode="auto">
          <a:xfrm>
            <a:off x="4495800" y="19050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look</a:t>
            </a:r>
          </a:p>
        </p:txBody>
      </p:sp>
      <p:sp>
        <p:nvSpPr>
          <p:cNvPr id="76805" name="Text Box 7"/>
          <p:cNvSpPr txBox="1">
            <a:spLocks noChangeArrowheads="1"/>
          </p:cNvSpPr>
          <p:nvPr/>
        </p:nvSpPr>
        <p:spPr bwMode="auto">
          <a:xfrm>
            <a:off x="2819400" y="29718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work</a:t>
            </a:r>
          </a:p>
        </p:txBody>
      </p:sp>
      <p:sp>
        <p:nvSpPr>
          <p:cNvPr id="76806" name="Text Box 8"/>
          <p:cNvSpPr txBox="1">
            <a:spLocks noChangeArrowheads="1"/>
          </p:cNvSpPr>
          <p:nvPr/>
        </p:nvSpPr>
        <p:spPr bwMode="auto">
          <a:xfrm>
            <a:off x="1524000" y="4038600"/>
            <a:ext cx="13684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take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6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6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/>
      <p:bldP spid="76804" grpId="0"/>
      <p:bldP spid="76805" grpId="0"/>
      <p:bldP spid="7680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143000" y="1905000"/>
            <a:ext cx="7315200" cy="350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1.What will Jill be in twenty years?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2. Where will Jill live in twenty years?</a:t>
            </a:r>
          </a:p>
          <a:p>
            <a:pPr>
              <a:spcBef>
                <a:spcPct val="50000"/>
              </a:spcBef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3. Will Jill have pets?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838200" y="838200"/>
            <a:ext cx="518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Ask and answer.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1600200" y="2543175"/>
            <a:ext cx="611187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will be a newspaper reporter. 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676400" y="3962400"/>
            <a:ext cx="45275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She will live in Shanghai.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752600" y="5362575"/>
            <a:ext cx="2420938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Yes, she will.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7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78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78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Oval 4"/>
          <p:cNvSpPr>
            <a:spLocks noChangeArrowheads="1"/>
          </p:cNvSpPr>
          <p:nvPr/>
        </p:nvSpPr>
        <p:spPr bwMode="auto">
          <a:xfrm>
            <a:off x="457200" y="533400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3b</a:t>
            </a:r>
          </a:p>
        </p:txBody>
      </p:sp>
      <p:sp>
        <p:nvSpPr>
          <p:cNvPr id="78851" name="Rectangle 5"/>
          <p:cNvSpPr>
            <a:spLocks noChangeArrowheads="1"/>
          </p:cNvSpPr>
          <p:nvPr/>
        </p:nvSpPr>
        <p:spPr bwMode="auto">
          <a:xfrm>
            <a:off x="1143000" y="381000"/>
            <a:ext cx="76962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>
                <a:latin typeface="Times New Roman" panose="02020603050405020304" pitchFamily="18" charset="0"/>
              </a:rPr>
              <a:t>Complete the chart about your life 20 years from now. You can add more items.</a:t>
            </a:r>
          </a:p>
        </p:txBody>
      </p:sp>
      <p:graphicFrame>
        <p:nvGraphicFramePr>
          <p:cNvPr id="50220" name="Group 44"/>
          <p:cNvGraphicFramePr>
            <a:graphicFrameLocks noGrp="1"/>
          </p:cNvGraphicFramePr>
          <p:nvPr/>
        </p:nvGraphicFramePr>
        <p:xfrm>
          <a:off x="914400" y="2209800"/>
          <a:ext cx="7391400" cy="4064001"/>
        </p:xfrm>
        <a:graphic>
          <a:graphicData uri="http://schemas.openxmlformats.org/drawingml/2006/table">
            <a:tbl>
              <a:tblPr/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What will … your be like?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job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free time activities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neighborhood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9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4"/>
          <p:cNvSpPr>
            <a:spLocks noChangeArrowheads="1"/>
          </p:cNvSpPr>
          <p:nvPr/>
        </p:nvSpPr>
        <p:spPr bwMode="auto">
          <a:xfrm>
            <a:off x="457200" y="942975"/>
            <a:ext cx="647700" cy="576263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</a14:hiddenLine>
            </a:ext>
          </a:extLst>
        </p:spPr>
        <p:txBody>
          <a:bodyPr wrap="none" anchor="ctr"/>
          <a:lstStyle/>
          <a:p>
            <a:r>
              <a:rPr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3c</a:t>
            </a:r>
          </a:p>
        </p:txBody>
      </p:sp>
      <p:sp>
        <p:nvSpPr>
          <p:cNvPr id="79875" name="Rectangle 5"/>
          <p:cNvSpPr>
            <a:spLocks noChangeArrowheads="1"/>
          </p:cNvSpPr>
          <p:nvPr/>
        </p:nvSpPr>
        <p:spPr bwMode="auto">
          <a:xfrm>
            <a:off x="1143000" y="866775"/>
            <a:ext cx="75247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CN" sz="3600" b="1" dirty="0">
                <a:latin typeface="Times New Roman" panose="02020603050405020304" pitchFamily="18" charset="0"/>
              </a:rPr>
              <a:t>Write about your life 20 years from now. Use 3a and 3b to help you.</a:t>
            </a:r>
          </a:p>
        </p:txBody>
      </p:sp>
      <p:pic>
        <p:nvPicPr>
          <p:cNvPr id="79876" name="Picture 7" descr="Cartoon-Characters-tiny-toons-classic-cartoon-characters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95600" y="2362200"/>
            <a:ext cx="35433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4"/>
          <p:cNvSpPr>
            <a:spLocks noChangeArrowheads="1"/>
          </p:cNvSpPr>
          <p:nvPr/>
        </p:nvSpPr>
        <p:spPr bwMode="auto">
          <a:xfrm>
            <a:off x="609600" y="1402556"/>
            <a:ext cx="8305800" cy="408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l"/>
            <a:endParaRPr lang="en-US" altLang="zh-CN" sz="2800" b="1" dirty="0" smtClean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latin typeface="Times New Roman" panose="02020603050405020304" pitchFamily="18" charset="0"/>
              </a:rPr>
              <a:t>1</a:t>
            </a:r>
            <a:r>
              <a:rPr lang="en-US" altLang="zh-CN" sz="2800" b="1" dirty="0">
                <a:latin typeface="Times New Roman" panose="02020603050405020304" pitchFamily="18" charset="0"/>
              </a:rPr>
              <a:t>. I think students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won’t </a:t>
            </a:r>
            <a:r>
              <a:rPr lang="en-US" altLang="zh-CN" sz="2800" b="1" dirty="0">
                <a:latin typeface="Times New Roman" panose="02020603050405020304" pitchFamily="18" charset="0"/>
              </a:rPr>
              <a:t>need dictionaries because </a:t>
            </a:r>
          </a:p>
          <a:p>
            <a:pPr algn="l"/>
            <a:r>
              <a:rPr lang="en-US" altLang="zh-CN" sz="2800" b="1" dirty="0">
                <a:latin typeface="Times New Roman" panose="02020603050405020304" pitchFamily="18" charset="0"/>
              </a:rPr>
              <a:t>a robot will tell them the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meanings </a:t>
            </a:r>
            <a:r>
              <a:rPr lang="en-US" altLang="zh-CN" sz="2800" b="1" dirty="0">
                <a:latin typeface="Times New Roman" panose="02020603050405020304" pitchFamily="18" charset="0"/>
              </a:rPr>
              <a:t>of words.</a:t>
            </a:r>
          </a:p>
          <a:p>
            <a:pPr algn="l"/>
            <a:r>
              <a:rPr lang="en-US" altLang="zh-CN" sz="2800" b="1" dirty="0" smtClean="0">
                <a:latin typeface="Times New Roman" panose="02020603050405020304" pitchFamily="18" charset="0"/>
              </a:rPr>
              <a:t>____________________________________________</a:t>
            </a:r>
          </a:p>
          <a:p>
            <a:pPr algn="l"/>
            <a:endParaRPr lang="en-US" altLang="zh-CN" sz="28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latin typeface="Times New Roman" panose="02020603050405020304" pitchFamily="18" charset="0"/>
              </a:rPr>
              <a:t>____________________________________________</a:t>
            </a:r>
          </a:p>
          <a:p>
            <a:pPr algn="l"/>
            <a:endParaRPr lang="en-US" altLang="zh-CN" sz="28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latin typeface="Times New Roman" panose="02020603050405020304" pitchFamily="18" charset="0"/>
              </a:rPr>
              <a:t>____________________________________________</a:t>
            </a:r>
          </a:p>
          <a:p>
            <a:pPr algn="l"/>
            <a:endParaRPr lang="en-US" altLang="zh-CN" sz="2800" b="1" dirty="0">
              <a:latin typeface="Times New Roman" panose="02020603050405020304" pitchFamily="18" charset="0"/>
            </a:endParaRPr>
          </a:p>
          <a:p>
            <a:pPr algn="l"/>
            <a:r>
              <a:rPr lang="en-US" altLang="zh-CN" sz="2800" b="1" dirty="0" smtClean="0">
                <a:latin typeface="Times New Roman" panose="02020603050405020304" pitchFamily="18" charset="0"/>
              </a:rPr>
              <a:t>____________________________________________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80900" name="Text Box 8"/>
          <p:cNvSpPr txBox="1">
            <a:spLocks noChangeArrowheads="1"/>
          </p:cNvSpPr>
          <p:nvPr/>
        </p:nvSpPr>
        <p:spPr bwMode="auto">
          <a:xfrm>
            <a:off x="609600" y="25146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2.</a:t>
            </a:r>
          </a:p>
        </p:txBody>
      </p:sp>
      <p:sp>
        <p:nvSpPr>
          <p:cNvPr id="80901" name="Text Box 9"/>
          <p:cNvSpPr txBox="1">
            <a:spLocks noChangeArrowheads="1"/>
          </p:cNvSpPr>
          <p:nvPr/>
        </p:nvSpPr>
        <p:spPr bwMode="auto">
          <a:xfrm>
            <a:off x="609600" y="33528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3.</a:t>
            </a:r>
          </a:p>
        </p:txBody>
      </p:sp>
      <p:sp>
        <p:nvSpPr>
          <p:cNvPr id="80902" name="Text Box 10"/>
          <p:cNvSpPr txBox="1">
            <a:spLocks noChangeArrowheads="1"/>
          </p:cNvSpPr>
          <p:nvPr/>
        </p:nvSpPr>
        <p:spPr bwMode="auto">
          <a:xfrm>
            <a:off x="609600" y="42672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 dirty="0">
                <a:latin typeface="Times New Roman" panose="02020603050405020304" pitchFamily="18" charset="0"/>
              </a:rPr>
              <a:t>4.</a:t>
            </a:r>
          </a:p>
        </p:txBody>
      </p:sp>
      <p:sp>
        <p:nvSpPr>
          <p:cNvPr id="80903" name="Text Box 11"/>
          <p:cNvSpPr txBox="1">
            <a:spLocks noChangeArrowheads="1"/>
          </p:cNvSpPr>
          <p:nvPr/>
        </p:nvSpPr>
        <p:spPr bwMode="auto">
          <a:xfrm>
            <a:off x="609600" y="5105400"/>
            <a:ext cx="4508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algn="l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latin typeface="Times New Roman" panose="02020603050405020304" pitchFamily="18" charset="0"/>
              </a:rPr>
              <a:t>5.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333333"/>
      </a:dk1>
      <a:lt1>
        <a:srgbClr val="FFFFFF"/>
      </a:lt1>
      <a:dk2>
        <a:srgbClr val="000000"/>
      </a:dk2>
      <a:lt2>
        <a:srgbClr val="808080"/>
      </a:lt2>
      <a:accent1>
        <a:srgbClr val="336699"/>
      </a:accent1>
      <a:accent2>
        <a:srgbClr val="3080C2"/>
      </a:accent2>
      <a:accent3>
        <a:srgbClr val="FFFFFF"/>
      </a:accent3>
      <a:accent4>
        <a:srgbClr val="2A2A2A"/>
      </a:accent4>
      <a:accent5>
        <a:srgbClr val="ADB8CA"/>
      </a:accent5>
      <a:accent6>
        <a:srgbClr val="2A73B0"/>
      </a:accent6>
      <a:hlink>
        <a:srgbClr val="75A3D1"/>
      </a:hlink>
      <a:folHlink>
        <a:srgbClr val="CCECFF"/>
      </a:folHlink>
    </a:clrScheme>
    <a:fontScheme name="浅蓝色简约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浅蓝色简约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7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8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19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0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1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2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3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4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5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浅蓝色简约模板 2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C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D96FF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ADC9FF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浅蓝色简约模板 2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093DC"/>
        </a:accent1>
        <a:accent2>
          <a:srgbClr val="336699"/>
        </a:accent2>
        <a:accent3>
          <a:srgbClr val="FFFFFF"/>
        </a:accent3>
        <a:accent4>
          <a:srgbClr val="000000"/>
        </a:accent4>
        <a:accent5>
          <a:srgbClr val="B3C8EB"/>
        </a:accent5>
        <a:accent6>
          <a:srgbClr val="2D5C8A"/>
        </a:accent6>
        <a:hlink>
          <a:srgbClr val="00458A"/>
        </a:hlink>
        <a:folHlink>
          <a:srgbClr val="33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</Template>
  <TotalTime>0</TotalTime>
  <Words>650</Words>
  <Application>Microsoft Office PowerPoint</Application>
  <PresentationFormat>全屏显示(4:3)</PresentationFormat>
  <Paragraphs>96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5" baseType="lpstr">
      <vt:lpstr>楷体_GB2312</vt:lpstr>
      <vt:lpstr>宋体</vt:lpstr>
      <vt:lpstr>微软雅黑</vt:lpstr>
      <vt:lpstr>Arial</vt:lpstr>
      <vt:lpstr>Arial Black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2023-01-16T22:31:52Z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C099CC315FC74B75AB87B32E770D9AA7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