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8"/>
  </p:notesMasterIdLst>
  <p:handoutMasterIdLst>
    <p:handoutMasterId r:id="rId19"/>
  </p:handoutMasterIdLst>
  <p:sldIdLst>
    <p:sldId id="265" r:id="rId3"/>
    <p:sldId id="296" r:id="rId4"/>
    <p:sldId id="266" r:id="rId5"/>
    <p:sldId id="267" r:id="rId6"/>
    <p:sldId id="268" r:id="rId7"/>
    <p:sldId id="298" r:id="rId8"/>
    <p:sldId id="286" r:id="rId9"/>
    <p:sldId id="270" r:id="rId10"/>
    <p:sldId id="287" r:id="rId11"/>
    <p:sldId id="271" r:id="rId12"/>
    <p:sldId id="288" r:id="rId13"/>
    <p:sldId id="297" r:id="rId14"/>
    <p:sldId id="261" r:id="rId15"/>
    <p:sldId id="275" r:id="rId16"/>
    <p:sldId id="292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3366FF"/>
    <a:srgbClr val="FF0000"/>
    <a:srgbClr val="336600"/>
    <a:srgbClr val="990033"/>
    <a:srgbClr val="660033"/>
    <a:srgbClr val="CC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37303-7236-449B-B657-368487B7B5F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25EE3-DEE9-4567-A1EA-EC1F89EF9D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25EE3-DEE9-4567-A1EA-EC1F89EF9D3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E7D72-929F-4E13-BA4A-6E2FAFEB8E4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7DF18-4A4B-4992-8EED-EEA88EA9CD5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46F9-C4F9-4FFE-9367-4337A785667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67021-9AB9-4073-99B2-C7A52B1BEA4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3E06-522F-4760-ADDC-43616D519B8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972B3-C356-48A7-9417-6B99AAB88CC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5CA1C-FB32-445A-9DC2-EAD4B90616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BF165-9FB7-43F2-9002-191C756C08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9BA29-708A-4592-BA0D-5E5C4511C80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1FB3-94E0-45DF-A8A5-259850A625F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8E7C-A589-4A22-925F-10DFA86B38A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614F-F8F0-4145-8D64-ADD07C3CA5A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7C053-ED2D-4151-8A76-C4382EAD314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8AF32-A013-4CB4-9E0F-949375190A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5FA1B-CDF1-45CD-B9AE-B6A74E70EC9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24836-0463-4A99-BA9C-167335C7946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C6F-BA9C-4022-A3C5-40FFB867F61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63669-B304-4E30-8C05-EE62A4917A8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25D86-60D1-43DD-80B6-C9F5F1A20AF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60A92-EC23-43A2-B1B1-672ABB00BEF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C1FE7-273C-4B4D-8174-FC9506C7B0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C2301-6BAF-4108-B5ED-ECBF0010ACC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D1008-33D6-4830-B4E9-C94E42EFE1F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8B9597C-986E-46F2-9150-8D8BDDE5DD3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6A89D56-6657-4C4B-989D-4D539F3EB7E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L39/L39.mp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-1" y="2209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6000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琥珀_GBK" pitchFamily="65" charset="-122"/>
                <a:ea typeface="方正琥珀_GBK" pitchFamily="65" charset="-122"/>
              </a:rPr>
              <a:t>Ring </a:t>
            </a:r>
            <a:r>
              <a:rPr lang="en-US" altLang="zh-CN" sz="6000" dirty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琥珀_GBK" pitchFamily="65" charset="-122"/>
                <a:ea typeface="方正琥珀_GBK" pitchFamily="65" charset="-122"/>
              </a:rPr>
              <a:t>Up or Call?</a:t>
            </a:r>
            <a:endParaRPr lang="en-US" altLang="zh-C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17060" y="51054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11430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/>
              <a:t>Unit 7 Know Our World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86106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>
                <a:latin typeface="Times New Roman" panose="02020603050405020304" pitchFamily="18" charset="0"/>
              </a:rPr>
              <a:t>4. There are quite a few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differences between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your English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and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my English.</a:t>
            </a:r>
          </a:p>
          <a:p>
            <a:pPr eaLnBrk="1" hangingPunct="1"/>
            <a:r>
              <a:rPr kumimoji="1"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differences between … and … </a:t>
            </a:r>
          </a:p>
          <a:p>
            <a:pPr eaLnBrk="1" hangingPunct="1"/>
            <a:r>
              <a:rPr kumimoji="1"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kumimoji="1" lang="zh-CN" altLang="en-US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与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kumimoji="1" lang="zh-CN" altLang="en-US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之间的不同之处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8600" y="3429000"/>
            <a:ext cx="88392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600" b="1" dirty="0">
                <a:solidFill>
                  <a:srgbClr val="990033"/>
                </a:solidFill>
                <a:latin typeface="宋体" panose="02010600030101010101" pitchFamily="2" charset="-122"/>
              </a:rPr>
              <a:t>     </a:t>
            </a:r>
            <a:r>
              <a:rPr lang="en-US" altLang="zh-CN" sz="3200" b="1" dirty="0" err="1">
                <a:solidFill>
                  <a:srgbClr val="990033"/>
                </a:solidFill>
                <a:latin typeface="宋体" panose="02010600030101010101" pitchFamily="2" charset="-122"/>
              </a:rPr>
              <a:t>eg</a:t>
            </a:r>
            <a:r>
              <a:rPr lang="en-US" altLang="zh-CN" sz="3200" b="1" dirty="0">
                <a:solidFill>
                  <a:srgbClr val="990033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3200" b="1" dirty="0">
                <a:solidFill>
                  <a:srgbClr val="990033"/>
                </a:solidFill>
                <a:latin typeface="宋体" panose="02010600030101010101" pitchFamily="2" charset="-122"/>
              </a:rPr>
              <a:t>你和我有什么不同之处？</a:t>
            </a:r>
          </a:p>
          <a:p>
            <a:endParaRPr lang="en-US" altLang="zh-CN" sz="3600" b="1" dirty="0">
              <a:latin typeface="Times New Roman" panose="02020603050405020304" pitchFamily="18" charset="0"/>
            </a:endParaRPr>
          </a:p>
          <a:p>
            <a:endParaRPr lang="en-US" altLang="zh-CN" sz="36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09600" y="1019175"/>
            <a:ext cx="8001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7. Sometimes we describe the same thing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in different ways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33400" y="2466975"/>
            <a:ext cx="8229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in different ways  </a:t>
            </a:r>
            <a:r>
              <a:rPr lang="zh-CN" altLang="en-US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用不同的方式或方法</a:t>
            </a:r>
          </a:p>
          <a:p>
            <a:r>
              <a:rPr lang="en-US" altLang="zh-CN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in the same way   </a:t>
            </a:r>
            <a:r>
              <a:rPr lang="zh-CN" altLang="en-US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用相同的方式或方法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609600" y="4221163"/>
            <a:ext cx="8610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lvl="1"/>
            <a:r>
              <a:rPr lang="en-US" altLang="zh-CN" sz="3200" b="1">
                <a:solidFill>
                  <a:srgbClr val="990033"/>
                </a:solidFill>
                <a:latin typeface="宋体" panose="02010600030101010101" pitchFamily="2" charset="-122"/>
              </a:rPr>
              <a:t>eg:</a:t>
            </a:r>
            <a:r>
              <a:rPr lang="zh-CN" altLang="en-US" sz="3200" b="1">
                <a:solidFill>
                  <a:srgbClr val="990033"/>
                </a:solidFill>
                <a:latin typeface="宋体" panose="02010600030101010101" pitchFamily="2" charset="-122"/>
              </a:rPr>
              <a:t>我们用不同的方法学习英语。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71684" name="Picture 4" descr="mp60543887_1456388526023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04800"/>
            <a:ext cx="6350000" cy="63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165"/>
          <p:cNvPicPr preferRelativeResize="0"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1440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819" name="Group 3"/>
          <p:cNvGrpSpPr/>
          <p:nvPr/>
        </p:nvGrpSpPr>
        <p:grpSpPr bwMode="auto">
          <a:xfrm>
            <a:off x="2133600" y="838200"/>
            <a:ext cx="4668838" cy="1022350"/>
            <a:chOff x="1481" y="1132"/>
            <a:chExt cx="2941" cy="644"/>
          </a:xfrm>
        </p:grpSpPr>
        <p:pic>
          <p:nvPicPr>
            <p:cNvPr id="34822" name="Picture 4" descr="frame4"/>
            <p:cNvPicPr preferRelativeResize="0"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481" y="1132"/>
              <a:ext cx="2941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23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701" y="1298"/>
              <a:ext cx="2585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b="1" kern="10">
                  <a:ln w="9525">
                    <a:solidFill>
                      <a:srgbClr val="00FFFF"/>
                    </a:solidFill>
                    <a:round/>
                  </a:ln>
                  <a:solidFill>
                    <a:srgbClr val="FFFF99"/>
                  </a:solidFill>
                  <a:latin typeface="Arial" panose="020B0604020202020204"/>
                  <a:cs typeface="Arial" panose="020B0604020202020204"/>
                </a:rPr>
                <a:t>Time for Reflection </a:t>
              </a:r>
              <a:endParaRPr lang="zh-CN" altLang="en-US" sz="3600" b="1" kern="10">
                <a:ln w="9525">
                  <a:solidFill>
                    <a:srgbClr val="00FFFF"/>
                  </a:solidFill>
                  <a:round/>
                </a:ln>
                <a:solidFill>
                  <a:srgbClr val="FFFF99"/>
                </a:solidFill>
                <a:latin typeface="Arial" panose="020B0604020202020204"/>
                <a:cs typeface="Arial" panose="020B0604020202020204"/>
              </a:endParaRPr>
            </a:p>
          </p:txBody>
        </p:sp>
      </p:grp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914400" y="2133600"/>
            <a:ext cx="3581400" cy="311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ring sb up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go up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in different ways</a:t>
            </a:r>
          </a:p>
          <a:p>
            <a:pPr eaLnBrk="1" hangingPunct="1">
              <a:lnSpc>
                <a:spcPct val="11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chat with…</a:t>
            </a:r>
          </a:p>
          <a:p>
            <a:pPr eaLnBrk="1" hangingPunct="1">
              <a:lnSpc>
                <a:spcPct val="110000"/>
              </a:lnSpc>
            </a:pPr>
            <a:endParaRPr kumimoji="1"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343400" y="2133600"/>
            <a:ext cx="44196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3600" b="1">
                <a:solidFill>
                  <a:srgbClr val="0000FF"/>
                </a:solidFill>
              </a:rPr>
              <a:t>打电话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3600" b="1">
                <a:solidFill>
                  <a:srgbClr val="0000FF"/>
                </a:solidFill>
              </a:rPr>
              <a:t>上升；升起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3600" b="1">
                <a:solidFill>
                  <a:srgbClr val="0000FF"/>
                </a:solidFill>
              </a:rPr>
              <a:t>用不同的方式或方法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3600" b="1">
                <a:solidFill>
                  <a:srgbClr val="0000FF"/>
                </a:solidFill>
              </a:rPr>
              <a:t>同</a:t>
            </a:r>
            <a:r>
              <a:rPr lang="en-US" altLang="zh-CN" sz="3600" b="1">
                <a:solidFill>
                  <a:srgbClr val="0000FF"/>
                </a:solidFill>
              </a:rPr>
              <a:t>……</a:t>
            </a:r>
            <a:r>
              <a:rPr lang="zh-CN" altLang="en-US" sz="3600" b="1">
                <a:solidFill>
                  <a:srgbClr val="0000FF"/>
                </a:solidFill>
              </a:rPr>
              <a:t>聊天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5"/>
          <p:cNvSpPr txBox="1">
            <a:spLocks noChangeArrowheads="1"/>
          </p:cNvSpPr>
          <p:nvPr/>
        </p:nvSpPr>
        <p:spPr bwMode="auto">
          <a:xfrm>
            <a:off x="304800" y="1854200"/>
            <a:ext cx="861060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Could you s____ this word for me?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Sorry! He is in the w________ (</a:t>
            </a:r>
            <a:r>
              <a:rPr lang="zh-CN" altLang="en-US" sz="3200" b="1" dirty="0">
                <a:latin typeface="Times New Roman" panose="02020603050405020304" pitchFamily="18" charset="0"/>
              </a:rPr>
              <a:t>盥洗室</a:t>
            </a:r>
            <a:r>
              <a:rPr lang="en-US" altLang="zh-CN" sz="3200" b="1" dirty="0">
                <a:latin typeface="Times New Roman" panose="02020603050405020304" pitchFamily="18" charset="0"/>
              </a:rPr>
              <a:t>)now.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B________ is another name of washroom.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Lily comes from U.K. and she is a B_____. 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His p____________ (</a:t>
            </a:r>
            <a:r>
              <a:rPr lang="zh-CN" altLang="en-US" sz="3200" b="1" dirty="0">
                <a:latin typeface="Times New Roman" panose="02020603050405020304" pitchFamily="18" charset="0"/>
              </a:rPr>
              <a:t>发音</a:t>
            </a:r>
            <a:r>
              <a:rPr lang="en-US" altLang="zh-CN" sz="3200" b="1" dirty="0">
                <a:latin typeface="Times New Roman" panose="02020603050405020304" pitchFamily="18" charset="0"/>
              </a:rPr>
              <a:t>) of French words is simply terrible.</a:t>
            </a:r>
          </a:p>
        </p:txBody>
      </p:sp>
      <p:sp>
        <p:nvSpPr>
          <p:cNvPr id="32776" name="Text Box 23"/>
          <p:cNvSpPr txBox="1">
            <a:spLocks noChangeArrowheads="1"/>
          </p:cNvSpPr>
          <p:nvPr/>
        </p:nvSpPr>
        <p:spPr bwMode="auto">
          <a:xfrm>
            <a:off x="533400" y="561975"/>
            <a:ext cx="426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solidFill>
                  <a:srgbClr val="3366FF"/>
                </a:solidFill>
                <a:latin typeface="方正琥珀_GBK" pitchFamily="65" charset="-122"/>
                <a:ea typeface="方正琥珀_GBK" pitchFamily="65" charset="-122"/>
              </a:rPr>
              <a:t>Fill in the blanks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1"/>
          <p:cNvSpPr txBox="1">
            <a:spLocks noChangeArrowheads="1"/>
          </p:cNvSpPr>
          <p:nvPr/>
        </p:nvSpPr>
        <p:spPr bwMode="auto">
          <a:xfrm>
            <a:off x="304800" y="228600"/>
            <a:ext cx="8534400" cy="570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6. Is it an A________ (</a:t>
            </a:r>
            <a:r>
              <a:rPr lang="zh-CN" altLang="en-US" sz="3200" b="1" dirty="0">
                <a:latin typeface="Times New Roman" panose="02020603050405020304" pitchFamily="18" charset="0"/>
              </a:rPr>
              <a:t>美国的</a:t>
            </a:r>
            <a:r>
              <a:rPr lang="en-US" altLang="zh-CN" sz="3200" b="1" dirty="0">
                <a:latin typeface="Times New Roman" panose="02020603050405020304" pitchFamily="18" charset="0"/>
              </a:rPr>
              <a:t>) car or an English car?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7. How do you like the English 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________ (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语法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) book?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8. These jokes would be far too difficult to _________ (</a:t>
            </a:r>
            <a:r>
              <a:rPr lang="zh-CN" altLang="en-US" sz="3200" b="1" dirty="0">
                <a:latin typeface="Times New Roman" panose="02020603050405020304" pitchFamily="18" charset="0"/>
              </a:rPr>
              <a:t>翻译</a:t>
            </a:r>
            <a:r>
              <a:rPr lang="en-US" altLang="zh-CN" sz="3200" b="1" dirty="0">
                <a:latin typeface="Times New Roman" panose="02020603050405020304" pitchFamily="18" charset="0"/>
              </a:rPr>
              <a:t>). 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9. It’s not always obvious how you  _________ (</a:t>
            </a:r>
            <a:r>
              <a:rPr lang="zh-CN" altLang="en-US" sz="3200" b="1" dirty="0">
                <a:latin typeface="Times New Roman" panose="02020603050405020304" pitchFamily="18" charset="0"/>
              </a:rPr>
              <a:t>发音</a:t>
            </a:r>
            <a:r>
              <a:rPr lang="en-US" altLang="zh-CN" sz="3200" b="1" dirty="0">
                <a:latin typeface="Times New Roman" panose="02020603050405020304" pitchFamily="18" charset="0"/>
              </a:rPr>
              <a:t>) a word when you see it.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10. She’s Italian by birth but is now an __________ (</a:t>
            </a:r>
            <a:r>
              <a:rPr lang="zh-CN" altLang="en-US" sz="3200" b="1" dirty="0">
                <a:latin typeface="Times New Roman" panose="02020603050405020304" pitchFamily="18" charset="0"/>
              </a:rPr>
              <a:t>澳大利亚的</a:t>
            </a:r>
            <a:r>
              <a:rPr lang="en-US" altLang="zh-CN" sz="3200" b="1" dirty="0">
                <a:latin typeface="Times New Roman" panose="02020603050405020304" pitchFamily="18" charset="0"/>
              </a:rPr>
              <a:t>) citizen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. 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685800" y="228600"/>
            <a:ext cx="7772400" cy="1470025"/>
          </a:xfrm>
        </p:spPr>
        <p:txBody>
          <a:bodyPr/>
          <a:lstStyle/>
          <a:p>
            <a:r>
              <a:rPr lang="en-US" altLang="zh-CN" sz="4000" smtClean="0">
                <a:solidFill>
                  <a:srgbClr val="6666FF"/>
                </a:solidFill>
                <a:latin typeface="方正琥珀_GBK" pitchFamily="65" charset="-122"/>
                <a:ea typeface="方正琥珀_GBK" pitchFamily="65" charset="-122"/>
              </a:rPr>
              <a:t>Can you read 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64516" name="Picture 4" descr="ff3a7ce7701f304cc5caa931d160c7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828800"/>
            <a:ext cx="525780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355725" y="35274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686800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1.What are some of the differences in spoken                                                  Chinese in different parts of China?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2. What are some of the differences in spoken             English?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62000" y="762000"/>
            <a:ext cx="464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6666FF"/>
                </a:solidFill>
                <a:latin typeface="方正琥珀_GBK" pitchFamily="65" charset="-122"/>
                <a:ea typeface="方正琥珀_GBK" pitchFamily="65" charset="-122"/>
              </a:rPr>
              <a:t>Think about it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图片1fgrfgr">
            <a:hlinkClick r:id="rId3" action="ppaction://hlinkfile"/>
          </p:cNvPr>
          <p:cNvPicPr preferRelativeResize="0"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77000" y="304800"/>
            <a:ext cx="9144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25475" y="312738"/>
            <a:ext cx="60039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5000"/>
              </a:lnSpc>
            </a:pPr>
            <a:r>
              <a:rPr lang="en-US" altLang="zh-CN" sz="4000" dirty="0">
                <a:solidFill>
                  <a:srgbClr val="6666FF"/>
                </a:solidFill>
                <a:latin typeface="方正琥珀_GBK" pitchFamily="65" charset="-122"/>
                <a:ea typeface="方正琥珀_GBK" pitchFamily="65" charset="-122"/>
              </a:rPr>
              <a:t>Listen and answer.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09600" y="1066800"/>
            <a:ext cx="8077200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1.What is Brian asked to do?</a:t>
            </a:r>
          </a:p>
          <a:p>
            <a:r>
              <a:rPr kumimoji="1" lang="en-US" altLang="zh-CN" sz="3200" b="1" i="1" dirty="0" smtClean="0">
                <a:solidFill>
                  <a:srgbClr val="CC00CC"/>
                </a:solidFill>
                <a:latin typeface="Times New Roman" panose="02020603050405020304" pitchFamily="18" charset="0"/>
              </a:rPr>
              <a:t>He </a:t>
            </a:r>
            <a:r>
              <a:rPr kumimoji="1" lang="en-US" altLang="zh-CN" sz="3200" b="1" i="1" dirty="0">
                <a:solidFill>
                  <a:srgbClr val="CC00CC"/>
                </a:solidFill>
                <a:latin typeface="Times New Roman" panose="02020603050405020304" pitchFamily="18" charset="0"/>
              </a:rPr>
              <a:t>is asked to write a report on Asia.</a:t>
            </a:r>
          </a:p>
          <a:p>
            <a:endParaRPr kumimoji="1" lang="en-US" altLang="zh-CN" sz="3600" b="1" dirty="0">
              <a:latin typeface="Times New Roman" panose="02020603050405020304" pitchFamily="18" charset="0"/>
            </a:endParaRP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2.What does “ring up” mean?</a:t>
            </a:r>
          </a:p>
          <a:p>
            <a:r>
              <a:rPr kumimoji="1" lang="en-US" altLang="zh-CN" sz="3200" b="1" i="1" dirty="0" smtClean="0">
                <a:solidFill>
                  <a:srgbClr val="CC00CC"/>
                </a:solidFill>
                <a:latin typeface="Times New Roman" panose="02020603050405020304" pitchFamily="18" charset="0"/>
              </a:rPr>
              <a:t>It </a:t>
            </a:r>
            <a:r>
              <a:rPr kumimoji="1" lang="en-US" altLang="zh-CN" sz="3200" b="1" i="1" dirty="0">
                <a:solidFill>
                  <a:srgbClr val="CC00CC"/>
                </a:solidFill>
                <a:latin typeface="Times New Roman" panose="02020603050405020304" pitchFamily="18" charset="0"/>
              </a:rPr>
              <a:t>means call someone on the phone.</a:t>
            </a:r>
          </a:p>
          <a:p>
            <a:endParaRPr kumimoji="1" lang="en-US" altLang="zh-CN" sz="3600" b="1" dirty="0">
              <a:latin typeface="Times New Roman" panose="02020603050405020304" pitchFamily="18" charset="0"/>
            </a:endParaRP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3.How many different kinds of English are there in the world?</a:t>
            </a:r>
          </a:p>
          <a:p>
            <a:r>
              <a:rPr kumimoji="1" lang="en-US" altLang="zh-CN" sz="3200" b="1" i="1" dirty="0" err="1" smtClean="0">
                <a:solidFill>
                  <a:srgbClr val="CC00CC"/>
                </a:solidFill>
                <a:latin typeface="Times New Roman" panose="02020603050405020304" pitchFamily="18" charset="0"/>
              </a:rPr>
              <a:t>Four.They</a:t>
            </a:r>
            <a:r>
              <a:rPr kumimoji="1" lang="en-US" altLang="zh-CN" sz="3200" b="1" i="1" dirty="0" smtClean="0">
                <a:solidFill>
                  <a:srgbClr val="CC00CC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 i="1" dirty="0">
                <a:solidFill>
                  <a:srgbClr val="CC00CC"/>
                </a:solidFill>
                <a:latin typeface="Times New Roman" panose="02020603050405020304" pitchFamily="18" charset="0"/>
              </a:rPr>
              <a:t>are American English, British English, Australian English and African English</a:t>
            </a:r>
            <a:r>
              <a:rPr kumimoji="1" lang="en-US" altLang="zh-CN" sz="3200" b="1" i="1" dirty="0" smtClean="0">
                <a:solidFill>
                  <a:srgbClr val="CC00CC"/>
                </a:solidFill>
                <a:latin typeface="Times New Roman" panose="02020603050405020304" pitchFamily="18" charset="0"/>
              </a:rPr>
              <a:t>.</a:t>
            </a:r>
            <a:endParaRPr kumimoji="1" lang="en-US" altLang="zh-CN" sz="3200" b="1" i="1" dirty="0">
              <a:solidFill>
                <a:srgbClr val="CC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81000" y="1752600"/>
            <a:ext cx="81534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i="1">
                <a:solidFill>
                  <a:srgbClr val="0000CC"/>
                </a:solidFill>
                <a:latin typeface="Times New Roman" panose="02020603050405020304" pitchFamily="18" charset="0"/>
              </a:rPr>
              <a:t>(   )  1. Brian is from the U.S.</a:t>
            </a:r>
          </a:p>
          <a:p>
            <a:pPr>
              <a:lnSpc>
                <a:spcPct val="120000"/>
              </a:lnSpc>
            </a:pPr>
            <a:r>
              <a:rPr lang="en-US" altLang="zh-CN" sz="3600" b="1" i="1">
                <a:solidFill>
                  <a:srgbClr val="0000CC"/>
                </a:solidFill>
                <a:latin typeface="Times New Roman" panose="02020603050405020304" pitchFamily="18" charset="0"/>
              </a:rPr>
              <a:t>(   )  2. Brian wants to ring up his Chinese      friend.</a:t>
            </a:r>
          </a:p>
          <a:p>
            <a:pPr>
              <a:lnSpc>
                <a:spcPct val="120000"/>
              </a:lnSpc>
            </a:pPr>
            <a:r>
              <a:rPr lang="en-US" altLang="zh-CN" sz="3600" b="1" i="1">
                <a:solidFill>
                  <a:srgbClr val="0000CC"/>
                </a:solidFill>
                <a:latin typeface="Times New Roman" panose="02020603050405020304" pitchFamily="18" charset="0"/>
              </a:rPr>
              <a:t>(  )  3. The pronunciation and the grammar are the same between British English and American English. 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81000" y="152400"/>
            <a:ext cx="7696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6666FF"/>
                </a:solidFill>
                <a:latin typeface="方正琥珀_GBK" pitchFamily="65" charset="-122"/>
                <a:ea typeface="方正琥珀_GBK" pitchFamily="65" charset="-122"/>
              </a:rPr>
              <a:t>Reading</a:t>
            </a:r>
          </a:p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6666FF"/>
                </a:solidFill>
                <a:latin typeface="方正琥珀_GBK" pitchFamily="65" charset="-122"/>
                <a:ea typeface="方正琥珀_GBK" pitchFamily="65" charset="-122"/>
              </a:rPr>
              <a:t> </a:t>
            </a:r>
            <a:endParaRPr lang="en-US" altLang="zh-CN" sz="4000" b="1">
              <a:latin typeface="方正琥珀_GBK" pitchFamily="65" charset="-122"/>
              <a:ea typeface="方正琥珀_GBK" pitchFamily="65" charset="-122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33400" y="990600"/>
            <a:ext cx="8610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/>
              <a:t>Read the lesson</a:t>
            </a:r>
            <a:r>
              <a:rPr lang="en-US" altLang="zh-CN" sz="3200" b="1"/>
              <a:t> </a:t>
            </a:r>
            <a:r>
              <a:rPr lang="en-US" altLang="zh-CN" sz="3200"/>
              <a:t>and write true (T) or false (F)</a:t>
            </a:r>
          </a:p>
          <a:p>
            <a:pPr>
              <a:spcBef>
                <a:spcPct val="50000"/>
              </a:spcBef>
            </a:pPr>
            <a:endParaRPr lang="zh-CN" altLang="en-US" sz="320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4000" dirty="0" smtClean="0">
                <a:solidFill>
                  <a:srgbClr val="3366FF"/>
                </a:solidFill>
                <a:latin typeface="方正琥珀_GBK" pitchFamily="65" charset="-122"/>
                <a:ea typeface="方正琥珀_GBK" pitchFamily="65" charset="-122"/>
              </a:rPr>
              <a:t>Language points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1. Brian is </a:t>
            </a:r>
            <a:r>
              <a:rPr kumimoji="1" lang="en-US" altLang="zh-CN" b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chatting online with</a:t>
            </a:r>
            <a:r>
              <a:rPr kumimoji="1" lang="en-US" altLang="zh-CN" b="1" dirty="0" smtClean="0">
                <a:latin typeface="Times New Roman" panose="02020603050405020304" pitchFamily="18" charset="0"/>
              </a:rPr>
              <a:t> David, a new friend from New York.</a:t>
            </a:r>
          </a:p>
          <a:p>
            <a:pPr marL="609600" indent="-609600">
              <a:buFontTx/>
              <a:buNone/>
            </a:pPr>
            <a:endParaRPr kumimoji="1" lang="en-US" altLang="zh-CN" b="1" dirty="0" smtClean="0">
              <a:latin typeface="Times New Roman" panose="02020603050405020304" pitchFamily="18" charset="0"/>
            </a:endParaRPr>
          </a:p>
          <a:p>
            <a:pPr marL="609600" indent="-609600">
              <a:buFontTx/>
              <a:buNone/>
            </a:pPr>
            <a:r>
              <a:rPr kumimoji="1" lang="en-US" altLang="zh-CN" b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2. Maybe I’ll ring him up tonight.</a:t>
            </a:r>
          </a:p>
          <a:p>
            <a:pPr marL="609600" indent="-609600">
              <a:buFontTx/>
              <a:buNone/>
            </a:pPr>
            <a:endParaRPr kumimoji="1" lang="en-US" altLang="zh-CN" b="1" dirty="0" smtClean="0">
              <a:latin typeface="Times New Roman" panose="02020603050405020304" pitchFamily="18" charset="0"/>
            </a:endParaRPr>
          </a:p>
          <a:p>
            <a:pPr marL="609600" indent="-609600">
              <a:buFontTx/>
              <a:buNone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3. Phones don’t </a:t>
            </a:r>
            <a:r>
              <a:rPr kumimoji="1" lang="en-US" altLang="zh-CN" b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go up when they ring</a:t>
            </a:r>
            <a:r>
              <a:rPr kumimoji="1" lang="en-US" altLang="zh-CN" b="1" dirty="0" smtClean="0">
                <a:latin typeface="Times New Roman" panose="02020603050405020304" pitchFamily="18" charset="0"/>
              </a:rPr>
              <a:t>.</a:t>
            </a:r>
          </a:p>
          <a:p>
            <a:pPr marL="609600" indent="-609600">
              <a:buFontTx/>
              <a:buNone/>
            </a:pPr>
            <a:endParaRPr kumimoji="1" lang="en-US" altLang="zh-CN" b="1" dirty="0" smtClean="0">
              <a:latin typeface="Times New Roman" panose="02020603050405020304" pitchFamily="18" charset="0"/>
            </a:endParaRPr>
          </a:p>
          <a:p>
            <a:pPr marL="609600" indent="-609600">
              <a:buFontTx/>
              <a:buNone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4. There are </a:t>
            </a:r>
            <a:r>
              <a:rPr kumimoji="1" lang="en-US" altLang="zh-CN" b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quite a few differences between your English and my English.</a:t>
            </a:r>
          </a:p>
          <a:p>
            <a:pPr marL="609600" indent="-609600">
              <a:buFontTx/>
              <a:buNone/>
            </a:pPr>
            <a:endParaRPr kumimoji="1" lang="en-US" altLang="zh-CN" b="1" dirty="0" smtClean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83327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>
                <a:latin typeface="Times New Roman" panose="02020603050405020304" pitchFamily="18" charset="0"/>
              </a:rPr>
              <a:t>1. Brian is 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chatting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online 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with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David, a new friend from New York.   </a:t>
            </a:r>
          </a:p>
          <a:p>
            <a:pPr eaLnBrk="1" hangingPunct="1"/>
            <a:r>
              <a:rPr kumimoji="1" lang="en-US" altLang="zh-CN" sz="3600" b="1" dirty="0">
                <a:latin typeface="Times New Roman" panose="02020603050405020304" pitchFamily="18" charset="0"/>
              </a:rPr>
              <a:t>      </a:t>
            </a:r>
            <a:r>
              <a:rPr kumimoji="1" lang="en-US" altLang="zh-CN" sz="36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chat with…      </a:t>
            </a:r>
            <a:r>
              <a:rPr kumimoji="1" lang="zh-CN" altLang="en-US" sz="36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同</a:t>
            </a:r>
            <a:r>
              <a:rPr kumimoji="1" lang="en-US" altLang="zh-CN" sz="36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……</a:t>
            </a:r>
            <a:r>
              <a:rPr kumimoji="1" lang="zh-CN" altLang="en-US" sz="36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聊天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          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09600" y="3505200"/>
            <a:ext cx="8112125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990033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200" b="1" dirty="0" err="1">
                <a:solidFill>
                  <a:srgbClr val="990033"/>
                </a:solidFill>
                <a:latin typeface="Times New Roman" panose="02020603050405020304" pitchFamily="18" charset="0"/>
              </a:rPr>
              <a:t>eg</a:t>
            </a:r>
            <a:r>
              <a:rPr lang="en-US" altLang="zh-CN" sz="3200" b="1" dirty="0">
                <a:solidFill>
                  <a:srgbClr val="990033"/>
                </a:solidFill>
                <a:latin typeface="Times New Roman" panose="02020603050405020304" pitchFamily="18" charset="0"/>
              </a:rPr>
              <a:t>: </a:t>
            </a:r>
            <a:r>
              <a:rPr lang="zh-CN" altLang="en-US" sz="3200" b="1" dirty="0">
                <a:solidFill>
                  <a:srgbClr val="990033"/>
                </a:solidFill>
                <a:latin typeface="Times New Roman" panose="02020603050405020304" pitchFamily="18" charset="0"/>
              </a:rPr>
              <a:t>和朋友聊天是愉快的。</a:t>
            </a:r>
          </a:p>
          <a:p>
            <a:pPr eaLnBrk="1" hangingPunct="1"/>
            <a:endParaRPr lang="en-US" altLang="zh-CN" sz="36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09600" y="381000"/>
            <a:ext cx="487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3366FF"/>
                </a:solidFill>
                <a:latin typeface="方正琥珀_GBK" pitchFamily="65" charset="-122"/>
                <a:ea typeface="方正琥珀_GBK" pitchFamily="65" charset="-122"/>
              </a:rPr>
              <a:t>Language points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32788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>
                <a:latin typeface="Times New Roman" panose="02020603050405020304" pitchFamily="18" charset="0"/>
              </a:rPr>
              <a:t>2. Maybe I’ll 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ring him up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tonight.</a:t>
            </a:r>
          </a:p>
          <a:p>
            <a:pPr eaLnBrk="1" hangingPunct="1"/>
            <a:r>
              <a:rPr kumimoji="1" lang="en-US" altLang="zh-CN" sz="36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ring sb. up     </a:t>
            </a:r>
            <a:r>
              <a:rPr kumimoji="1" lang="zh-CN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给某人打电话  </a:t>
            </a:r>
          </a:p>
          <a:p>
            <a:pPr eaLnBrk="1" hangingPunct="1"/>
            <a:endParaRPr kumimoji="1" lang="zh-CN" altLang="en-US" sz="3600" b="1" dirty="0">
              <a:solidFill>
                <a:srgbClr val="990033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kumimoji="1" lang="zh-CN" altLang="en-US" sz="3600" b="1" dirty="0">
                <a:solidFill>
                  <a:srgbClr val="990033"/>
                </a:solidFill>
                <a:latin typeface="宋体" panose="02010600030101010101" pitchFamily="2" charset="-122"/>
              </a:rPr>
              <a:t> </a:t>
            </a:r>
            <a:r>
              <a:rPr kumimoji="1" lang="en-US" altLang="zh-CN" sz="3200" b="1" dirty="0" err="1">
                <a:solidFill>
                  <a:srgbClr val="990033"/>
                </a:solidFill>
                <a:latin typeface="宋体" panose="02010600030101010101" pitchFamily="2" charset="-122"/>
              </a:rPr>
              <a:t>eg</a:t>
            </a:r>
            <a:r>
              <a:rPr kumimoji="1" lang="en-US" altLang="zh-CN" sz="3200" b="1" dirty="0">
                <a:solidFill>
                  <a:srgbClr val="990033"/>
                </a:solidFill>
                <a:latin typeface="宋体" panose="02010600030101010101" pitchFamily="2" charset="-122"/>
              </a:rPr>
              <a:t>:</a:t>
            </a:r>
            <a:r>
              <a:rPr kumimoji="1" lang="zh-CN" altLang="en-US" sz="3200" b="1" dirty="0">
                <a:solidFill>
                  <a:srgbClr val="990033"/>
                </a:solidFill>
                <a:latin typeface="宋体" panose="02010600030101010101" pitchFamily="2" charset="-122"/>
              </a:rPr>
              <a:t>你可以礼拜天给我打电话吗？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85800" y="4876800"/>
            <a:ext cx="80772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也可用其他方式表示给某人打电话：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call sb. / phone sb. / give sb. a call 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457200" y="1247775"/>
            <a:ext cx="83327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>
                <a:latin typeface="Times New Roman" panose="02020603050405020304" pitchFamily="18" charset="0"/>
              </a:rPr>
              <a:t>3. Phones don’t 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 up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when they ring.</a:t>
            </a:r>
          </a:p>
          <a:p>
            <a:pPr eaLnBrk="1" hangingPunct="1"/>
            <a:r>
              <a:rPr kumimoji="1" lang="en-US" altLang="zh-CN" sz="36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 go up      </a:t>
            </a:r>
            <a:r>
              <a:rPr kumimoji="1" lang="zh-CN" altLang="en-US" sz="36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上升；升起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          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57200" y="2806700"/>
            <a:ext cx="8112125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zh-CN" sz="3200" b="1" dirty="0" err="1">
                <a:solidFill>
                  <a:srgbClr val="990033"/>
                </a:solidFill>
                <a:latin typeface="宋体" panose="02010600030101010101" pitchFamily="2" charset="-122"/>
              </a:rPr>
              <a:t>eg</a:t>
            </a:r>
            <a:r>
              <a:rPr lang="en-US" altLang="zh-CN" sz="3200" b="1" dirty="0">
                <a:solidFill>
                  <a:srgbClr val="990033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3200" b="1" dirty="0">
                <a:solidFill>
                  <a:srgbClr val="990033"/>
                </a:solidFill>
                <a:latin typeface="宋体" panose="02010600030101010101" pitchFamily="2" charset="-122"/>
              </a:rPr>
              <a:t>我们节目的收视率提高了。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Our show has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gone up</a:t>
            </a:r>
            <a:r>
              <a:rPr lang="en-US" altLang="zh-CN" sz="3600" b="1" dirty="0">
                <a:latin typeface="Times New Roman" panose="02020603050405020304" pitchFamily="18" charset="0"/>
              </a:rPr>
              <a:t> in the ratings.  </a:t>
            </a:r>
            <a:endParaRPr lang="en-US" altLang="zh-CN" sz="36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594</Words>
  <Application>Microsoft Office PowerPoint</Application>
  <PresentationFormat>全屏显示(4:3)</PresentationFormat>
  <Paragraphs>75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方正琥珀_GBK</vt:lpstr>
      <vt:lpstr>宋体</vt:lpstr>
      <vt:lpstr>微软雅黑</vt:lpstr>
      <vt:lpstr>Arial</vt:lpstr>
      <vt:lpstr>Calibri</vt:lpstr>
      <vt:lpstr>Times New Roman</vt:lpstr>
      <vt:lpstr>WWW.2PPT.COM
</vt:lpstr>
      <vt:lpstr>第一PPT模板网-WWW.1PPT.COM </vt:lpstr>
      <vt:lpstr>PowerPoint 演示文稿</vt:lpstr>
      <vt:lpstr>Can you read ?</vt:lpstr>
      <vt:lpstr>PowerPoint 演示文稿</vt:lpstr>
      <vt:lpstr>PowerPoint 演示文稿</vt:lpstr>
      <vt:lpstr>PowerPoint 演示文稿</vt:lpstr>
      <vt:lpstr>Language points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2023-01-16T22:31:58Z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A100E869E9894BE99CF9B25AF0AE5337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