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omments/comment2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87" r:id="rId2"/>
    <p:sldId id="666" r:id="rId3"/>
    <p:sldId id="667" r:id="rId4"/>
    <p:sldId id="668" r:id="rId5"/>
    <p:sldId id="669" r:id="rId6"/>
    <p:sldId id="670" r:id="rId7"/>
    <p:sldId id="671" r:id="rId8"/>
    <p:sldId id="673" r:id="rId9"/>
    <p:sldId id="678" r:id="rId10"/>
    <p:sldId id="674" r:id="rId11"/>
    <p:sldId id="675" r:id="rId12"/>
    <p:sldId id="676" r:id="rId13"/>
    <p:sldId id="677" r:id="rId14"/>
    <p:sldId id="679" r:id="rId15"/>
    <p:sldId id="680" r:id="rId16"/>
    <p:sldId id="508" r:id="rId17"/>
    <p:sldId id="682" r:id="rId18"/>
    <p:sldId id="683" r:id="rId19"/>
    <p:sldId id="684" r:id="rId20"/>
    <p:sldId id="685" r:id="rId21"/>
    <p:sldId id="686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pos="36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全品文教" initials="批注" lastIdx="0" clrIdx="0"/>
  <p:cmAuthor id="2" name="dell" initials="d" lastIdx="2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62" y="-96"/>
      </p:cViewPr>
      <p:guideLst>
        <p:guide orient="horz" pos="2582"/>
        <p:guide pos="36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01T08:53:48.654" idx="1">
    <p:pos x="3468" y="979"/>
    <p:text>本页设计是在认识了乘方及相关概念的基础上，通过这样的辨析强化学生对概念的理解。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01T08:55:45.138" idx="2">
    <p:pos x="6108" y="2632"/>
    <p:text>目的是加深对乘方意义的理解，巩固对乘方运算的结果的掌握，发现乘方运算的结果及符号的规律.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77D02-40DE-47DA-868A-A492E1546B98}" type="doc">
      <dgm:prSet loTypeId="urn:microsoft.com/office/officeart/2005/8/layout/lProcess2#1" loCatId="list" qsTypeId="urn:microsoft.com/office/officeart/2005/8/quickstyle/simple4#2" qsCatId="simple" csTypeId="urn:microsoft.com/office/officeart/2005/8/colors/colorful5#4" csCatId="colorful" phldr="1"/>
      <dgm:spPr/>
      <dgm:t>
        <a:bodyPr/>
        <a:lstStyle/>
        <a:p>
          <a:endParaRPr lang="zh-CN" altLang="en-US"/>
        </a:p>
      </dgm:t>
    </dgm:pt>
    <dgm:pt modelId="{4F67604D-AEA3-4EBC-AC33-03C00E212124}" type="parTrans" cxnId="{5E10B558-CF48-4C6F-B595-79E8F08EB673}">
      <dgm:prSet/>
      <dgm:spPr/>
      <dgm:t>
        <a:bodyPr/>
        <a:lstStyle/>
        <a:p>
          <a:endParaRPr lang="zh-CN" altLang="en-US"/>
        </a:p>
      </dgm:t>
    </dgm:pt>
    <dgm:pt modelId="{F4D15647-1282-4DEF-A18F-533B276A9CF5}">
      <dgm:prSet custT="1"/>
      <dgm:spPr/>
      <dgm:t>
        <a:bodyPr/>
        <a:lstStyle/>
        <a:p>
          <a:endParaRPr lang="en-US" altLang="zh-CN" sz="3200" b="1" smtClean="0">
            <a:latin typeface="楷体" panose="02010609060101010101" charset="-122"/>
            <a:ea typeface="楷体" panose="02010609060101010101" charset="-122"/>
          </a:endParaRPr>
        </a:p>
      </dgm:t>
    </dgm:pt>
    <dgm:pt modelId="{87773CEB-8DAB-4E0B-958C-55C62BD323CF}" type="parTrans" cxnId="{A2488118-E446-4CF4-8C81-457A85BAB6B5}">
      <dgm:prSet/>
      <dgm:spPr/>
      <dgm:t>
        <a:bodyPr/>
        <a:lstStyle/>
        <a:p>
          <a:endParaRPr lang="zh-CN" altLang="en-US"/>
        </a:p>
      </dgm:t>
    </dgm:pt>
    <dgm:pt modelId="{79177E7D-0780-488D-A110-3477034BA38D}">
      <dgm:prSet custT="1"/>
      <dgm:spPr>
        <a:solidFill>
          <a:srgbClr val="FF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smtClean="0"/>
            <a:t>正数的任何次幂都是正数；负数的奇次幂是负数，负数的偶次幂是正数．</a:t>
          </a:r>
          <a:endParaRPr lang="zh-CN" altLang="en-US" sz="2800" b="0" spc="-150">
            <a:latin typeface="楷体" panose="02010609060101010101" charset="-122"/>
            <a:ea typeface="楷体" panose="02010609060101010101" charset="-122"/>
          </a:endParaRPr>
        </a:p>
      </dgm:t>
    </dgm:pt>
    <dgm:pt modelId="{B477808F-832B-4F7B-BF0F-F4946AEF0A96}" type="sibTrans" cxnId="{A2488118-E446-4CF4-8C81-457A85BAB6B5}">
      <dgm:prSet/>
      <dgm:spPr/>
      <dgm:t>
        <a:bodyPr/>
        <a:lstStyle/>
        <a:p>
          <a:endParaRPr lang="zh-CN" altLang="en-US"/>
        </a:p>
      </dgm:t>
    </dgm:pt>
    <dgm:pt modelId="{FB5FE6DD-681A-4F5A-B57C-2CD7DC875079}" type="sibTrans" cxnId="{5E10B558-CF48-4C6F-B595-79E8F08EB673}">
      <dgm:prSet/>
      <dgm:spPr/>
      <dgm:t>
        <a:bodyPr/>
        <a:lstStyle/>
        <a:p>
          <a:endParaRPr lang="zh-CN" altLang="en-US"/>
        </a:p>
      </dgm:t>
    </dgm:pt>
    <dgm:pt modelId="{8FE20F50-8EF0-45BD-ADB9-4F509BD37E77}" type="pres">
      <dgm:prSet presAssocID="{85277D02-40DE-47DA-868A-A492E1546B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CF09CDB-D3D4-474A-B12C-8EFCC1E410DD}" type="pres">
      <dgm:prSet presAssocID="{F4D15647-1282-4DEF-A18F-533B276A9CF5}" presName="compNode" presStyleCnt="0"/>
      <dgm:spPr/>
      <dgm:t>
        <a:bodyPr/>
        <a:lstStyle/>
        <a:p>
          <a:endParaRPr/>
        </a:p>
      </dgm:t>
    </dgm:pt>
    <dgm:pt modelId="{8B5CF5C6-243B-4FD1-A8F1-EF327B42C1B6}" type="pres">
      <dgm:prSet presAssocID="{F4D15647-1282-4DEF-A18F-533B276A9CF5}" presName="aNode" presStyleLbl="bgShp" presStyleIdx="0" presStyleCnt="1"/>
      <dgm:spPr/>
      <dgm:t>
        <a:bodyPr/>
        <a:lstStyle/>
        <a:p>
          <a:endParaRPr lang="zh-CN" altLang="en-US"/>
        </a:p>
      </dgm:t>
    </dgm:pt>
    <dgm:pt modelId="{B26C804E-6BF5-4C75-9270-29139CEBB38E}" type="pres">
      <dgm:prSet presAssocID="{F4D15647-1282-4DEF-A18F-533B276A9CF5}" presName="textNode" presStyleLbl="bgShp" presStyleIdx="0" presStyleCnt="1"/>
      <dgm:spPr/>
      <dgm:t>
        <a:bodyPr/>
        <a:lstStyle/>
        <a:p>
          <a:endParaRPr lang="zh-CN" altLang="en-US"/>
        </a:p>
      </dgm:t>
    </dgm:pt>
    <dgm:pt modelId="{071F116B-8413-4613-A0F4-6723A6AC5A29}" type="pres">
      <dgm:prSet presAssocID="{F4D15647-1282-4DEF-A18F-533B276A9CF5}" presName="compChildNode" presStyleCnt="0"/>
      <dgm:spPr/>
      <dgm:t>
        <a:bodyPr/>
        <a:lstStyle/>
        <a:p>
          <a:endParaRPr/>
        </a:p>
      </dgm:t>
    </dgm:pt>
    <dgm:pt modelId="{F746D80E-638E-4E0F-AC18-982563ABF2EA}" type="pres">
      <dgm:prSet presAssocID="{F4D15647-1282-4DEF-A18F-533B276A9CF5}" presName="theInnerList" presStyleCnt="0"/>
      <dgm:spPr/>
      <dgm:t>
        <a:bodyPr/>
        <a:lstStyle/>
        <a:p>
          <a:endParaRPr/>
        </a:p>
      </dgm:t>
    </dgm:pt>
    <dgm:pt modelId="{1926E681-914C-482B-923C-0753C9D720A4}" type="pres">
      <dgm:prSet presAssocID="{79177E7D-0780-488D-A110-3477034BA38D}" presName="childNode" presStyleLbl="node1" presStyleIdx="0" presStyleCnt="1" custScaleX="114605" custScaleY="144755" custLinFactNeighborY="-241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488118-E446-4CF4-8C81-457A85BAB6B5}" srcId="{F4D15647-1282-4DEF-A18F-533B276A9CF5}" destId="{79177E7D-0780-488D-A110-3477034BA38D}" srcOrd="0" destOrd="0" parTransId="{87773CEB-8DAB-4E0B-958C-55C62BD323CF}" sibTransId="{B477808F-832B-4F7B-BF0F-F4946AEF0A96}"/>
    <dgm:cxn modelId="{5E10B558-CF48-4C6F-B595-79E8F08EB673}" srcId="{85277D02-40DE-47DA-868A-A492E1546B98}" destId="{F4D15647-1282-4DEF-A18F-533B276A9CF5}" srcOrd="0" destOrd="0" parTransId="{4F67604D-AEA3-4EBC-AC33-03C00E212124}" sibTransId="{FB5FE6DD-681A-4F5A-B57C-2CD7DC875079}"/>
    <dgm:cxn modelId="{A180A5F8-E2F5-4382-9328-A13D0197816F}" type="presOf" srcId="{F4D15647-1282-4DEF-A18F-533B276A9CF5}" destId="{B26C804E-6BF5-4C75-9270-29139CEBB38E}" srcOrd="1" destOrd="0" presId="urn:microsoft.com/office/officeart/2005/8/layout/lProcess2#1"/>
    <dgm:cxn modelId="{935D9962-CD89-46AC-A61F-FE06A1CDAFD0}" type="presOf" srcId="{F4D15647-1282-4DEF-A18F-533B276A9CF5}" destId="{8B5CF5C6-243B-4FD1-A8F1-EF327B42C1B6}" srcOrd="0" destOrd="0" presId="urn:microsoft.com/office/officeart/2005/8/layout/lProcess2#1"/>
    <dgm:cxn modelId="{6548B34E-6D1D-4B28-A98A-D2C9CB855E1A}" type="presOf" srcId="{79177E7D-0780-488D-A110-3477034BA38D}" destId="{1926E681-914C-482B-923C-0753C9D720A4}" srcOrd="0" destOrd="0" presId="urn:microsoft.com/office/officeart/2005/8/layout/lProcess2#1"/>
    <dgm:cxn modelId="{6C399B58-8C74-4002-A9F6-BCADE9D11819}" type="presOf" srcId="{85277D02-40DE-47DA-868A-A492E1546B98}" destId="{8FE20F50-8EF0-45BD-ADB9-4F509BD37E77}" srcOrd="0" destOrd="0" presId="urn:microsoft.com/office/officeart/2005/8/layout/lProcess2#1"/>
    <dgm:cxn modelId="{6897E3A9-126A-4B3D-9657-DE53784C2ADC}" type="presParOf" srcId="{8FE20F50-8EF0-45BD-ADB9-4F509BD37E77}" destId="{0CF09CDB-D3D4-474A-B12C-8EFCC1E410DD}" srcOrd="0" destOrd="0" presId="urn:microsoft.com/office/officeart/2005/8/layout/lProcess2#1"/>
    <dgm:cxn modelId="{B9F8C639-93BF-4672-B8AC-F3D9560C04AB}" type="presParOf" srcId="{0CF09CDB-D3D4-474A-B12C-8EFCC1E410DD}" destId="{8B5CF5C6-243B-4FD1-A8F1-EF327B42C1B6}" srcOrd="0" destOrd="0" presId="urn:microsoft.com/office/officeart/2005/8/layout/lProcess2#1"/>
    <dgm:cxn modelId="{1B28423C-A55F-4163-A227-023076FDD0FE}" type="presParOf" srcId="{0CF09CDB-D3D4-474A-B12C-8EFCC1E410DD}" destId="{B26C804E-6BF5-4C75-9270-29139CEBB38E}" srcOrd="1" destOrd="0" presId="urn:microsoft.com/office/officeart/2005/8/layout/lProcess2#1"/>
    <dgm:cxn modelId="{7B120EF0-9622-4D48-928B-4E5D8CA8D5BE}" type="presParOf" srcId="{0CF09CDB-D3D4-474A-B12C-8EFCC1E410DD}" destId="{071F116B-8413-4613-A0F4-6723A6AC5A29}" srcOrd="2" destOrd="0" presId="urn:microsoft.com/office/officeart/2005/8/layout/lProcess2#1"/>
    <dgm:cxn modelId="{F3B6B86D-5A01-47A9-B604-18EBFC56EDB1}" type="presParOf" srcId="{071F116B-8413-4613-A0F4-6723A6AC5A29}" destId="{F746D80E-638E-4E0F-AC18-982563ABF2EA}" srcOrd="0" destOrd="0" presId="urn:microsoft.com/office/officeart/2005/8/layout/lProcess2#1"/>
    <dgm:cxn modelId="{5A85BD30-B125-4EAF-A72C-12CDFDC8CA46}" type="presParOf" srcId="{F746D80E-638E-4E0F-AC18-982563ABF2EA}" destId="{1926E681-914C-482B-923C-0753C9D720A4}" srcOrd="0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D84A2-603F-4544-9059-D0BC10865A5B}" type="doc">
      <dgm:prSet loTypeId="urn:microsoft.com/office/officeart/2005/8/layout/vList2#2" loCatId="list" qsTypeId="urn:microsoft.com/office/officeart/2005/8/quickstyle/simple5#2" qsCatId="simple" csTypeId="urn:microsoft.com/office/officeart/2005/8/colors/colorful5#5" csCatId="colorful" phldr="1"/>
      <dgm:spPr/>
      <dgm:t>
        <a:bodyPr/>
        <a:lstStyle/>
        <a:p>
          <a:endParaRPr lang="zh-CN" altLang="en-US"/>
        </a:p>
      </dgm:t>
    </dgm:pt>
    <dgm:pt modelId="{41EC106A-52E3-4A79-A526-8D24CA240F7E}" type="parTrans" cxnId="{3D9BA369-57E0-40F5-8307-5148F84D12D3}">
      <dgm:prSet/>
      <dgm:spPr/>
      <dgm:t>
        <a:bodyPr/>
        <a:lstStyle/>
        <a:p>
          <a:endParaRPr lang="zh-CN" altLang="en-US"/>
        </a:p>
      </dgm:t>
    </dgm:pt>
    <dgm:pt modelId="{0488D03F-EC33-4341-9047-70463F652DB0}">
      <dgm:prSet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①任何数的偶次幂都是非负数；</a:t>
          </a:r>
          <a:endParaRPr lang="zh-CN" altLang="en-US" sz="2800" dirty="0"/>
        </a:p>
      </dgm:t>
    </dgm:pt>
    <dgm:pt modelId="{ADFBDA4D-94B8-48C4-B35C-3EA27693EC13}" type="sibTrans" cxnId="{3D9BA369-57E0-40F5-8307-5148F84D12D3}">
      <dgm:prSet/>
      <dgm:spPr/>
      <dgm:t>
        <a:bodyPr/>
        <a:lstStyle/>
        <a:p>
          <a:endParaRPr lang="zh-CN" altLang="en-US"/>
        </a:p>
      </dgm:t>
    </dgm:pt>
    <dgm:pt modelId="{E789FDEC-77F0-4240-925B-A0315D6FBD9E}" type="parTrans" cxnId="{57502BA4-4CD2-46B5-9D6F-978578C6DA33}">
      <dgm:prSet/>
      <dgm:spPr/>
      <dgm:t>
        <a:bodyPr/>
        <a:lstStyle/>
        <a:p>
          <a:endParaRPr lang="zh-CN" altLang="en-US"/>
        </a:p>
      </dgm:t>
    </dgm:pt>
    <dgm:pt modelId="{778B49BB-DCFD-429E-AFA5-0A23A2E4090B}">
      <dgm:prSet custT="1"/>
      <dgm:spPr>
        <a:gradFill rotWithShape="0">
          <a:gsLst>
            <a:gs pos="0">
              <a:schemeClr val="accent5">
                <a:hueOff val="-3676672"/>
                <a:satOff val="-5113"/>
                <a:lumOff val="-196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676672"/>
                <a:satOff val="-5113"/>
                <a:lumOff val="-196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676672"/>
                <a:satOff val="-5113"/>
                <a:lumOff val="-196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/>
            <a:t>②有理数的乘方运算与有理数的加减乘除一样，首先要确定积的符号，然后再计算幂的绝对值；</a:t>
          </a:r>
          <a:endParaRPr lang="zh-CN" altLang="en-US" sz="2800" dirty="0"/>
        </a:p>
      </dgm:t>
    </dgm:pt>
    <dgm:pt modelId="{97AF808F-6DC6-4E5F-A2AB-7BB025B64AD1}" type="sibTrans" cxnId="{57502BA4-4CD2-46B5-9D6F-978578C6DA33}">
      <dgm:prSet/>
      <dgm:spPr/>
      <dgm:t>
        <a:bodyPr/>
        <a:lstStyle/>
        <a:p>
          <a:endParaRPr lang="zh-CN" altLang="en-US"/>
        </a:p>
      </dgm:t>
    </dgm:pt>
    <dgm:pt modelId="{EDB00C49-66AB-44DA-B651-812FC15902DC}" type="parTrans" cxnId="{08B5261B-4577-4F6A-AA12-0943B0E19A80}">
      <dgm:prSet/>
      <dgm:spPr/>
      <dgm:t>
        <a:bodyPr/>
        <a:lstStyle/>
        <a:p>
          <a:endParaRPr lang="zh-CN" altLang="en-US"/>
        </a:p>
      </dgm:t>
    </dgm:pt>
    <dgm:pt modelId="{578F5852-CD17-4653-876A-4A64AE0D1188}">
      <dgm:prSet custT="1"/>
      <dgm:spPr>
        <a:gradFill rotWithShape="0">
          <a:gsLst>
            <a:gs pos="0">
              <a:schemeClr val="accent5">
                <a:hueOff val="-7353344"/>
                <a:satOff val="-10227"/>
                <a:lumOff val="-39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7353344"/>
                <a:satOff val="-10227"/>
                <a:lumOff val="-39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7353344"/>
                <a:satOff val="-10227"/>
                <a:lumOff val="-392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③由有理数的乘法法则可知：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0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的任何非零次幂等于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0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，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10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的几次幂等于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1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后面加几个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0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；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1</a:t>
          </a:r>
          <a:r>
            <a:rPr lang="zh-CN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的任何次幂都得</a:t>
          </a:r>
          <a:r>
            <a:rPr 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1.</a:t>
          </a:r>
          <a:endParaRPr lang="zh-CN" sz="2800" dirty="0"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</dgm:t>
    </dgm:pt>
    <dgm:pt modelId="{C3F41A4B-EE49-4BC3-A155-A328033DBD68}" type="sibTrans" cxnId="{08B5261B-4577-4F6A-AA12-0943B0E19A80}">
      <dgm:prSet/>
      <dgm:spPr/>
      <dgm:t>
        <a:bodyPr/>
        <a:lstStyle/>
        <a:p>
          <a:endParaRPr lang="zh-CN" altLang="en-US"/>
        </a:p>
      </dgm:t>
    </dgm:pt>
    <dgm:pt modelId="{3550AAA3-2A65-46AD-ADF4-65108B0EFB2C}" type="pres">
      <dgm:prSet presAssocID="{174D84A2-603F-4544-9059-D0BC10865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830858E-ACC8-4F91-964B-C844EDE4AA23}" type="pres">
      <dgm:prSet presAssocID="{0488D03F-EC33-4341-9047-70463F652DB0}" presName="parentText" presStyleLbl="node1" presStyleIdx="0" presStyleCnt="3" custScaleY="53220" custLinFactY="11833" custLinFactNeighborX="3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3E5595-F748-4C1C-A92A-0447DA74E135}" type="pres">
      <dgm:prSet presAssocID="{ADFBDA4D-94B8-48C4-B35C-3EA27693EC13}" presName="spacer" presStyleCnt="0"/>
      <dgm:spPr/>
      <dgm:t>
        <a:bodyPr/>
        <a:lstStyle/>
        <a:p>
          <a:endParaRPr/>
        </a:p>
      </dgm:t>
    </dgm:pt>
    <dgm:pt modelId="{0E8A05B0-7304-4AD1-9821-275699B4DD63}" type="pres">
      <dgm:prSet presAssocID="{778B49BB-DCFD-429E-AFA5-0A23A2E4090B}" presName="parentText" presStyleLbl="node1" presStyleIdx="1" presStyleCnt="3" custScaleY="116635" custLinFactY="101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F1F026-574B-4B1A-818B-F41AA5906C59}" type="pres">
      <dgm:prSet presAssocID="{97AF808F-6DC6-4E5F-A2AB-7BB025B64AD1}" presName="spacer" presStyleCnt="0"/>
      <dgm:spPr/>
      <dgm:t>
        <a:bodyPr/>
        <a:lstStyle/>
        <a:p>
          <a:endParaRPr/>
        </a:p>
      </dgm:t>
    </dgm:pt>
    <dgm:pt modelId="{0870A62D-06FB-419C-88E2-1F82071E7D23}" type="pres">
      <dgm:prSet presAssocID="{578F5852-CD17-4653-876A-4A64AE0D1188}" presName="parentText" presStyleLbl="node1" presStyleIdx="2" presStyleCnt="3" custScaleY="105614" custLinFactY="135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F869EA-8DEB-4B18-BAEA-57809C038D8C}" type="presOf" srcId="{778B49BB-DCFD-429E-AFA5-0A23A2E4090B}" destId="{0E8A05B0-7304-4AD1-9821-275699B4DD63}" srcOrd="0" destOrd="0" presId="urn:microsoft.com/office/officeart/2005/8/layout/vList2#2"/>
    <dgm:cxn modelId="{3D9BA369-57E0-40F5-8307-5148F84D12D3}" srcId="{174D84A2-603F-4544-9059-D0BC10865A5B}" destId="{0488D03F-EC33-4341-9047-70463F652DB0}" srcOrd="0" destOrd="0" parTransId="{41EC106A-52E3-4A79-A526-8D24CA240F7E}" sibTransId="{ADFBDA4D-94B8-48C4-B35C-3EA27693EC13}"/>
    <dgm:cxn modelId="{57502BA4-4CD2-46B5-9D6F-978578C6DA33}" srcId="{174D84A2-603F-4544-9059-D0BC10865A5B}" destId="{778B49BB-DCFD-429E-AFA5-0A23A2E4090B}" srcOrd="1" destOrd="0" parTransId="{E789FDEC-77F0-4240-925B-A0315D6FBD9E}" sibTransId="{97AF808F-6DC6-4E5F-A2AB-7BB025B64AD1}"/>
    <dgm:cxn modelId="{69B3ECD1-9EAE-4082-B263-5DCEFA0DCB11}" type="presOf" srcId="{578F5852-CD17-4653-876A-4A64AE0D1188}" destId="{0870A62D-06FB-419C-88E2-1F82071E7D23}" srcOrd="0" destOrd="0" presId="urn:microsoft.com/office/officeart/2005/8/layout/vList2#2"/>
    <dgm:cxn modelId="{6A8EDD62-9534-47AB-83BB-F5A949B8057F}" type="presOf" srcId="{174D84A2-603F-4544-9059-D0BC10865A5B}" destId="{3550AAA3-2A65-46AD-ADF4-65108B0EFB2C}" srcOrd="0" destOrd="0" presId="urn:microsoft.com/office/officeart/2005/8/layout/vList2#2"/>
    <dgm:cxn modelId="{1AB81DD5-7888-43A7-9DE7-78EC4E765AA7}" type="presOf" srcId="{0488D03F-EC33-4341-9047-70463F652DB0}" destId="{4830858E-ACC8-4F91-964B-C844EDE4AA23}" srcOrd="0" destOrd="0" presId="urn:microsoft.com/office/officeart/2005/8/layout/vList2#2"/>
    <dgm:cxn modelId="{08B5261B-4577-4F6A-AA12-0943B0E19A80}" srcId="{174D84A2-603F-4544-9059-D0BC10865A5B}" destId="{578F5852-CD17-4653-876A-4A64AE0D1188}" srcOrd="2" destOrd="0" parTransId="{EDB00C49-66AB-44DA-B651-812FC15902DC}" sibTransId="{C3F41A4B-EE49-4BC3-A155-A328033DBD68}"/>
    <dgm:cxn modelId="{FD8D67DD-195D-4FFC-84B8-DFAD1DC0BB3B}" type="presParOf" srcId="{3550AAA3-2A65-46AD-ADF4-65108B0EFB2C}" destId="{4830858E-ACC8-4F91-964B-C844EDE4AA23}" srcOrd="0" destOrd="0" presId="urn:microsoft.com/office/officeart/2005/8/layout/vList2#2"/>
    <dgm:cxn modelId="{FCC99E51-8CA3-4604-ADCB-D1C7FB1DC516}" type="presParOf" srcId="{3550AAA3-2A65-46AD-ADF4-65108B0EFB2C}" destId="{C63E5595-F748-4C1C-A92A-0447DA74E135}" srcOrd="1" destOrd="0" presId="urn:microsoft.com/office/officeart/2005/8/layout/vList2#2"/>
    <dgm:cxn modelId="{56B6EBC7-FF09-4270-8FB7-6A4011E8AFF7}" type="presParOf" srcId="{3550AAA3-2A65-46AD-ADF4-65108B0EFB2C}" destId="{0E8A05B0-7304-4AD1-9821-275699B4DD63}" srcOrd="2" destOrd="0" presId="urn:microsoft.com/office/officeart/2005/8/layout/vList2#2"/>
    <dgm:cxn modelId="{B27EE395-615C-4224-9B1A-A2BEEE7770FA}" type="presParOf" srcId="{3550AAA3-2A65-46AD-ADF4-65108B0EFB2C}" destId="{C3F1F026-574B-4B1A-818B-F41AA5906C59}" srcOrd="3" destOrd="0" presId="urn:microsoft.com/office/officeart/2005/8/layout/vList2#2"/>
    <dgm:cxn modelId="{AB67D287-91DF-4AA3-9420-AD142B855331}" type="presParOf" srcId="{3550AAA3-2A65-46AD-ADF4-65108B0EFB2C}" destId="{0870A62D-06FB-419C-88E2-1F82071E7D23}" srcOrd="4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F5C6-243B-4FD1-A8F1-EF327B42C1B6}">
      <dsp:nvSpPr>
        <dsp:cNvPr id="0" name=""/>
        <dsp:cNvSpPr/>
      </dsp:nvSpPr>
      <dsp:spPr>
        <a:xfrm>
          <a:off x="4148" y="0"/>
          <a:ext cx="8488646" cy="19599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200" b="1" kern="1200" smtClean="0">
            <a:latin typeface="楷体" panose="02010609060101010101" charset="-122"/>
            <a:ea typeface="楷体" panose="02010609060101010101" charset="-122"/>
          </a:endParaRPr>
        </a:p>
      </dsp:txBody>
      <dsp:txXfrm>
        <a:off x="4148" y="0"/>
        <a:ext cx="8488646" cy="587997"/>
      </dsp:txXfrm>
    </dsp:sp>
    <dsp:sp modelId="{1926E681-914C-482B-923C-0753C9D720A4}">
      <dsp:nvSpPr>
        <dsp:cNvPr id="0" name=""/>
        <dsp:cNvSpPr/>
      </dsp:nvSpPr>
      <dsp:spPr>
        <a:xfrm>
          <a:off x="357106" y="375812"/>
          <a:ext cx="7782730" cy="127327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smtClean="0"/>
            <a:t>正数的任何次幂都是正数；负数的奇次幂是负数，负数的偶次幂是正数．</a:t>
          </a:r>
          <a:endParaRPr lang="zh-CN" altLang="en-US" sz="2800" b="0" kern="1200" spc="-150">
            <a:latin typeface="楷体" panose="02010609060101010101" charset="-122"/>
            <a:ea typeface="楷体" panose="02010609060101010101" charset="-122"/>
          </a:endParaRPr>
        </a:p>
      </dsp:txBody>
      <dsp:txXfrm>
        <a:off x="394399" y="413105"/>
        <a:ext cx="7708144" cy="1198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858E-ACC8-4F91-964B-C844EDE4AA23}">
      <dsp:nvSpPr>
        <dsp:cNvPr id="0" name=""/>
        <dsp:cNvSpPr/>
      </dsp:nvSpPr>
      <dsp:spPr>
        <a:xfrm>
          <a:off x="0" y="780322"/>
          <a:ext cx="8425180" cy="9298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①任何数的偶次幂都是非负数；</a:t>
          </a:r>
          <a:endParaRPr lang="zh-CN" altLang="en-US" sz="2800" kern="1200" dirty="0"/>
        </a:p>
      </dsp:txBody>
      <dsp:txXfrm>
        <a:off x="45392" y="825714"/>
        <a:ext cx="8334396" cy="839068"/>
      </dsp:txXfrm>
    </dsp:sp>
    <dsp:sp modelId="{0E8A05B0-7304-4AD1-9821-275699B4DD63}">
      <dsp:nvSpPr>
        <dsp:cNvPr id="0" name=""/>
        <dsp:cNvSpPr/>
      </dsp:nvSpPr>
      <dsp:spPr>
        <a:xfrm>
          <a:off x="0" y="1693908"/>
          <a:ext cx="8425180" cy="2037829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3"/>
                <a:lumOff val="-196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3676672"/>
                <a:satOff val="-5113"/>
                <a:lumOff val="-196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3676672"/>
                <a:satOff val="-5113"/>
                <a:lumOff val="-196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②有理数的乘方运算与有理数的加减乘除一样，首先要确定积的符号，然后再计算幂的绝对值；</a:t>
          </a:r>
          <a:endParaRPr lang="zh-CN" altLang="en-US" sz="2800" kern="1200" dirty="0"/>
        </a:p>
      </dsp:txBody>
      <dsp:txXfrm>
        <a:off x="99479" y="1793387"/>
        <a:ext cx="8226222" cy="1838871"/>
      </dsp:txXfrm>
    </dsp:sp>
    <dsp:sp modelId="{0870A62D-06FB-419C-88E2-1F82071E7D23}">
      <dsp:nvSpPr>
        <dsp:cNvPr id="0" name=""/>
        <dsp:cNvSpPr/>
      </dsp:nvSpPr>
      <dsp:spPr>
        <a:xfrm>
          <a:off x="0" y="3805313"/>
          <a:ext cx="8425180" cy="1845272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7"/>
                <a:lumOff val="-39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7353344"/>
                <a:satOff val="-10227"/>
                <a:lumOff val="-39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7353344"/>
                <a:satOff val="-10227"/>
                <a:lumOff val="-392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③由有理数的乘法法则可知：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0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的任何非零次幂等于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0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，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10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的几次幂等于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1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后面加几个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0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；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1</a:t>
          </a:r>
          <a:r>
            <a:rPr lang="zh-CN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的任何次幂都得</a:t>
          </a:r>
          <a:r>
            <a:rPr lang="en-US" sz="2800" b="1" kern="1200" dirty="0" smtClean="0">
              <a:latin typeface="微软雅黑" panose="020B0503020204020204" charset="-122"/>
              <a:ea typeface="微软雅黑"/>
              <a:cs typeface="微软雅黑" panose="020B0503020204020204" charset="-122"/>
            </a:rPr>
            <a:t>1.</a:t>
          </a:r>
          <a:endParaRPr lang="zh-CN" sz="2800" kern="1200" dirty="0">
            <a:latin typeface="微软雅黑" panose="020B0503020204020204" charset="-122"/>
            <a:ea typeface="微软雅黑"/>
            <a:cs typeface="微软雅黑" panose="020B0503020204020204" charset="-122"/>
          </a:endParaRPr>
        </a:p>
      </dsp:txBody>
      <dsp:txXfrm>
        <a:off x="90079" y="3895392"/>
        <a:ext cx="8245022" cy="166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2023-01-17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初中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zh-CN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/>
          <p:nvPr/>
        </p:nvSpPr>
        <p:spPr>
          <a:xfrm>
            <a:off x="0" y="1741788"/>
            <a:ext cx="12192000" cy="1015663"/>
          </a:xfrm>
          <a:prstGeom prst="rect">
            <a:avLst/>
          </a:prstGeom>
          <a:noFill/>
          <a:ln w="349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6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zh-CN" sz="6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理数的乘方</a:t>
            </a:r>
          </a:p>
        </p:txBody>
      </p:sp>
      <p:sp>
        <p:nvSpPr>
          <p:cNvPr id="3" name="箭头: V 形 8"/>
          <p:cNvSpPr/>
          <p:nvPr/>
        </p:nvSpPr>
        <p:spPr>
          <a:xfrm>
            <a:off x="3077207" y="1898310"/>
            <a:ext cx="390923" cy="702617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4" name="箭头: V 形 8"/>
          <p:cNvSpPr/>
          <p:nvPr/>
        </p:nvSpPr>
        <p:spPr>
          <a:xfrm>
            <a:off x="2488202" y="1898309"/>
            <a:ext cx="390923" cy="702617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5" name="箭头: V 形 8"/>
          <p:cNvSpPr/>
          <p:nvPr/>
        </p:nvSpPr>
        <p:spPr>
          <a:xfrm>
            <a:off x="2793376" y="1898310"/>
            <a:ext cx="390923" cy="702617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340394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文本框 2"/>
          <p:cNvSpPr txBox="1"/>
          <p:nvPr/>
        </p:nvSpPr>
        <p:spPr>
          <a:xfrm>
            <a:off x="1967230" y="1202373"/>
            <a:ext cx="32670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计算：</a:t>
            </a:r>
          </a:p>
        </p:txBody>
      </p:sp>
      <p:graphicFrame>
        <p:nvGraphicFramePr>
          <p:cNvPr id="13321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11693" y="2000250"/>
          <a:ext cx="1911020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3" imgW="737870" imgH="229235" progId="Equation.3">
                  <p:embed/>
                </p:oleObj>
              </mc:Choice>
              <mc:Fallback>
                <p:oleObj r:id="rId3" imgW="737870" imgH="2292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693" y="2000250"/>
                        <a:ext cx="1911020" cy="61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84028" y="1838325"/>
          <a:ext cx="180000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r:id="rId5" imgW="814070" imgH="394335" progId="Equation.3">
                  <p:embed/>
                </p:oleObj>
              </mc:Choice>
              <mc:Fallback>
                <p:oleObj r:id="rId5" imgW="814070" imgH="3943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028" y="1838325"/>
                        <a:ext cx="1800000" cy="900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45238" y="2000250"/>
          <a:ext cx="1359433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7" imgW="560070" imgH="229235" progId="Equation.3">
                  <p:embed/>
                </p:oleObj>
              </mc:Choice>
              <mc:Fallback>
                <p:oleObj r:id="rId7" imgW="560070" imgH="22923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5238" y="2000250"/>
                        <a:ext cx="1359433" cy="57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59230" y="2887980"/>
            <a:ext cx="65246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</a:t>
            </a:r>
          </a:p>
        </p:txBody>
      </p:sp>
      <p:graphicFrame>
        <p:nvGraphicFramePr>
          <p:cNvPr id="15374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15845" y="2921953"/>
          <a:ext cx="5831768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r:id="rId9" imgW="2247900" imgH="228600" progId="Equation.3">
                  <p:embed/>
                </p:oleObj>
              </mc:Choice>
              <mc:Fallback>
                <p:oleObj r:id="rId9" imgW="22479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15845" y="2921953"/>
                        <a:ext cx="5831768" cy="61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18055" y="3843655"/>
          <a:ext cx="7020607" cy="9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11" imgW="2933700" imgH="393700" progId="Equation.3">
                  <p:embed/>
                </p:oleObj>
              </mc:Choice>
              <mc:Fallback>
                <p:oleObj r:id="rId11" imgW="29337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8055" y="3843655"/>
                        <a:ext cx="7020607" cy="97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18055" y="5125403"/>
          <a:ext cx="5709832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13" imgW="2336800" imgH="228600" progId="Equation.3">
                  <p:embed/>
                </p:oleObj>
              </mc:Choice>
              <mc:Fallback>
                <p:oleObj r:id="rId13" imgW="23368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18055" y="5125403"/>
                        <a:ext cx="5709832" cy="57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67635" y="2366010"/>
          <a:ext cx="6231890" cy="196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pitchFamily="18" charset="0"/>
                        </a:rPr>
                        <a:t>⋯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⋯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(-2)</a:t>
                      </a:r>
                      <a:r>
                        <a:rPr lang="en-US" altLang="zh-CN" sz="24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⋯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⋯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8" name="文本框 2"/>
          <p:cNvSpPr txBox="1"/>
          <p:nvPr/>
        </p:nvSpPr>
        <p:spPr>
          <a:xfrm>
            <a:off x="2531745" y="1367155"/>
            <a:ext cx="3157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>
                <a:solidFill>
                  <a:schemeClr val="tx1"/>
                </a:solidFill>
              </a:rPr>
              <a:t>1.</a:t>
            </a:r>
            <a:r>
              <a:rPr lang="zh-CN" altLang="en-US" sz="2800">
                <a:solidFill>
                  <a:schemeClr val="tx1"/>
                </a:solidFill>
              </a:rPr>
              <a:t>计算，填写下表：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57830" y="2894013"/>
            <a:ext cx="2825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2700" y="3866515"/>
            <a:ext cx="2825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60595" y="2894013"/>
            <a:ext cx="2825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05133" y="2894013"/>
            <a:ext cx="5572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03975" y="2894013"/>
            <a:ext cx="558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82180" y="2894013"/>
            <a:ext cx="5572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858770" y="3866515"/>
            <a:ext cx="480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22383" y="2894013"/>
            <a:ext cx="2825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664710" y="3866515"/>
            <a:ext cx="4743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-8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56885" y="3866515"/>
            <a:ext cx="556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403975" y="3866515"/>
            <a:ext cx="8343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-32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282180" y="3866515"/>
            <a:ext cx="5572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64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674610" y="1367025"/>
            <a:ext cx="3271000" cy="1014218"/>
            <a:chOff x="3227" y="840"/>
            <a:chExt cx="5152" cy="16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79" name="云形标注 201763"/>
            <p:cNvSpPr/>
            <p:nvPr/>
          </p:nvSpPr>
          <p:spPr>
            <a:xfrm>
              <a:off x="3227" y="840"/>
              <a:ext cx="5152" cy="1615"/>
            </a:xfrm>
            <a:prstGeom prst="cloudCallout">
              <a:avLst>
                <a:gd name="adj1" fmla="val -48124"/>
                <a:gd name="adj2" fmla="val 68719"/>
              </a:avLst>
            </a:prstGeom>
            <a:grpFill/>
            <a:ln w="9525" cap="flat" cmpd="sng">
              <a:solidFill>
                <a:schemeClr val="accent5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algn="ctr" fontAlgn="base"/>
              <a:endParaRPr lang="zh-CN" altLang="en-US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80" name="文本框 201764"/>
            <p:cNvSpPr txBox="1"/>
            <p:nvPr/>
          </p:nvSpPr>
          <p:spPr>
            <a:xfrm>
              <a:off x="3561" y="1281"/>
              <a:ext cx="4484" cy="73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fontAlgn="base">
                <a:spcBef>
                  <a:spcPct val="50000"/>
                </a:spcBef>
              </a:pPr>
              <a:r>
                <a:rPr lang="zh-CN" altLang="en-US" sz="2400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你能得出什么结论？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045" y="213360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30" name="Text Box 6"/>
          <p:cNvSpPr txBox="1"/>
          <p:nvPr/>
        </p:nvSpPr>
        <p:spPr>
          <a:xfrm>
            <a:off x="2667318" y="4359593"/>
            <a:ext cx="23764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rgbClr val="FF0000"/>
                </a:solidFill>
              </a:rPr>
              <a:t>对照思考：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64715" y="4879340"/>
          <a:ext cx="8353424" cy="178590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4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754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指数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奇数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偶数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奇数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偶数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奇数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偶数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…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幂的正负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负数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正数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负数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正数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负数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正数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/>
                        <a:t>…</a:t>
                      </a:r>
                      <a:endParaRPr lang="zh-CN" sz="2000" b="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左弧形箭头 6"/>
          <p:cNvSpPr/>
          <p:nvPr/>
        </p:nvSpPr>
        <p:spPr>
          <a:xfrm>
            <a:off x="1504315" y="3753485"/>
            <a:ext cx="1017270" cy="21450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5" grpId="0"/>
      <p:bldP spid="2" grpId="0"/>
      <p:bldP spid="3" grpId="0"/>
      <p:bldP spid="5" grpId="0"/>
      <p:bldP spid="39" grpId="0"/>
      <p:bldP spid="8" grpId="0"/>
      <p:bldP spid="41" grpId="0"/>
      <p:bldP spid="42" grpId="0"/>
      <p:bldP spid="43" grpId="0"/>
      <p:bldP spid="44" grpId="0"/>
      <p:bldP spid="45" grpId="0"/>
      <p:bldP spid="46" grpId="0"/>
      <p:bldP spid="3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/>
          <p:nvPr/>
        </p:nvSpPr>
        <p:spPr>
          <a:xfrm>
            <a:off x="2208213" y="1557338"/>
            <a:ext cx="8135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上表中计算结果的符号有什么规律？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1847528" y="2780928"/>
          <a:ext cx="8496944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11624" y="323946"/>
            <a:ext cx="2016224" cy="5847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知识拓展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847215" y="548640"/>
          <a:ext cx="8425180" cy="596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9376" y="980728"/>
            <a:ext cx="2520280" cy="509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-83418" y="1687116"/>
            <a:ext cx="12660138" cy="9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）         （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-2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×(-3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64÷(-2)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(-4)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÷(-1)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+2×(-3)</a:t>
            </a:r>
            <a:r>
              <a:rPr lang="en-US" altLang="zh-CN" sz="2800" baseline="300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760822" y="1652464"/>
          <a:ext cx="187200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4" imgW="801370" imgH="407035" progId="Equation.DSMT4">
                  <p:embed/>
                </p:oleObj>
              </mc:Choice>
              <mc:Fallback>
                <p:oleObj r:id="rId4" imgW="801370" imgH="40703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0822" y="1652464"/>
                        <a:ext cx="1872000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82575" y="2562225"/>
          <a:ext cx="6075019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6" imgW="2374265" imgH="405765" progId="Equation.DSMT4">
                  <p:embed/>
                </p:oleObj>
              </mc:Choice>
              <mc:Fallback>
                <p:oleObj name="Equation" r:id="rId6" imgW="2374265" imgH="4057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2575" y="2562225"/>
                        <a:ext cx="6075019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34001" y="2690338"/>
            <a:ext cx="5375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-2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×(-3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)=-8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×(-9)=72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；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42960" y="3444537"/>
            <a:ext cx="5858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64÷(-2)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=64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÷(-32)=-2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；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96690" y="4171263"/>
            <a:ext cx="9907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(-4)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÷(-1)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200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+2×(-3)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=-64÷1+2×81=98</a:t>
            </a:r>
            <a:endParaRPr lang="en-US" altLang="zh-CN" sz="3200" baseline="30000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83418" y="4992893"/>
            <a:ext cx="12275418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2699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 b="1">
                <a:solidFill>
                  <a:srgbClr val="26999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通过以上计算，对于乘除和乘方的混合运算，你觉得有怎样的运算顺序？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2"/>
      <p:bldP spid="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48560" y="1745615"/>
            <a:ext cx="7961630" cy="3752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9875" indent="-269875">
              <a:lnSpc>
                <a:spcPct val="170000"/>
              </a:lnSpc>
            </a:pPr>
            <a:r>
              <a:rPr lang="en-US" altLang="zh-CN" sz="28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下列关于-7</a:t>
            </a:r>
            <a:r>
              <a:rPr sz="28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的说法正确的是(       )</a:t>
            </a:r>
          </a:p>
          <a:p>
            <a:pPr marL="269875" indent="10160">
              <a:lnSpc>
                <a:spcPct val="170000"/>
              </a:lnSpc>
            </a:pP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A.底数是-7</a:t>
            </a:r>
          </a:p>
          <a:p>
            <a:pPr marL="269875" indent="10160">
              <a:lnSpc>
                <a:spcPct val="170000"/>
              </a:lnSpc>
            </a:pP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B.表示4个-7相乘</a:t>
            </a:r>
          </a:p>
          <a:p>
            <a:pPr marL="269875" indent="10160">
              <a:lnSpc>
                <a:spcPct val="170000"/>
              </a:lnSpc>
            </a:pP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C.表示4个7相乘的相反数</a:t>
            </a:r>
          </a:p>
          <a:p>
            <a:pPr marL="269875" indent="10160">
              <a:lnSpc>
                <a:spcPct val="170000"/>
              </a:lnSpc>
            </a:pPr>
            <a:r>
              <a:rPr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D.表示7个-4相乘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26973" y="1956118"/>
            <a:ext cx="4394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3860" y="831850"/>
            <a:ext cx="2044700" cy="521970"/>
            <a:chOff x="752" y="350"/>
            <a:chExt cx="3220" cy="822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随堂演练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0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1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2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6025" y="1280478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89025" y="864870"/>
            <a:ext cx="8831580" cy="1900555"/>
          </a:xfrm>
          <a:prstGeom prst="rect">
            <a:avLst/>
          </a:prstGeom>
          <a:noFill/>
          <a:ln w="28575" cmpd="thickThin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10210" indent="-316865">
              <a:lnSpc>
                <a:spcPct val="21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2.</a:t>
            </a: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下列幂中为负数的是(        )</a:t>
            </a:r>
          </a:p>
          <a:p>
            <a:pPr marL="410210" indent="71755">
              <a:lnSpc>
                <a:spcPct val="210000"/>
              </a:lnSpc>
            </a:pP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A.4</a:t>
            </a:r>
            <a:r>
              <a:rPr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B.(-4)</a:t>
            </a:r>
            <a:r>
              <a:rPr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C.(-4)</a:t>
            </a:r>
            <a:r>
              <a:rPr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D.0</a:t>
            </a:r>
            <a:r>
              <a:rPr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8245" y="3195955"/>
            <a:ext cx="8403590" cy="147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41935" indent="-241935">
              <a:lnSpc>
                <a:spcPct val="16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.计算（-3）</a:t>
            </a:r>
            <a:r>
              <a:rPr lang="zh-CN" altLang="en-US"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的结果等于（       ）</a:t>
            </a:r>
          </a:p>
          <a:p>
            <a:pPr marL="241935" indent="8255">
              <a:lnSpc>
                <a:spcPct val="16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A.5             B.-5                 C.9                  D.-9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23573" y="340518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11730" y="1637030"/>
            <a:ext cx="83013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3845" indent="-283845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下列各组数中</a:t>
            </a:r>
            <a:r>
              <a:rPr lang="zh-CN"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互为相反数的是(        )</a:t>
            </a:r>
          </a:p>
          <a:p>
            <a:pPr marL="283845" indent="25400">
              <a:lnSpc>
                <a:spcPct val="150000"/>
              </a:lnSpc>
            </a:pP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A.-2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与(-2)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B.｜-2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｜与-(-2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  <a:p>
            <a:pPr marL="283845" indent="25400">
              <a:lnSpc>
                <a:spcPct val="150000"/>
              </a:lnSpc>
            </a:pP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C.-3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与(-3)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D.10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8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与2</a:t>
            </a:r>
            <a:r>
              <a:rPr sz="28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44828" y="1797368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41000" y="4764405"/>
            <a:ext cx="1433195" cy="11195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87955" y="1536700"/>
            <a:ext cx="78524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3845" indent="-283845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填空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marL="283845" indent="-3746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（1）-(-3)</a:t>
            </a:r>
            <a:r>
              <a:rPr 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；（2）-3</a:t>
            </a:r>
            <a:r>
              <a:rPr 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marL="283845" indent="-3746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）(-3)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</a:p>
          <a:p>
            <a:pPr marL="283845" indent="-3746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）(-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  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1)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</a:p>
          <a:p>
            <a:pPr marL="283845" indent="-3746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）(-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  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）(-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n+1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</a:p>
          <a:p>
            <a:pPr marL="283845" indent="-37465">
              <a:lnSpc>
                <a:spcPct val="150000"/>
              </a:lnSpc>
            </a:pPr>
            <a:endParaRPr lang="zh-CN" sz="24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3845" indent="-37465">
              <a:lnSpc>
                <a:spcPct val="150000"/>
              </a:lnSpc>
            </a:pP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）(-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400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400" u="sng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</a:t>
            </a:r>
            <a:r>
              <a:rPr lang="en-US" altLang="zh-CN" sz="2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97755" y="2247583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92085" y="2255203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-9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8990" y="2767013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-125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95248" y="2805748"/>
            <a:ext cx="9763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0.001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05985" y="3312160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73720" y="3338195"/>
            <a:ext cx="497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88865" y="3870008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08683" y="3772218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>
                <a:solidFill>
                  <a:srgbClr val="FF0000"/>
                </a:solidFill>
              </a:rPr>
              <a:t>-1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21860" y="4376103"/>
            <a:ext cx="2973388" cy="1050290"/>
            <a:chOff x="3651" y="5400"/>
            <a:chExt cx="4681" cy="1654"/>
          </a:xfrm>
        </p:grpSpPr>
        <p:graphicFrame>
          <p:nvGraphicFramePr>
            <p:cNvPr id="18448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651" y="5576"/>
            <a:ext cx="787" cy="1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r:id="rId4" imgW="279400" imgH="457835" progId="Equation.KSEE3">
                    <p:embed/>
                  </p:oleObj>
                </mc:Choice>
                <mc:Fallback>
                  <p:oleObj r:id="rId4" imgW="279400" imgH="45783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1" y="5576"/>
                          <a:ext cx="787" cy="12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9" name="文本框 17"/>
            <p:cNvSpPr txBox="1"/>
            <p:nvPr/>
          </p:nvSpPr>
          <p:spPr>
            <a:xfrm>
              <a:off x="4092" y="5400"/>
              <a:ext cx="4240" cy="16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</a:pPr>
              <a:r>
                <a:rPr lang="zh-CN" altLang="en-US" sz="2400">
                  <a:solidFill>
                    <a:srgbClr val="FF0000"/>
                  </a:solidFill>
                </a:rPr>
                <a:t>（当</a:t>
              </a:r>
              <a:r>
                <a:rPr lang="en-US" altLang="zh-CN" sz="2400">
                  <a:solidFill>
                    <a:srgbClr val="FF0000"/>
                  </a:solidFill>
                </a:rPr>
                <a:t>n</a:t>
              </a:r>
              <a:r>
                <a:rPr lang="zh-CN" altLang="en-US" sz="2400">
                  <a:solidFill>
                    <a:srgbClr val="FF0000"/>
                  </a:solidFill>
                </a:rPr>
                <a:t>为奇数时），</a:t>
              </a:r>
            </a:p>
            <a:p>
              <a:pPr>
                <a:lnSpc>
                  <a:spcPct val="130000"/>
                </a:lnSpc>
                <a:buFont typeface="Arial" panose="020B0604020202020204" pitchFamily="34" charset="0"/>
              </a:pPr>
              <a:r>
                <a:rPr lang="zh-CN" altLang="en-US" sz="2400">
                  <a:solidFill>
                    <a:srgbClr val="FF0000"/>
                  </a:solidFill>
                  <a:sym typeface="Arial" panose="020B0604020202020204" pitchFamily="34" charset="0"/>
                </a:rPr>
                <a:t>（当</a:t>
              </a:r>
              <a:r>
                <a:rPr lang="en-US" altLang="zh-CN" sz="2400">
                  <a:solidFill>
                    <a:srgbClr val="FF0000"/>
                  </a:solidFill>
                  <a:sym typeface="Arial" panose="020B0604020202020204" pitchFamily="34" charset="0"/>
                </a:rPr>
                <a:t>n</a:t>
              </a:r>
              <a:r>
                <a:rPr lang="zh-CN" altLang="en-US" sz="2400">
                  <a:solidFill>
                    <a:srgbClr val="FF0000"/>
                  </a:solidFill>
                  <a:sym typeface="Arial" panose="020B0604020202020204" pitchFamily="34" charset="0"/>
                </a:rPr>
                <a:t>为偶数时）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128023"/>
          <p:cNvSpPr txBox="1">
            <a:spLocks noChangeArrowheads="1"/>
          </p:cNvSpPr>
          <p:nvPr/>
        </p:nvSpPr>
        <p:spPr bwMode="auto">
          <a:xfrm>
            <a:off x="0" y="-26988"/>
            <a:ext cx="4876800" cy="701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31745" name="文本框 90116"/>
          <p:cNvSpPr txBox="1"/>
          <p:nvPr/>
        </p:nvSpPr>
        <p:spPr>
          <a:xfrm>
            <a:off x="1682750" y="1042988"/>
            <a:ext cx="609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0.125</a:t>
            </a:r>
            <a:r>
              <a:rPr lang="en-US" altLang="zh-CN" sz="28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×8</a:t>
            </a:r>
            <a:r>
              <a:rPr lang="en-US" altLang="zh-CN" sz="28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93838" y="2056765"/>
            <a:ext cx="9331325" cy="1000125"/>
            <a:chOff x="622" y="2634"/>
            <a:chExt cx="14695" cy="1576"/>
          </a:xfrm>
        </p:grpSpPr>
        <p:sp>
          <p:nvSpPr>
            <p:cNvPr id="31747" name="文本框 90124"/>
            <p:cNvSpPr txBox="1"/>
            <p:nvPr/>
          </p:nvSpPr>
          <p:spPr>
            <a:xfrm>
              <a:off x="622" y="2697"/>
              <a:ext cx="1469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解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: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原式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en-US" altLang="zh-CN" sz="28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31748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947" y="2634"/>
            <a:ext cx="10801" cy="1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r:id="rId3" imgW="2349500" imgH="342900" progId="Equation.3">
                    <p:embed/>
                  </p:oleObj>
                </mc:Choice>
                <mc:Fallback>
                  <p:oleObj r:id="rId3" imgW="2349500" imgH="342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7" y="2634"/>
                          <a:ext cx="10801" cy="15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71738" y="3312478"/>
          <a:ext cx="76374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5" imgW="2616200" imgH="342900" progId="Equation.3">
                  <p:embed/>
                </p:oleObj>
              </mc:Choice>
              <mc:Fallback>
                <p:oleObj r:id="rId5" imgW="26162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1738" y="3312478"/>
                        <a:ext cx="7637462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71738" y="4577715"/>
          <a:ext cx="255746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7" imgW="876300" imgH="342900" progId="Equation.3">
                  <p:embed/>
                </p:oleObj>
              </mc:Choice>
              <mc:Fallback>
                <p:oleObj r:id="rId7" imgW="876300" imgH="342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1738" y="4577715"/>
                        <a:ext cx="2557462" cy="1000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71738" y="5757228"/>
          <a:ext cx="704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9" imgW="241300" imgH="177165" progId="Equation.3">
                  <p:embed/>
                </p:oleObj>
              </mc:Choice>
              <mc:Fallback>
                <p:oleObj r:id="rId9" imgW="2413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1738" y="5757228"/>
                        <a:ext cx="704850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6950" y="3211513"/>
            <a:ext cx="4216400" cy="309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1906905" y="958215"/>
            <a:ext cx="868235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6670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珠穆朗玛峰是世界的最高峰，它的海拔高度是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8844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米．把一张足够大的厚度为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毫米的纸，连续对折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次的厚度能超过珠穆朗玛峰，这是真的吗？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6588" y="3211513"/>
            <a:ext cx="4587875" cy="3114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组合 30"/>
          <p:cNvGrpSpPr/>
          <p:nvPr/>
        </p:nvGrpSpPr>
        <p:grpSpPr>
          <a:xfrm>
            <a:off x="487045" y="213360"/>
            <a:ext cx="2044700" cy="521970"/>
            <a:chOff x="752" y="350"/>
            <a:chExt cx="3220" cy="822"/>
          </a:xfrm>
        </p:grpSpPr>
        <p:sp>
          <p:nvSpPr>
            <p:cNvPr id="32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情景导入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34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5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6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5362" descr="10101521543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48243" y="353028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0" name="图片 15363" descr="1010152154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43" y="3793808"/>
            <a:ext cx="9525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矩形 15364"/>
          <p:cNvSpPr/>
          <p:nvPr/>
        </p:nvSpPr>
        <p:spPr>
          <a:xfrm>
            <a:off x="1132840" y="749300"/>
            <a:ext cx="92862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有一种纸的厚度是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毫米，若拿两张重叠在 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一起，将它们对折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次后，厚度为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4×0.1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(1)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对折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次后，厚度为多少毫米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(2)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对折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次后，厚度为多少毫米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 </a:t>
            </a:r>
          </a:p>
        </p:txBody>
      </p:sp>
      <p:sp>
        <p:nvSpPr>
          <p:cNvPr id="15366" name="矩形 15365"/>
          <p:cNvSpPr/>
          <p:nvPr/>
        </p:nvSpPr>
        <p:spPr>
          <a:xfrm>
            <a:off x="868680" y="3336608"/>
            <a:ext cx="9036050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(1)2×2</a:t>
            </a:r>
            <a:r>
              <a:rPr lang="en-US" altLang="zh-CN" sz="28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×0.1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0.8(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，即对折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次后，厚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度为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0.8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(2)2×2</a:t>
            </a:r>
            <a:r>
              <a:rPr lang="en-US" altLang="zh-CN" sz="28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×0.1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12.8(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，即对折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次后，</a:t>
            </a:r>
          </a:p>
          <a:p>
            <a:pPr marL="342900" indent="-342900" eaLnBrk="0" hangingPunct="0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厚度为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12.8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9920" y="2969895"/>
            <a:ext cx="1380490" cy="953135"/>
          </a:xfrm>
          <a:prstGeom prst="rect">
            <a:avLst/>
          </a:prstGeom>
          <a:noFill/>
          <a:ln w="25400" cap="flat" cmpd="sng">
            <a:solidFill>
              <a:srgbClr val="4F81BD">
                <a:alpha val="5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有理数的</a:t>
            </a:r>
            <a:r>
              <a:rPr 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乘方</a:t>
            </a:r>
          </a:p>
        </p:txBody>
      </p:sp>
      <p:sp>
        <p:nvSpPr>
          <p:cNvPr id="4" name="左大括号 9"/>
          <p:cNvSpPr/>
          <p:nvPr/>
        </p:nvSpPr>
        <p:spPr>
          <a:xfrm>
            <a:off x="3324860" y="2077720"/>
            <a:ext cx="231140" cy="2640330"/>
          </a:xfrm>
          <a:prstGeom prst="leftBrace">
            <a:avLst>
              <a:gd name="adj1" fmla="val 7664"/>
              <a:gd name="adj2" fmla="val 4911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t"/>
          <a:lstStyle/>
          <a:p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567430" y="1821180"/>
            <a:ext cx="2008505" cy="521970"/>
          </a:xfrm>
          <a:prstGeom prst="rect">
            <a:avLst/>
          </a:prstGeom>
          <a:noFill/>
          <a:ln w="28575" cap="flat" cmpd="sng">
            <a:solidFill>
              <a:srgbClr val="4F81BD">
                <a:alpha val="5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乘方的意义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567430" y="4502785"/>
            <a:ext cx="2067560" cy="521970"/>
          </a:xfrm>
          <a:prstGeom prst="rect">
            <a:avLst/>
          </a:prstGeom>
          <a:noFill/>
          <a:ln w="28575" cap="flat" cmpd="sng">
            <a:solidFill>
              <a:srgbClr val="4F81BD">
                <a:alpha val="5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乘方的计算</a:t>
            </a:r>
          </a:p>
        </p:txBody>
      </p:sp>
      <p:sp>
        <p:nvSpPr>
          <p:cNvPr id="17" name="右箭头 16"/>
          <p:cNvSpPr/>
          <p:nvPr/>
        </p:nvSpPr>
        <p:spPr>
          <a:xfrm>
            <a:off x="5581015" y="1916748"/>
            <a:ext cx="503555" cy="287655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84570" y="1266190"/>
            <a:ext cx="4939665" cy="1383665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求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个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相同因数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的积的运算叫做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乘方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，乘方的结果叫做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幂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8" name="左大括号 9"/>
          <p:cNvSpPr/>
          <p:nvPr/>
        </p:nvSpPr>
        <p:spPr>
          <a:xfrm>
            <a:off x="5709920" y="4187825"/>
            <a:ext cx="191770" cy="1327785"/>
          </a:xfrm>
          <a:prstGeom prst="leftBrace">
            <a:avLst>
              <a:gd name="adj1" fmla="val 766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t"/>
          <a:lstStyle/>
          <a:p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3129" y="4912995"/>
            <a:ext cx="4275455" cy="1384995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正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数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的任何次幂都是正数，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的任何正整数次幂都是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93130" y="3575050"/>
            <a:ext cx="4275455" cy="1308884"/>
          </a:xfrm>
          <a:prstGeom prst="rect">
            <a:avLst/>
          </a:prstGeom>
          <a:noFill/>
          <a:ln w="2857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负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数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奇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次幂是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负数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，负数的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偶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次幂是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正数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pic>
        <p:nvPicPr>
          <p:cNvPr id="18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91800" y="11341100"/>
            <a:ext cx="292100" cy="368300"/>
          </a:xfrm>
          <a:prstGeom prst="cube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7520" y="222250"/>
            <a:ext cx="2044700" cy="521970"/>
            <a:chOff x="752" y="350"/>
            <a:chExt cx="3220" cy="822"/>
          </a:xfrm>
        </p:grpSpPr>
        <p:sp>
          <p:nvSpPr>
            <p:cNvPr id="9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3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4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5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pic>
        <p:nvPicPr>
          <p:cNvPr id="1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998200" y="112014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7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19910" y="1525905"/>
            <a:ext cx="92182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800" dirty="0" err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如图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一正方形的边长为2cm，则它的面积为________平方厘米；</a:t>
            </a:r>
          </a:p>
          <a:p>
            <a:pPr algn="l">
              <a:lnSpc>
                <a:spcPct val="150000"/>
              </a:lnSpc>
            </a:pPr>
            <a:r>
              <a:rPr 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一正方体的棱长为2cm</a:t>
            </a:r>
            <a:r>
              <a:rPr 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 err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则它的体积</a:t>
            </a:r>
            <a:r>
              <a:rPr lang="zh-CN"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</a:t>
            </a:r>
            <a:r>
              <a:rPr sz="2800" dirty="0" err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立方厘米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62467" name="Text Box 3"/>
          <p:cNvSpPr txBox="1"/>
          <p:nvPr/>
        </p:nvSpPr>
        <p:spPr>
          <a:xfrm>
            <a:off x="9136380" y="2970530"/>
            <a:ext cx="1617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2×2×2</a:t>
            </a:r>
          </a:p>
        </p:txBody>
      </p:sp>
      <p:sp>
        <p:nvSpPr>
          <p:cNvPr id="62468" name="Text Box 4"/>
          <p:cNvSpPr txBox="1"/>
          <p:nvPr/>
        </p:nvSpPr>
        <p:spPr>
          <a:xfrm>
            <a:off x="2531745" y="2288540"/>
            <a:ext cx="8629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2×2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572510" y="4319905"/>
            <a:ext cx="1847850" cy="1524635"/>
            <a:chOff x="2218" y="4663"/>
            <a:chExt cx="2910" cy="2401"/>
          </a:xfrm>
        </p:grpSpPr>
        <p:sp>
          <p:nvSpPr>
            <p:cNvPr id="41" name="矩形 40"/>
            <p:cNvSpPr/>
            <p:nvPr/>
          </p:nvSpPr>
          <p:spPr>
            <a:xfrm>
              <a:off x="2218" y="4663"/>
              <a:ext cx="1549" cy="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435" y="6340"/>
              <a:ext cx="11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2cm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14" y="5038"/>
              <a:ext cx="11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2cm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74790" y="4105910"/>
            <a:ext cx="2033270" cy="1364615"/>
            <a:chOff x="6067" y="4214"/>
            <a:chExt cx="3202" cy="2149"/>
          </a:xfrm>
        </p:grpSpPr>
        <p:sp>
          <p:nvSpPr>
            <p:cNvPr id="47" name="立方体 46"/>
            <p:cNvSpPr/>
            <p:nvPr/>
          </p:nvSpPr>
          <p:spPr>
            <a:xfrm>
              <a:off x="6788" y="4437"/>
              <a:ext cx="1928" cy="1927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155" y="5152"/>
              <a:ext cx="11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2cm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253" y="4427"/>
              <a:ext cx="11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2cm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067" y="4214"/>
              <a:ext cx="111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2cm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7045" y="213360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  <p:sp>
        <p:nvSpPr>
          <p:cNvPr id="19" name="圆角矩形 31"/>
          <p:cNvSpPr/>
          <p:nvPr/>
        </p:nvSpPr>
        <p:spPr>
          <a:xfrm>
            <a:off x="514668" y="735330"/>
            <a:ext cx="1836737" cy="59055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一起探究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131022" y="980728"/>
            <a:ext cx="2534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92897" y="1669703"/>
            <a:ext cx="4718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2×2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791299" y="2236441"/>
            <a:ext cx="2743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2×2×2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98776" y="3524319"/>
            <a:ext cx="4072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2×2×2×2×2×2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672237" y="2901603"/>
            <a:ext cx="272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2×2×2×2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271426" y="980728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271427" y="1638924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71427" y="2205375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271427" y="2820642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244395" y="3466973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3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44185" y="4233000"/>
            <a:ext cx="5967491" cy="1298635"/>
            <a:chOff x="648723" y="4233000"/>
            <a:chExt cx="5967491" cy="1298635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648723" y="4233000"/>
              <a:ext cx="59674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2×2×2×……×2×2×2</a:t>
              </a:r>
              <a:r>
                <a:rPr lang="zh-CN" altLang="en-US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个</a:t>
              </a:r>
              <a:endPara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AutoShape 9"/>
            <p:cNvSpPr/>
            <p:nvPr/>
          </p:nvSpPr>
          <p:spPr bwMode="auto">
            <a:xfrm rot="16200000" flipV="1">
              <a:off x="2907375" y="2729218"/>
              <a:ext cx="154173" cy="4361767"/>
            </a:xfrm>
            <a:prstGeom prst="leftBrace">
              <a:avLst>
                <a:gd name="adj1" fmla="val 152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24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645066" y="4874789"/>
              <a:ext cx="1195388" cy="65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个</a:t>
              </a: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8217363" y="4228458"/>
            <a:ext cx="7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600" b="1" baseline="4000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</a:p>
        </p:txBody>
      </p:sp>
      <p:sp>
        <p:nvSpPr>
          <p:cNvPr id="21" name="箭头: 右 20"/>
          <p:cNvSpPr/>
          <p:nvPr/>
        </p:nvSpPr>
        <p:spPr>
          <a:xfrm>
            <a:off x="5563770" y="1214146"/>
            <a:ext cx="2348732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/>
          <p:cNvSpPr/>
          <p:nvPr/>
        </p:nvSpPr>
        <p:spPr>
          <a:xfrm>
            <a:off x="5563770" y="1798921"/>
            <a:ext cx="2348732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/>
          <p:cNvSpPr/>
          <p:nvPr/>
        </p:nvSpPr>
        <p:spPr>
          <a:xfrm>
            <a:off x="5563770" y="2423978"/>
            <a:ext cx="2348732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/>
          <p:cNvSpPr/>
          <p:nvPr/>
        </p:nvSpPr>
        <p:spPr>
          <a:xfrm>
            <a:off x="5563770" y="3060179"/>
            <a:ext cx="2348732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/>
          <p:cNvSpPr/>
          <p:nvPr/>
        </p:nvSpPr>
        <p:spPr>
          <a:xfrm>
            <a:off x="5895663" y="3701439"/>
            <a:ext cx="2348732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右 25"/>
          <p:cNvSpPr/>
          <p:nvPr/>
        </p:nvSpPr>
        <p:spPr>
          <a:xfrm>
            <a:off x="6659414" y="4437112"/>
            <a:ext cx="1487240" cy="27685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标注: 线形 26"/>
          <p:cNvSpPr/>
          <p:nvPr/>
        </p:nvSpPr>
        <p:spPr>
          <a:xfrm>
            <a:off x="1160069" y="1303630"/>
            <a:ext cx="1512168" cy="584775"/>
          </a:xfrm>
          <a:prstGeom prst="borderCallout1">
            <a:avLst>
              <a:gd name="adj1" fmla="val 130063"/>
              <a:gd name="adj2" fmla="val 113631"/>
              <a:gd name="adj3" fmla="val 99248"/>
              <a:gd name="adj4" fmla="val 7440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平方表示</a:t>
            </a:r>
          </a:p>
        </p:txBody>
      </p:sp>
      <p:sp>
        <p:nvSpPr>
          <p:cNvPr id="28" name="标注: 线形 27"/>
          <p:cNvSpPr/>
          <p:nvPr/>
        </p:nvSpPr>
        <p:spPr>
          <a:xfrm>
            <a:off x="1042956" y="2556671"/>
            <a:ext cx="1512168" cy="584775"/>
          </a:xfrm>
          <a:prstGeom prst="borderCallout1">
            <a:avLst>
              <a:gd name="adj1" fmla="val -2452"/>
              <a:gd name="adj2" fmla="val 122855"/>
              <a:gd name="adj3" fmla="val 30340"/>
              <a:gd name="adj4" fmla="val 10003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立方表示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-69151" y="5531635"/>
            <a:ext cx="77771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这两个式子有什么相同点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140174" y="6116410"/>
            <a:ext cx="8340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它们都是乘法</a:t>
            </a:r>
            <a:r>
              <a:rPr lang="en-US" altLang="zh-CN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r>
              <a:rPr lang="zh-CN" altLang="en-US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并且它们各自的因数都相同</a:t>
            </a:r>
            <a:r>
              <a:rPr lang="en-US" altLang="zh-CN" sz="28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13498" y="413385"/>
            <a:ext cx="88118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800" dirty="0" err="1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相同因数的乘法如何简化</a:t>
            </a:r>
            <a:r>
              <a:rPr sz="28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4" grpId="2"/>
      <p:bldP spid="15" grpId="3"/>
      <p:bldP spid="16" grpId="4"/>
      <p:bldP spid="20" grpId="5"/>
      <p:bldP spid="21" grpId="6" animBg="1"/>
      <p:bldP spid="22" grpId="7" animBg="1"/>
      <p:bldP spid="23" grpId="8" animBg="1"/>
      <p:bldP spid="24" grpId="9" animBg="1"/>
      <p:bldP spid="25" grpId="10" animBg="1"/>
      <p:bldP spid="26" grpId="11" animBg="1"/>
      <p:bldP spid="27" grpId="12" animBg="1"/>
      <p:bldP spid="28" grpId="13" animBg="1"/>
      <p:bldP spid="29" grpId="14"/>
      <p:bldP spid="30" grpId="1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396240" y="1060450"/>
            <a:ext cx="1083564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  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一般地，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个相同的因数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相乘，记作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en-US" altLang="zh-CN" sz="2800" b="1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读作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次幂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（或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的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n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次方）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，即</a:t>
            </a:r>
          </a:p>
        </p:txBody>
      </p:sp>
      <p:grpSp>
        <p:nvGrpSpPr>
          <p:cNvPr id="9" name="组合 6"/>
          <p:cNvGrpSpPr/>
          <p:nvPr/>
        </p:nvGrpSpPr>
        <p:grpSpPr>
          <a:xfrm>
            <a:off x="3276600" y="2354908"/>
            <a:ext cx="5638800" cy="1409352"/>
            <a:chOff x="3359" y="2089"/>
            <a:chExt cx="8880" cy="2221"/>
          </a:xfrm>
        </p:grpSpPr>
        <p:grpSp>
          <p:nvGrpSpPr>
            <p:cNvPr id="10" name="Group 7"/>
            <p:cNvGrpSpPr/>
            <p:nvPr/>
          </p:nvGrpSpPr>
          <p:grpSpPr>
            <a:xfrm>
              <a:off x="3359" y="2089"/>
              <a:ext cx="8880" cy="2221"/>
              <a:chOff x="562" y="1932"/>
              <a:chExt cx="3552" cy="889"/>
            </a:xfrm>
          </p:grpSpPr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562" y="1932"/>
                <a:ext cx="3552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·</a:t>
                </a:r>
                <a:r>
                  <a:rPr lang="en-US" altLang="zh-CN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·</a:t>
                </a:r>
                <a:r>
                  <a:rPr lang="en-US" altLang="zh-CN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·</a:t>
                </a:r>
                <a:r>
                  <a:rPr lang="zh-CN" altLang="en-US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·</a:t>
                </a:r>
                <a:r>
                  <a:rPr lang="en-US" altLang="zh-CN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= </a:t>
                </a:r>
                <a:r>
                  <a:rPr lang="en-US" altLang="zh-CN" sz="32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:r>
                  <a:rPr lang="en-US" altLang="zh-CN" sz="3200" i="1" baseline="30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n</a:t>
                </a:r>
              </a:p>
            </p:txBody>
          </p:sp>
          <p:sp>
            <p:nvSpPr>
              <p:cNvPr id="13" name="AutoShape 9"/>
              <p:cNvSpPr/>
              <p:nvPr/>
            </p:nvSpPr>
            <p:spPr bwMode="auto">
              <a:xfrm rot="16200000" flipV="1">
                <a:off x="1421" y="1695"/>
                <a:ext cx="125" cy="1651"/>
              </a:xfrm>
              <a:prstGeom prst="leftBrace">
                <a:avLst>
                  <a:gd name="adj1" fmla="val 152632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24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300" y="2414"/>
                <a:ext cx="75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n</a:t>
                </a:r>
                <a:r>
                  <a:rPr lang="zh-CN" altLang="en-US" sz="240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个</a:t>
                </a:r>
              </a:p>
            </p:txBody>
          </p:sp>
        </p:grpSp>
        <p:sp>
          <p:nvSpPr>
            <p:cNvPr id="11" name="文本框 4"/>
            <p:cNvSpPr txBox="1">
              <a:spLocks noChangeArrowheads="1"/>
            </p:cNvSpPr>
            <p:nvPr/>
          </p:nvSpPr>
          <p:spPr bwMode="auto">
            <a:xfrm>
              <a:off x="6166" y="2483"/>
              <a:ext cx="89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…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7483" y="4226292"/>
            <a:ext cx="9757884" cy="1419860"/>
            <a:chOff x="-268522" y="4437112"/>
            <a:chExt cx="9757884" cy="1419860"/>
          </a:xfrm>
        </p:grpSpPr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-268522" y="4528733"/>
              <a:ext cx="464188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例如：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2×2×2×2</a:t>
              </a: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4674779" y="4574197"/>
            <a:ext cx="681665" cy="493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r:id="rId3" imgW="177800" imgH="189865" progId="Equation.3">
                    <p:embed/>
                  </p:oleObj>
                </mc:Choice>
                <mc:Fallback>
                  <p:oleObj r:id="rId3" imgW="177800" imgH="1898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74779" y="4574197"/>
                          <a:ext cx="681665" cy="493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-251853" y="5173258"/>
              <a:ext cx="4641889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2×2×2×2×2×2</a:t>
              </a: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4684934" y="5219121"/>
            <a:ext cx="722078" cy="523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r:id="rId5" imgW="177800" imgH="189865" progId="Equation.3">
                    <p:embed/>
                  </p:oleObj>
                </mc:Choice>
                <mc:Fallback>
                  <p:oleObj r:id="rId5" imgW="177800" imgH="18986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84934" y="5219121"/>
                          <a:ext cx="722078" cy="523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3549393" y="4542697"/>
              <a:ext cx="13458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</a:rPr>
                <a:t>记作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3549393" y="5201498"/>
              <a:ext cx="1345874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</a:rPr>
                <a:t>记作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5196679" y="5119737"/>
              <a:ext cx="4292683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读作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次方</a:t>
              </a:r>
              <a:r>
                <a:rPr lang="en-US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幂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).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185569" y="4437112"/>
              <a:ext cx="4294807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读作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次方</a:t>
              </a:r>
              <a:r>
                <a:rPr lang="en-US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幂</a:t>
              </a:r>
              <a:r>
                <a:rPr lang="en-US" altLang="zh-CN" sz="28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).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/>
          <p:nvPr/>
        </p:nvSpPr>
        <p:spPr>
          <a:xfrm>
            <a:off x="1544955" y="969010"/>
            <a:ext cx="9643745" cy="1383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个相同因数的积的运算叫做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乘方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乘方的结果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en-US" altLang="zh-CN" sz="2800" b="1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幂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en-US" altLang="zh-CN" sz="2800" b="1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中，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底数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n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指数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4516" name="Text Box 4"/>
          <p:cNvSpPr txBox="1"/>
          <p:nvPr/>
        </p:nvSpPr>
        <p:spPr>
          <a:xfrm>
            <a:off x="1076325" y="4297680"/>
            <a:ext cx="829691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特别地，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通常读作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平方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通常读作</a:t>
            </a:r>
            <a:r>
              <a:rPr lang="en-US" altLang="zh-CN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立方</a:t>
            </a:r>
            <a:r>
              <a:rPr lang="en-US" altLang="zh-CN" sz="28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一个数可以看做这个数本身的一次方，通常指数为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时可省略不写</a:t>
            </a:r>
            <a:r>
              <a:rPr lang="en-US" altLang="zh-CN" sz="28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6038850" y="17875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114300" imgH="215900" progId="Equation.3">
                  <p:embed/>
                </p:oleObj>
              </mc:Choice>
              <mc:Fallback>
                <p:oleObj r:id="rId3" imgW="1143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178752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2499910" y="2433638"/>
            <a:ext cx="4129490" cy="1096962"/>
            <a:chOff x="36" y="2688"/>
            <a:chExt cx="2772" cy="883"/>
          </a:xfrm>
        </p:grpSpPr>
        <p:graphicFrame>
          <p:nvGraphicFramePr>
            <p:cNvPr id="10245" name="Object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035" y="2688"/>
            <a:ext cx="773" cy="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r:id="rId5" imgW="183515" imgH="209550" progId="Equation.DSMT4">
                    <p:embed/>
                  </p:oleObj>
                </mc:Choice>
                <mc:Fallback>
                  <p:oleObj r:id="rId5" imgW="183515" imgH="20955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35" y="2688"/>
                          <a:ext cx="773" cy="883"/>
                        </a:xfrm>
                        <a:prstGeom prst="rect">
                          <a:avLst/>
                        </a:prstGeom>
                        <a:solidFill>
                          <a:srgbClr val="FFFFC8"/>
                        </a:solidFill>
                        <a:ln w="9525" cap="flat" cmpd="sng">
                          <a:solidFill>
                            <a:schemeClr val="folHlink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Line 13"/>
            <p:cNvSpPr/>
            <p:nvPr/>
          </p:nvSpPr>
          <p:spPr>
            <a:xfrm>
              <a:off x="1200" y="3062"/>
              <a:ext cx="816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47" name="Text Box 14"/>
            <p:cNvSpPr txBox="1"/>
            <p:nvPr/>
          </p:nvSpPr>
          <p:spPr>
            <a:xfrm>
              <a:off x="36" y="2736"/>
              <a:ext cx="1090" cy="767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幂（乘方的结果）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6430963" y="2647950"/>
            <a:ext cx="3794124" cy="522288"/>
            <a:chOff x="2659" y="2893"/>
            <a:chExt cx="2390" cy="329"/>
          </a:xfrm>
        </p:grpSpPr>
        <p:sp>
          <p:nvSpPr>
            <p:cNvPr id="10249" name="Line 16"/>
            <p:cNvSpPr/>
            <p:nvPr/>
          </p:nvSpPr>
          <p:spPr>
            <a:xfrm>
              <a:off x="3459" y="3040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250" name="Group 17"/>
            <p:cNvGrpSpPr/>
            <p:nvPr/>
          </p:nvGrpSpPr>
          <p:grpSpPr>
            <a:xfrm>
              <a:off x="2659" y="2893"/>
              <a:ext cx="2390" cy="329"/>
              <a:chOff x="2659" y="2893"/>
              <a:chExt cx="2390" cy="329"/>
            </a:xfrm>
          </p:grpSpPr>
          <p:sp>
            <p:nvSpPr>
              <p:cNvPr id="10251" name="Text Box 18"/>
              <p:cNvSpPr txBox="1"/>
              <p:nvPr/>
            </p:nvSpPr>
            <p:spPr>
              <a:xfrm>
                <a:off x="2973" y="2893"/>
                <a:ext cx="663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指数</a:t>
                </a:r>
              </a:p>
            </p:txBody>
          </p:sp>
          <p:sp>
            <p:nvSpPr>
              <p:cNvPr id="10252" name="Text Box 19"/>
              <p:cNvSpPr txBox="1"/>
              <p:nvPr/>
            </p:nvSpPr>
            <p:spPr>
              <a:xfrm>
                <a:off x="3792" y="2893"/>
                <a:ext cx="125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sz="2800">
                    <a:latin typeface="微软雅黑" panose="020B0503020204020204" charset="-122"/>
                    <a:ea typeface="微软雅黑" panose="020B0503020204020204" charset="-122"/>
                  </a:rPr>
                  <a:t>因数的个数</a:t>
                </a:r>
              </a:p>
            </p:txBody>
          </p:sp>
          <p:sp>
            <p:nvSpPr>
              <p:cNvPr id="10253" name="Line 20"/>
              <p:cNvSpPr/>
              <p:nvPr/>
            </p:nvSpPr>
            <p:spPr>
              <a:xfrm flipH="1">
                <a:off x="2659" y="3024"/>
                <a:ext cx="363" cy="0"/>
              </a:xfrm>
              <a:prstGeom prst="line">
                <a:avLst/>
              </a:prstGeom>
              <a:ln w="317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 anchorCtr="0"/>
              <a:lstStyle/>
              <a:p>
                <a:pPr>
                  <a:buFont typeface="Arial" panose="020B0604020202020204" pitchFamily="34" charset="0"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21"/>
          <p:cNvGrpSpPr/>
          <p:nvPr/>
        </p:nvGrpSpPr>
        <p:grpSpPr>
          <a:xfrm>
            <a:off x="5472113" y="3348038"/>
            <a:ext cx="2514600" cy="1122363"/>
            <a:chOff x="2058" y="3379"/>
            <a:chExt cx="1584" cy="707"/>
          </a:xfrm>
        </p:grpSpPr>
        <p:sp>
          <p:nvSpPr>
            <p:cNvPr id="10255" name="Text Box 22"/>
            <p:cNvSpPr txBox="1"/>
            <p:nvPr/>
          </p:nvSpPr>
          <p:spPr>
            <a:xfrm>
              <a:off x="2058" y="3757"/>
              <a:ext cx="6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底数</a:t>
              </a:r>
            </a:p>
          </p:txBody>
        </p:sp>
        <p:sp>
          <p:nvSpPr>
            <p:cNvPr id="10256" name="Line 23"/>
            <p:cNvSpPr/>
            <p:nvPr/>
          </p:nvSpPr>
          <p:spPr>
            <a:xfrm flipH="1" flipV="1">
              <a:off x="2292" y="3379"/>
              <a:ext cx="0" cy="38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lstStyle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7" name="Line 24"/>
            <p:cNvSpPr/>
            <p:nvPr/>
          </p:nvSpPr>
          <p:spPr>
            <a:xfrm>
              <a:off x="2544" y="3904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>
                <a:buFont typeface="Arial" panose="020B0604020202020204" pitchFamily="34" charset="0"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58" name="Text Box 25"/>
            <p:cNvSpPr txBox="1"/>
            <p:nvPr/>
          </p:nvSpPr>
          <p:spPr>
            <a:xfrm>
              <a:off x="2922" y="3757"/>
              <a:ext cx="7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</a:rPr>
                <a:t>因数</a:t>
              </a:r>
            </a:p>
          </p:txBody>
        </p:sp>
      </p:grpSp>
      <p:sp>
        <p:nvSpPr>
          <p:cNvPr id="19" name="圆角矩形 31"/>
          <p:cNvSpPr/>
          <p:nvPr/>
        </p:nvSpPr>
        <p:spPr>
          <a:xfrm>
            <a:off x="427038" y="273050"/>
            <a:ext cx="1836737" cy="59055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2540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归纳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2550" y="97790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有理数乘方的意义</a:t>
            </a:r>
          </a:p>
        </p:txBody>
      </p:sp>
      <p:sp>
        <p:nvSpPr>
          <p:cNvPr id="26629" name="Text Box 5"/>
          <p:cNvSpPr txBox="1"/>
          <p:nvPr/>
        </p:nvSpPr>
        <p:spPr>
          <a:xfrm>
            <a:off x="1713865" y="3129915"/>
            <a:ext cx="978979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－4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800" baseline="4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表示－4的平方，－4</a:t>
            </a:r>
            <a:r>
              <a:rPr lang="zh-CN" altLang="en-US" sz="2800" baseline="4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表示4的平方的相反数.</a:t>
            </a:r>
          </a:p>
        </p:txBody>
      </p:sp>
      <p:sp>
        <p:nvSpPr>
          <p:cNvPr id="5" name="Rectangle 3"/>
          <p:cNvSpPr/>
          <p:nvPr/>
        </p:nvSpPr>
        <p:spPr>
          <a:xfrm>
            <a:off x="2662555" y="3981450"/>
            <a:ext cx="46748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sz="2800" baseline="4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与－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800" baseline="4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互为相反数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52550" y="1837690"/>
            <a:ext cx="7227570" cy="1220470"/>
            <a:chOff x="3277" y="2730"/>
            <a:chExt cx="9632" cy="1922"/>
          </a:xfrm>
        </p:grpSpPr>
        <p:sp>
          <p:nvSpPr>
            <p:cNvPr id="26628" name="Text Box 4"/>
            <p:cNvSpPr txBox="1"/>
            <p:nvPr/>
          </p:nvSpPr>
          <p:spPr>
            <a:xfrm>
              <a:off x="3485" y="2730"/>
              <a:ext cx="72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</a:rPr>
                <a:t>观察下面两个式子有什么不同？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277" y="3339"/>
              <a:ext cx="9632" cy="1313"/>
              <a:chOff x="3277" y="3339"/>
              <a:chExt cx="9632" cy="1313"/>
            </a:xfrm>
          </p:grpSpPr>
          <p:sp>
            <p:nvSpPr>
              <p:cNvPr id="26627" name="Rectangle 3"/>
              <p:cNvSpPr/>
              <p:nvPr/>
            </p:nvSpPr>
            <p:spPr>
              <a:xfrm>
                <a:off x="3277" y="3633"/>
                <a:ext cx="963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（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）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－</a:t>
                </a:r>
                <a:r>
                  <a:rPr lang="zh-CN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zh-CN" altLang="zh-CN" sz="2400" baseline="4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与－</a:t>
                </a:r>
                <a:r>
                  <a:rPr lang="zh-CN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zh-CN" altLang="zh-CN" sz="2400" baseline="4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；      （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） </a:t>
                </a:r>
              </a:p>
            </p:txBody>
          </p:sp>
          <p:graphicFrame>
            <p:nvGraphicFramePr>
              <p:cNvPr id="2" name="对象 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9458" y="3339"/>
              <a:ext cx="2022" cy="1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r:id="rId3" imgW="723900" imgH="469900" progId="Equation.KSEE3">
                      <p:embed/>
                    </p:oleObj>
                  </mc:Choice>
                  <mc:Fallback>
                    <p:oleObj r:id="rId3" imgW="723900" imgH="4699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458" y="3339"/>
                            <a:ext cx="2022" cy="13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1" name="组合 10"/>
          <p:cNvGrpSpPr/>
          <p:nvPr/>
        </p:nvGrpSpPr>
        <p:grpSpPr>
          <a:xfrm>
            <a:off x="1939925" y="4523740"/>
            <a:ext cx="5880100" cy="982980"/>
            <a:chOff x="3055" y="7241"/>
            <a:chExt cx="9260" cy="1548"/>
          </a:xfrm>
        </p:grpSpPr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257" y="7241"/>
            <a:ext cx="8058" cy="15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r:id="rId5" imgW="2578100" imgH="495300" progId="Equation.KSEE3">
                    <p:embed/>
                  </p:oleObj>
                </mc:Choice>
                <mc:Fallback>
                  <p:oleObj r:id="rId5" imgW="2578100" imgH="4953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57" y="7241"/>
                          <a:ext cx="8058" cy="15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3055" y="7652"/>
              <a:ext cx="1736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368665" y="4033520"/>
            <a:ext cx="3559175" cy="2591902"/>
          </a:xfrm>
          <a:prstGeom prst="roundRect">
            <a:avLst/>
          </a:prstGeom>
          <a:noFill/>
          <a:ln w="31750" cmpd="dbl">
            <a:solidFill>
              <a:srgbClr val="F14124">
                <a:lumMod val="60000"/>
                <a:lumOff val="4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       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当底数是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负数或分数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时,底数一定要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加上括号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49" charset="-122"/>
              </a:rPr>
              <a:t>.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6240" y="271780"/>
            <a:ext cx="2044700" cy="521970"/>
            <a:chOff x="752" y="350"/>
            <a:chExt cx="3220" cy="822"/>
          </a:xfrm>
        </p:grpSpPr>
        <p:sp>
          <p:nvSpPr>
            <p:cNvPr id="9" name="文本框 8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获取新知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3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2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33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418256" y="2864321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1135" y="1484630"/>
            <a:ext cx="12000230" cy="3547745"/>
          </a:xfrm>
          <a:prstGeom prst="rect">
            <a:avLst/>
          </a:prstGeom>
          <a:blipFill>
            <a:blip r:embed="rId3" cstate="email"/>
            <a:stretch>
              <a:fillRect l="-1020" b="-223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800">
                <a:noFill/>
              </a:rPr>
              <a:t> 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86489" y="3497550"/>
          <a:ext cx="3175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4" imgW="154940" imgH="412750" progId="Equation.DSMT4">
                  <p:embed/>
                </p:oleObj>
              </mc:Choice>
              <mc:Fallback>
                <p:oleObj r:id="rId4" imgW="154940" imgH="4127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86489" y="3497550"/>
                        <a:ext cx="3175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6754914" y="3477850"/>
          <a:ext cx="3175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6" imgW="154940" imgH="412750" progId="Equation.DSMT4">
                  <p:embed/>
                </p:oleObj>
              </mc:Choice>
              <mc:Fallback>
                <p:oleObj r:id="rId6" imgW="154940" imgH="4127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54914" y="3477850"/>
                        <a:ext cx="3175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765255" y="4210810"/>
          <a:ext cx="3175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7" imgW="154940" imgH="412750" progId="Equation.DSMT4">
                  <p:embed/>
                </p:oleObj>
              </mc:Choice>
              <mc:Fallback>
                <p:oleObj r:id="rId7" imgW="154940" imgH="4127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65255" y="4210810"/>
                        <a:ext cx="31750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480871" y="3467751"/>
          <a:ext cx="3175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8" imgW="154940" imgH="412750" progId="Equation.DSMT4">
                  <p:embed/>
                </p:oleObj>
              </mc:Choice>
              <mc:Fallback>
                <p:oleObj r:id="rId8" imgW="154940" imgH="41275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480871" y="3467751"/>
                        <a:ext cx="3175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29361" y="2129794"/>
            <a:ext cx="159464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81776" y="1435944"/>
            <a:ext cx="9112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48328" y="1498327"/>
            <a:ext cx="159129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289055" y="1504629"/>
            <a:ext cx="111482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672958" y="2060848"/>
            <a:ext cx="1123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771033" y="3650456"/>
            <a:ext cx="431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en-US"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289055" y="3620658"/>
            <a:ext cx="431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en-US"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1223240" y="3632692"/>
            <a:ext cx="431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en-US"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741566" y="4274503"/>
            <a:ext cx="11049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底数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846638" y="4331454"/>
            <a:ext cx="1123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1179" y="728423"/>
            <a:ext cx="185452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填一填：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2"/>
      <p:bldP spid="13" grpId="3"/>
      <p:bldP spid="14" grpId="4"/>
      <p:bldP spid="15" grpId="5"/>
      <p:bldP spid="16" grpId="6"/>
      <p:bldP spid="17" grpId="7"/>
      <p:bldP spid="18" grpId="8"/>
      <p:bldP spid="19" grpId="9"/>
      <p:bldP spid="20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407392" y="943905"/>
            <a:ext cx="568860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利用乘方的意义计算：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821978" y="4437112"/>
            <a:ext cx="2689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(3) 0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9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=0.</a:t>
            </a:r>
            <a:endParaRPr lang="zh-CN" altLang="en-US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4570" y="3580903"/>
            <a:ext cx="6734175" cy="704295"/>
          </a:xfrm>
          <a:prstGeom prst="rect">
            <a:avLst/>
          </a:prstGeom>
          <a:blipFill>
            <a:blip r:embed="rId3" cstate="email"/>
            <a:stretch>
              <a:fillRect l="-1810" b="-603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8274" y="5165050"/>
            <a:ext cx="10726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你发现正数的幂的正负有什么规律？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的幂呢？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561393" y="1385981"/>
          <a:ext cx="6840760" cy="131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4" imgW="46329600" imgH="11277600" progId="Equation.DSMT4">
                  <p:embed/>
                </p:oleObj>
              </mc:Choice>
              <mc:Fallback>
                <p:oleObj name="Equation" r:id="rId4" imgW="46329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1393" y="1385981"/>
                        <a:ext cx="6840760" cy="1315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1084460" y="2866429"/>
            <a:ext cx="6218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(1) 5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=5×5×5=125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7045" y="213360"/>
            <a:ext cx="2044700" cy="521970"/>
            <a:chOff x="752" y="350"/>
            <a:chExt cx="3220" cy="822"/>
          </a:xfrm>
        </p:grpSpPr>
        <p:sp>
          <p:nvSpPr>
            <p:cNvPr id="14" name="文本框 3">
              <a:hlinkClick r:id="" action="ppaction://noaction"/>
            </p:cNvPr>
            <p:cNvSpPr txBox="1"/>
            <p:nvPr/>
          </p:nvSpPr>
          <p:spPr>
            <a:xfrm>
              <a:off x="1444" y="350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FF6600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2" y="540"/>
              <a:ext cx="692" cy="442"/>
              <a:chOff x="7703976" y="5138335"/>
              <a:chExt cx="1084013" cy="853067"/>
            </a:xfrm>
          </p:grpSpPr>
          <p:sp>
            <p:nvSpPr>
              <p:cNvPr id="16" name="箭头: V 形 6"/>
              <p:cNvSpPr/>
              <p:nvPr/>
            </p:nvSpPr>
            <p:spPr>
              <a:xfrm>
                <a:off x="7703976" y="5140011"/>
                <a:ext cx="384477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7" name="箭头: V 形 7"/>
              <p:cNvSpPr/>
              <p:nvPr/>
            </p:nvSpPr>
            <p:spPr>
              <a:xfrm>
                <a:off x="8052645" y="5138335"/>
                <a:ext cx="384476" cy="851390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  <p:sp>
            <p:nvSpPr>
              <p:cNvPr id="18" name="箭头: V 形 8"/>
              <p:cNvSpPr/>
              <p:nvPr/>
            </p:nvSpPr>
            <p:spPr>
              <a:xfrm>
                <a:off x="8403513" y="5140011"/>
                <a:ext cx="384476" cy="851391"/>
              </a:xfrm>
              <a:prstGeom prst="chevron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animBg="1"/>
      <p:bldP spid="10" grpId="2"/>
      <p:bldP spid="1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bcb27a2-0bfb-4b4e-b6ab-c2974876a76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6668d0-75ce-45d1-a2a8-3572489d894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宽屏</PresentationFormat>
  <Paragraphs>194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仿宋</vt:lpstr>
      <vt:lpstr>黑体</vt:lpstr>
      <vt:lpstr>楷体</vt:lpstr>
      <vt:lpstr>宋体</vt:lpstr>
      <vt:lpstr>微软雅黑</vt:lpstr>
      <vt:lpstr>Arial</vt:lpstr>
      <vt:lpstr>Times New Roman</vt:lpstr>
      <vt:lpstr>WWW.2PPT.COM
</vt:lpstr>
      <vt:lpstr>Equation.3</vt:lpstr>
      <vt:lpstr>Equation.DSMT4</vt:lpstr>
      <vt:lpstr>Equation.KSEE3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2021-07-07T10:22:00Z</cp:lastPrinted>
  <dcterms:created xsi:type="dcterms:W3CDTF">2021-07-07T10:22:00Z</dcterms:created>
  <dcterms:modified xsi:type="dcterms:W3CDTF">2023-01-16T22:32:16Z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26343CC2EC9B46A0B7317DE65283BDD4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