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18" autoAdjust="0"/>
  </p:normalViewPr>
  <p:slideViewPr>
    <p:cSldViewPr>
      <p:cViewPr varScale="1">
        <p:scale>
          <a:sx n="67" d="100"/>
          <a:sy n="67" d="100"/>
        </p:scale>
        <p:origin x="-1014" y="-114"/>
      </p:cViewPr>
      <p:guideLst>
        <p:guide orient="horz" pos="215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307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8870" y="754063"/>
            <a:ext cx="585611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文本占位符 307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3076" name="页眉占位符 307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日期占位符 3076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131A03B3-3C68-4955-BF8B-F4C120ADD4E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3862" y="2130323"/>
            <a:ext cx="10364275" cy="1470937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3887059"/>
            <a:ext cx="8534400" cy="1751859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kern="1200"/>
            </a:lvl1pPr>
            <a:lvl2pPr marL="512445" lvl="1" indent="-512445" algn="ctr">
              <a:buNone/>
              <a:defRPr kern="1200"/>
            </a:lvl2pPr>
            <a:lvl3pPr marL="1024255" lvl="2" indent="-1024255" algn="ctr">
              <a:buNone/>
              <a:defRPr kern="1200"/>
            </a:lvl3pPr>
            <a:lvl4pPr marL="1536700" lvl="3" indent="-1536700" algn="ctr">
              <a:buNone/>
              <a:defRPr kern="1200"/>
            </a:lvl4pPr>
            <a:lvl5pPr marL="2048510" lvl="4" indent="-2048510" algn="ctr">
              <a:buNone/>
              <a:defRPr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205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205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20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EBDB0-32D7-460E-8F35-152EF2AABC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26"/>
            <a:ext cx="3932237" cy="1600291"/>
          </a:xfrm>
          <a:prstGeom prst="rect">
            <a:avLst/>
          </a:prstGeom>
        </p:spPr>
        <p:txBody>
          <a:bodyPr anchor="b"/>
          <a:lstStyle>
            <a:lvl1pPr>
              <a:defRPr sz="290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81"/>
            <a:ext cx="6172200" cy="4873902"/>
          </a:xfrm>
        </p:spPr>
        <p:txBody>
          <a:bodyPr/>
          <a:lstStyle>
            <a:lvl1pPr marL="0" indent="0">
              <a:buNone/>
              <a:defRPr sz="2905"/>
            </a:lvl1pPr>
            <a:lvl2pPr marL="414655" indent="0">
              <a:buNone/>
              <a:defRPr sz="2540"/>
            </a:lvl2pPr>
            <a:lvl3pPr marL="829310" indent="0">
              <a:buNone/>
              <a:defRPr sz="2180"/>
            </a:lvl3pPr>
            <a:lvl4pPr marL="1243965" indent="0">
              <a:buNone/>
              <a:defRPr sz="1815"/>
            </a:lvl4pPr>
            <a:lvl5pPr marL="1659255" indent="0">
              <a:buNone/>
              <a:defRPr sz="1815"/>
            </a:lvl5pPr>
            <a:lvl6pPr marL="2073910" indent="0">
              <a:buNone/>
              <a:defRPr sz="1815"/>
            </a:lvl6pPr>
            <a:lvl7pPr marL="2489200" indent="0">
              <a:buNone/>
              <a:defRPr sz="1815"/>
            </a:lvl7pPr>
            <a:lvl8pPr marL="2903855" indent="0">
              <a:buNone/>
              <a:defRPr sz="1815"/>
            </a:lvl8pPr>
            <a:lvl9pPr marL="3318510" indent="0">
              <a:buNone/>
              <a:defRPr sz="1815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517"/>
            <a:ext cx="3932237" cy="3811805"/>
          </a:xfrm>
        </p:spPr>
        <p:txBody>
          <a:bodyPr/>
          <a:lstStyle>
            <a:lvl1pPr marL="0" indent="0">
              <a:buNone/>
              <a:defRPr sz="1455"/>
            </a:lvl1pPr>
            <a:lvl2pPr marL="414655" indent="0">
              <a:buNone/>
              <a:defRPr sz="1270"/>
            </a:lvl2pPr>
            <a:lvl3pPr marL="829310" indent="0">
              <a:buNone/>
              <a:defRPr sz="1090"/>
            </a:lvl3pPr>
            <a:lvl4pPr marL="1243965" indent="0">
              <a:buNone/>
              <a:defRPr sz="905"/>
            </a:lvl4pPr>
            <a:lvl5pPr marL="1659255" indent="0">
              <a:buNone/>
              <a:defRPr sz="905"/>
            </a:lvl5pPr>
            <a:lvl6pPr marL="2073910" indent="0">
              <a:buNone/>
              <a:defRPr sz="905"/>
            </a:lvl6pPr>
            <a:lvl7pPr marL="2489200" indent="0">
              <a:buNone/>
              <a:defRPr sz="905"/>
            </a:lvl7pPr>
            <a:lvl8pPr marL="2903855" indent="0">
              <a:buNone/>
              <a:defRPr sz="905"/>
            </a:lvl8pPr>
            <a:lvl9pPr marL="3318510" indent="0">
              <a:buNone/>
              <a:defRPr sz="9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49C42-8FAA-4526-8C4B-F9F9F18403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094"/>
            <a:ext cx="10972800" cy="114417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9FAF7-96B9-4AB2-AD45-D5B85BEA6E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1" y="274094"/>
            <a:ext cx="2743200" cy="585253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094"/>
            <a:ext cx="8070574" cy="585253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AADC9-0BD7-432E-8100-477D2B283A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274654"/>
            <a:ext cx="10972800" cy="114306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09600" y="1600291"/>
            <a:ext cx="5384800" cy="218611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1600291"/>
            <a:ext cx="5384800" cy="218611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09600" y="3938812"/>
            <a:ext cx="5384800" cy="21877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938812"/>
            <a:ext cx="5384800" cy="21877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 sz="860" noProof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 sz="860" noProof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60"/>
            </a:lvl1pPr>
          </a:lstStyle>
          <a:p>
            <a:fld id="{C3A5023A-928F-4564-BD3D-73E5BF84944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094"/>
            <a:ext cx="10972800" cy="114417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9B938-2CEB-449F-826A-CB7A1D47C3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835"/>
            <a:ext cx="10515600" cy="2852900"/>
          </a:xfrm>
          <a:prstGeom prst="rect">
            <a:avLst/>
          </a:prstGeom>
        </p:spPr>
        <p:txBody>
          <a:bodyPr anchor="b"/>
          <a:lstStyle>
            <a:lvl1pPr>
              <a:defRPr sz="544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724"/>
            <a:ext cx="10515600" cy="1500272"/>
          </a:xfrm>
        </p:spPr>
        <p:txBody>
          <a:bodyPr/>
          <a:lstStyle>
            <a:lvl1pPr marL="0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1pPr>
            <a:lvl2pPr marL="414655" indent="0">
              <a:buNone/>
              <a:defRPr sz="1815">
                <a:solidFill>
                  <a:schemeClr val="tx1">
                    <a:tint val="75000"/>
                  </a:schemeClr>
                </a:solidFill>
              </a:defRPr>
            </a:lvl2pPr>
            <a:lvl3pPr marL="829310" indent="0">
              <a:buNone/>
              <a:defRPr sz="1635">
                <a:solidFill>
                  <a:schemeClr val="tx1">
                    <a:tint val="75000"/>
                  </a:schemeClr>
                </a:solidFill>
              </a:defRPr>
            </a:lvl3pPr>
            <a:lvl4pPr marL="1243965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4pPr>
            <a:lvl5pPr marL="1659255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5pPr>
            <a:lvl6pPr marL="207391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6pPr>
            <a:lvl7pPr marL="248920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7pPr>
            <a:lvl8pPr marL="2903855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8pPr>
            <a:lvl9pPr marL="331851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14610-7773-4F6E-8CAE-797A966BF2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094"/>
            <a:ext cx="10972800" cy="114417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599693"/>
            <a:ext cx="5376672" cy="452693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9" y="1599693"/>
            <a:ext cx="5376672" cy="452693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20F03-F002-4869-82FA-795198700B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46"/>
            <a:ext cx="10515600" cy="132563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258"/>
            <a:ext cx="5157787" cy="823959"/>
          </a:xfrm>
        </p:spPr>
        <p:txBody>
          <a:bodyPr anchor="b"/>
          <a:lstStyle>
            <a:lvl1pPr marL="0" indent="0">
              <a:buNone/>
              <a:defRPr sz="2180" b="1"/>
            </a:lvl1pPr>
            <a:lvl2pPr marL="414655" indent="0">
              <a:buNone/>
              <a:defRPr sz="1815" b="1"/>
            </a:lvl2pPr>
            <a:lvl3pPr marL="829310" indent="0">
              <a:buNone/>
              <a:defRPr sz="1635" b="1"/>
            </a:lvl3pPr>
            <a:lvl4pPr marL="1243965" indent="0">
              <a:buNone/>
              <a:defRPr sz="1455" b="1"/>
            </a:lvl4pPr>
            <a:lvl5pPr marL="1659255" indent="0">
              <a:buNone/>
              <a:defRPr sz="1455" b="1"/>
            </a:lvl5pPr>
            <a:lvl6pPr marL="2073910" indent="0">
              <a:buNone/>
              <a:defRPr sz="1455" b="1"/>
            </a:lvl6pPr>
            <a:lvl7pPr marL="2489200" indent="0">
              <a:buNone/>
              <a:defRPr sz="1455" b="1"/>
            </a:lvl7pPr>
            <a:lvl8pPr marL="2903855" indent="0">
              <a:buNone/>
              <a:defRPr sz="1455" b="1"/>
            </a:lvl8pPr>
            <a:lvl9pPr marL="3318510" indent="0">
              <a:buNone/>
              <a:defRPr sz="145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218"/>
            <a:ext cx="5157787" cy="368479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258"/>
            <a:ext cx="5183188" cy="823959"/>
          </a:xfrm>
        </p:spPr>
        <p:txBody>
          <a:bodyPr anchor="b"/>
          <a:lstStyle>
            <a:lvl1pPr marL="0" indent="0">
              <a:buNone/>
              <a:defRPr sz="2180" b="1"/>
            </a:lvl1pPr>
            <a:lvl2pPr marL="414655" indent="0">
              <a:buNone/>
              <a:defRPr sz="1815" b="1"/>
            </a:lvl2pPr>
            <a:lvl3pPr marL="829310" indent="0">
              <a:buNone/>
              <a:defRPr sz="1635" b="1"/>
            </a:lvl3pPr>
            <a:lvl4pPr marL="1243965" indent="0">
              <a:buNone/>
              <a:defRPr sz="1455" b="1"/>
            </a:lvl4pPr>
            <a:lvl5pPr marL="1659255" indent="0">
              <a:buNone/>
              <a:defRPr sz="1455" b="1"/>
            </a:lvl5pPr>
            <a:lvl6pPr marL="2073910" indent="0">
              <a:buNone/>
              <a:defRPr sz="1455" b="1"/>
            </a:lvl6pPr>
            <a:lvl7pPr marL="2489200" indent="0">
              <a:buNone/>
              <a:defRPr sz="1455" b="1"/>
            </a:lvl7pPr>
            <a:lvl8pPr marL="2903855" indent="0">
              <a:buNone/>
              <a:defRPr sz="1455" b="1"/>
            </a:lvl8pPr>
            <a:lvl9pPr marL="3318510" indent="0">
              <a:buNone/>
              <a:defRPr sz="145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218"/>
            <a:ext cx="5183188" cy="368479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A48A3-E012-4E15-B50C-99D893229A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094"/>
            <a:ext cx="10972800" cy="114417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6EB71-2FC3-47AB-A5A0-8A99722FE1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669EA-C29B-4B77-9506-28C7948492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26"/>
            <a:ext cx="3932237" cy="1600291"/>
          </a:xfrm>
          <a:prstGeom prst="rect">
            <a:avLst/>
          </a:prstGeom>
        </p:spPr>
        <p:txBody>
          <a:bodyPr anchor="b"/>
          <a:lstStyle>
            <a:lvl1pPr>
              <a:defRPr sz="290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81"/>
            <a:ext cx="6172200" cy="4873902"/>
          </a:xfrm>
        </p:spPr>
        <p:txBody>
          <a:bodyPr/>
          <a:lstStyle>
            <a:lvl1pPr>
              <a:defRPr sz="2905"/>
            </a:lvl1pPr>
            <a:lvl2pPr>
              <a:defRPr sz="2540"/>
            </a:lvl2pPr>
            <a:lvl3pPr>
              <a:defRPr sz="2180"/>
            </a:lvl3pPr>
            <a:lvl4pPr>
              <a:defRPr sz="1815"/>
            </a:lvl4pPr>
            <a:lvl5pPr>
              <a:defRPr sz="1815"/>
            </a:lvl5pPr>
            <a:lvl6pPr>
              <a:defRPr sz="1815"/>
            </a:lvl6pPr>
            <a:lvl7pPr>
              <a:defRPr sz="1815"/>
            </a:lvl7pPr>
            <a:lvl8pPr>
              <a:defRPr sz="1815"/>
            </a:lvl8pPr>
            <a:lvl9pPr>
              <a:defRPr sz="18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517"/>
            <a:ext cx="3932237" cy="3811805"/>
          </a:xfrm>
        </p:spPr>
        <p:txBody>
          <a:bodyPr/>
          <a:lstStyle>
            <a:lvl1pPr marL="0" indent="0">
              <a:buNone/>
              <a:defRPr sz="1455"/>
            </a:lvl1pPr>
            <a:lvl2pPr marL="414655" indent="0">
              <a:buNone/>
              <a:defRPr sz="1270"/>
            </a:lvl2pPr>
            <a:lvl3pPr marL="829310" indent="0">
              <a:buNone/>
              <a:defRPr sz="1090"/>
            </a:lvl3pPr>
            <a:lvl4pPr marL="1243965" indent="0">
              <a:buNone/>
              <a:defRPr sz="905"/>
            </a:lvl4pPr>
            <a:lvl5pPr marL="1659255" indent="0">
              <a:buNone/>
              <a:defRPr sz="905"/>
            </a:lvl5pPr>
            <a:lvl6pPr marL="2073910" indent="0">
              <a:buNone/>
              <a:defRPr sz="905"/>
            </a:lvl6pPr>
            <a:lvl7pPr marL="2489200" indent="0">
              <a:buNone/>
              <a:defRPr sz="905"/>
            </a:lvl7pPr>
            <a:lvl8pPr marL="2903855" indent="0">
              <a:buNone/>
              <a:defRPr sz="905"/>
            </a:lvl8pPr>
            <a:lvl9pPr marL="3318510" indent="0">
              <a:buNone/>
              <a:defRPr sz="90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1E51E-A0B6-4FC4-BBEF-FA8B5B386C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文本占位符 10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599693"/>
            <a:ext cx="10972800" cy="452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6631" tIns="83315" rIns="166631" bIns="8331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630"/>
            <a:ext cx="2844800" cy="476006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166631" tIns="83315" rIns="166631" bIns="83315" numCol="1" anchor="t" anchorCtr="0" compatLnSpc="1"/>
          <a:lstStyle>
            <a:lvl1pPr>
              <a:buFont typeface="Arial" panose="020B0604020202020204" pitchFamily="34" charset="0"/>
              <a:buNone/>
              <a:defRPr sz="16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6138" y="6245630"/>
            <a:ext cx="3859725" cy="476006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166631" tIns="83315" rIns="166631" bIns="83315" numCol="1" anchor="t" anchorCtr="0" compatLnSpc="1"/>
          <a:lstStyle>
            <a:lvl1pPr algn="ctr">
              <a:buFont typeface="Arial" panose="020B0604020202020204" pitchFamily="34" charset="0"/>
              <a:buNone/>
              <a:defRPr sz="16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630"/>
            <a:ext cx="2844800" cy="476006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166631" tIns="83315" rIns="166631" bIns="83315" numCol="1" anchor="t" anchorCtr="0" compatLnSpc="1"/>
          <a:lstStyle>
            <a:lvl1pPr algn="r">
              <a:defRPr sz="1600"/>
            </a:lvl1pPr>
          </a:lstStyle>
          <a:p>
            <a:fld id="{EA120A63-F4EB-4C0D-8320-640B5A7D91D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90086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6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2425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91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6668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6668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6668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666875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6668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6668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6668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666875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83540" indent="-383540" algn="l" defTabSz="1024255" rtl="0" eaLnBrk="0" fontAlgn="base" hangingPunct="0">
        <a:spcBef>
          <a:spcPct val="12000"/>
        </a:spcBef>
        <a:spcAft>
          <a:spcPct val="0"/>
        </a:spcAft>
        <a:buFont typeface="Arial" panose="020B0604020202020204" pitchFamily="34" charset="0"/>
        <a:buChar char="•"/>
        <a:defRPr sz="3565" kern="1200">
          <a:solidFill>
            <a:schemeClr val="tx1"/>
          </a:solidFill>
          <a:latin typeface="+mn-lt"/>
          <a:ea typeface="+mn-ea"/>
          <a:cs typeface="+mn-cs"/>
        </a:defRPr>
      </a:lvl1pPr>
      <a:lvl2pPr marL="832485" lvl="1" indent="-320040" algn="l" defTabSz="1024255" rtl="0" eaLnBrk="0" fontAlgn="base" hangingPunct="0">
        <a:spcBef>
          <a:spcPct val="12000"/>
        </a:spcBef>
        <a:spcAft>
          <a:spcPct val="0"/>
        </a:spcAft>
        <a:buFont typeface="Arial" panose="020B0604020202020204" pitchFamily="34" charset="0"/>
        <a:buChar char="–"/>
        <a:defRPr sz="3135" kern="1200">
          <a:solidFill>
            <a:schemeClr val="tx1"/>
          </a:solidFill>
          <a:latin typeface="+mn-lt"/>
          <a:ea typeface="+mn-ea"/>
          <a:cs typeface="+mn-cs"/>
        </a:defRPr>
      </a:lvl2pPr>
      <a:lvl3pPr marL="1279525" lvl="2" indent="-255270" algn="l" defTabSz="1024255" rtl="0" eaLnBrk="0" fontAlgn="base" hangingPunct="0">
        <a:spcBef>
          <a:spcPct val="12000"/>
        </a:spcBef>
        <a:spcAft>
          <a:spcPct val="0"/>
        </a:spcAft>
        <a:buFont typeface="Arial" panose="020B0604020202020204" pitchFamily="34" charset="0"/>
        <a:buChar char="•"/>
        <a:defRPr sz="2705" kern="1200">
          <a:solidFill>
            <a:schemeClr val="tx1"/>
          </a:solidFill>
          <a:latin typeface="+mn-lt"/>
          <a:ea typeface="+mn-ea"/>
          <a:cs typeface="+mn-cs"/>
        </a:defRPr>
      </a:lvl3pPr>
      <a:lvl4pPr marL="1791970" lvl="3" indent="-255270" algn="l" defTabSz="1024255" rtl="0" eaLnBrk="0" fontAlgn="base" hangingPunct="0">
        <a:spcBef>
          <a:spcPct val="12000"/>
        </a:spcBef>
        <a:spcAft>
          <a:spcPct val="0"/>
        </a:spcAft>
        <a:buFont typeface="Arial" panose="020B0604020202020204" pitchFamily="34" charset="0"/>
        <a:buChar char="–"/>
        <a:defRPr sz="2210" kern="1200">
          <a:solidFill>
            <a:schemeClr val="tx1"/>
          </a:solidFill>
          <a:latin typeface="+mn-lt"/>
          <a:ea typeface="+mn-ea"/>
          <a:cs typeface="+mn-cs"/>
        </a:defRPr>
      </a:lvl4pPr>
      <a:lvl5pPr marL="2303780" lvl="4" indent="-255270" algn="l" defTabSz="1024255" rtl="0" eaLnBrk="0" fontAlgn="base" hangingPunct="0">
        <a:spcBef>
          <a:spcPct val="12000"/>
        </a:spcBef>
        <a:spcAft>
          <a:spcPct val="0"/>
        </a:spcAft>
        <a:buFont typeface="Arial" panose="020B0604020202020204" pitchFamily="34" charset="0"/>
        <a:buChar char="»"/>
        <a:defRPr sz="221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lvl="5" indent="-140335" algn="l" defTabSz="1024255" eaLnBrk="1" fontAlgn="base" latinLnBrk="0" hangingPunct="1">
        <a:spcBef>
          <a:spcPct val="12000"/>
        </a:spcBef>
        <a:spcAft>
          <a:spcPct val="0"/>
        </a:spcAft>
        <a:buChar char="»"/>
        <a:defRPr sz="22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26260" lvl="6" indent="-140335" algn="l" defTabSz="1024255" eaLnBrk="1" fontAlgn="base" latinLnBrk="0" hangingPunct="1">
        <a:spcBef>
          <a:spcPct val="12000"/>
        </a:spcBef>
        <a:spcAft>
          <a:spcPct val="0"/>
        </a:spcAft>
        <a:buChar char="»"/>
        <a:defRPr sz="22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6930" lvl="7" indent="-140335" algn="l" defTabSz="1024255" eaLnBrk="1" fontAlgn="base" latinLnBrk="0" hangingPunct="1">
        <a:spcBef>
          <a:spcPct val="12000"/>
        </a:spcBef>
        <a:spcAft>
          <a:spcPct val="0"/>
        </a:spcAft>
        <a:buChar char="»"/>
        <a:defRPr sz="22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87600" lvl="8" indent="-140335" algn="l" defTabSz="1024255" eaLnBrk="1" fontAlgn="base" latinLnBrk="0" hangingPunct="1">
        <a:spcBef>
          <a:spcPct val="12000"/>
        </a:spcBef>
        <a:spcAft>
          <a:spcPct val="0"/>
        </a:spcAft>
        <a:buChar char="»"/>
        <a:defRPr sz="22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1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0670" lvl="1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61975" lvl="2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42645" lvl="3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123950" lvl="4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404620" lvl="5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85290" lvl="6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66595" lvl="7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47265" lvl="8" indent="0" algn="l" defTabSz="561975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6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1"/>
          <p:cNvSpPr txBox="1">
            <a:spLocks noChangeArrowheads="1"/>
          </p:cNvSpPr>
          <p:nvPr/>
        </p:nvSpPr>
        <p:spPr bwMode="auto">
          <a:xfrm>
            <a:off x="565355" y="2399078"/>
            <a:ext cx="11061290" cy="92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5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6.2  </a:t>
            </a:r>
            <a:r>
              <a:rPr lang="zh-CN" altLang="en-US" sz="5405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5405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行四边形的判定</a:t>
            </a:r>
          </a:p>
        </p:txBody>
      </p:sp>
      <p:sp>
        <p:nvSpPr>
          <p:cNvPr id="3" name="矩形 2"/>
          <p:cNvSpPr/>
          <p:nvPr/>
        </p:nvSpPr>
        <p:spPr>
          <a:xfrm>
            <a:off x="565355" y="5957326"/>
            <a:ext cx="11061290" cy="464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1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21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>
            <a:spLocks noChangeArrowheads="1"/>
          </p:cNvSpPr>
          <p:nvPr/>
        </p:nvSpPr>
        <p:spPr bwMode="auto">
          <a:xfrm>
            <a:off x="1558334" y="2158610"/>
            <a:ext cx="253492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32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32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、判断正误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541752" y="2950653"/>
            <a:ext cx="741870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135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一组对边相等的四边形是平行四边形 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41752" y="3697827"/>
            <a:ext cx="7819390" cy="15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一组对边平行且另一组对边相等的四边形</a:t>
            </a:r>
            <a:endParaRPr lang="en-US" altLang="zh-CN" sz="3135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是平行四边形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41752" y="5404816"/>
            <a:ext cx="953280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13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 </a:t>
            </a:r>
            <a:r>
              <a:rPr lang="zh-CN" altLang="en-US" sz="3135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一组对边平行且相等的四边形是平行四边形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928626" y="2948702"/>
            <a:ext cx="101443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3135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943065" y="4119209"/>
            <a:ext cx="101346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3135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975255" y="5404816"/>
            <a:ext cx="141143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zh-CN" altLang="en-US" sz="3135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3135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60995" y="1088145"/>
            <a:ext cx="3470553" cy="715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3"/>
          <p:cNvSpPr txBox="1">
            <a:spLocks noChangeArrowheads="1"/>
          </p:cNvSpPr>
          <p:nvPr/>
        </p:nvSpPr>
        <p:spPr bwMode="auto">
          <a:xfrm>
            <a:off x="1369103" y="760412"/>
            <a:ext cx="9488909" cy="15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i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□ 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中，点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分别是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的中点，四边形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ABEF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ECDF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是平行四边形吗？说说你的理由。 </a:t>
            </a:r>
          </a:p>
        </p:txBody>
      </p:sp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7667406" y="2549754"/>
            <a:ext cx="3222796" cy="937381"/>
          </a:xfrm>
          <a:prstGeom prst="parallelogram">
            <a:avLst>
              <a:gd name="adj" fmla="val 71054"/>
            </a:avLst>
          </a:pr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2395" tIns="51198" rIns="102395" bIns="51198" anchor="ctr"/>
          <a:lstStyle/>
          <a:p>
            <a:endParaRPr lang="zh-CN" altLang="en-US" sz="1965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8255585" y="2170315"/>
            <a:ext cx="452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7406968" y="3411053"/>
            <a:ext cx="52070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9845524" y="3413978"/>
            <a:ext cx="53911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10703896" y="2156659"/>
            <a:ext cx="53911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9498273" y="2118618"/>
            <a:ext cx="52070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705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8800847" y="3413978"/>
            <a:ext cx="4876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8889610" y="2549754"/>
            <a:ext cx="783265" cy="93738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1495908" y="3756352"/>
            <a:ext cx="9597182" cy="15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i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□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中，点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分别是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的中点，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求证：四边形</a:t>
            </a:r>
            <a:r>
              <a:rPr lang="en-US" altLang="zh-CN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BEDF</a:t>
            </a:r>
            <a:r>
              <a:rPr lang="zh-CN" altLang="en-US" sz="313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是平行四边形。</a:t>
            </a:r>
          </a:p>
        </p:txBody>
      </p:sp>
      <p:sp>
        <p:nvSpPr>
          <p:cNvPr id="15371" name="AutoShape 13"/>
          <p:cNvSpPr>
            <a:spLocks noChangeArrowheads="1"/>
          </p:cNvSpPr>
          <p:nvPr/>
        </p:nvSpPr>
        <p:spPr bwMode="auto">
          <a:xfrm>
            <a:off x="7636192" y="4953195"/>
            <a:ext cx="3221820" cy="936406"/>
          </a:xfrm>
          <a:prstGeom prst="parallelogram">
            <a:avLst>
              <a:gd name="adj" fmla="val 71106"/>
            </a:avLst>
          </a:pr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2395" tIns="51198" rIns="102395" bIns="51198" anchor="ctr"/>
          <a:lstStyle/>
          <a:p>
            <a:endParaRPr lang="zh-CN" altLang="en-US" sz="1965"/>
          </a:p>
        </p:txBody>
      </p:sp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8159994" y="4558149"/>
            <a:ext cx="45275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7311376" y="5797911"/>
            <a:ext cx="52070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9750908" y="5800837"/>
            <a:ext cx="53911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10609280" y="4543518"/>
            <a:ext cx="539115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9402682" y="4505476"/>
            <a:ext cx="52070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705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8706230" y="5800837"/>
            <a:ext cx="4876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pPr eaLnBrk="0" hangingPunct="0"/>
            <a:r>
              <a:rPr lang="en-US" altLang="zh-CN" sz="2705" b="1">
                <a:solidFill>
                  <a:srgbClr val="0000FF"/>
                </a:solidFill>
                <a:latin typeface="Times New Roman" panose="02020603050405020304" pitchFamily="18" charset="0"/>
              </a:rPr>
              <a:t>F </a:t>
            </a:r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 flipH="1">
            <a:off x="7636192" y="4938564"/>
            <a:ext cx="1906951" cy="9510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 flipH="1">
            <a:off x="8891561" y="4953195"/>
            <a:ext cx="1906951" cy="9510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 txBox="1">
            <a:spLocks noChangeArrowheads="1"/>
          </p:cNvSpPr>
          <p:nvPr/>
        </p:nvSpPr>
        <p:spPr bwMode="auto">
          <a:xfrm>
            <a:off x="1198404" y="2586820"/>
            <a:ext cx="999125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56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1、一组对边平行且相等的四边形是平行四边形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3565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2、两组对边分别相等的四边形是平行四边形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0971" y="1102227"/>
            <a:ext cx="3136959" cy="7727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7594249" y="3943633"/>
            <a:ext cx="3962103" cy="2081702"/>
            <a:chOff x="0" y="-15"/>
            <a:chExt cx="2496" cy="1457"/>
          </a:xfrm>
        </p:grpSpPr>
        <p:sp>
          <p:nvSpPr>
            <p:cNvPr id="6146" name="AutoShape 3"/>
            <p:cNvSpPr>
              <a:spLocks noChangeArrowheads="1"/>
            </p:cNvSpPr>
            <p:nvPr/>
          </p:nvSpPr>
          <p:spPr bwMode="auto">
            <a:xfrm>
              <a:off x="181" y="238"/>
              <a:ext cx="2087" cy="816"/>
            </a:xfrm>
            <a:prstGeom prst="parallelogram">
              <a:avLst>
                <a:gd name="adj" fmla="val 63940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32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147" name="Rectangle 4"/>
            <p:cNvSpPr>
              <a:spLocks noChangeArrowheads="1"/>
            </p:cNvSpPr>
            <p:nvPr/>
          </p:nvSpPr>
          <p:spPr bwMode="auto">
            <a:xfrm>
              <a:off x="286" y="-15"/>
              <a:ext cx="24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32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6148" name="Rectangle 5"/>
            <p:cNvSpPr>
              <a:spLocks noChangeArrowheads="1"/>
            </p:cNvSpPr>
            <p:nvPr/>
          </p:nvSpPr>
          <p:spPr bwMode="auto">
            <a:xfrm>
              <a:off x="0" y="998"/>
              <a:ext cx="24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32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1704" y="1021"/>
              <a:ext cx="24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32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2247" y="32"/>
              <a:ext cx="24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32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6151" name="Line 8"/>
            <p:cNvSpPr>
              <a:spLocks noChangeShapeType="1"/>
            </p:cNvSpPr>
            <p:nvPr/>
          </p:nvSpPr>
          <p:spPr bwMode="auto">
            <a:xfrm>
              <a:off x="718" y="238"/>
              <a:ext cx="1536" cy="0"/>
            </a:xfrm>
            <a:prstGeom prst="line">
              <a:avLst/>
            </a:prstGeom>
            <a:noFill/>
            <a:ln w="38100" cap="sq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965"/>
            </a:p>
          </p:txBody>
        </p:sp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187" y="1054"/>
              <a:ext cx="1536" cy="0"/>
            </a:xfrm>
            <a:prstGeom prst="line">
              <a:avLst/>
            </a:prstGeom>
            <a:noFill/>
            <a:ln w="38100" cap="sq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965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>
              <a:off x="646" y="238"/>
              <a:ext cx="1198" cy="816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965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 flipH="1">
              <a:off x="168" y="238"/>
              <a:ext cx="2092" cy="808"/>
            </a:xfrm>
            <a:prstGeom prst="line">
              <a:avLst/>
            </a:prstGeom>
            <a:noFill/>
            <a:ln w="38100" cap="sq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965"/>
            </a:p>
          </p:txBody>
        </p:sp>
        <p:sp>
          <p:nvSpPr>
            <p:cNvPr id="6155" name="Text Box 12"/>
            <p:cNvSpPr txBox="1">
              <a:spLocks noChangeArrowheads="1"/>
            </p:cNvSpPr>
            <p:nvPr/>
          </p:nvSpPr>
          <p:spPr bwMode="auto">
            <a:xfrm>
              <a:off x="1043" y="609"/>
              <a:ext cx="24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32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O</a:t>
              </a:r>
            </a:p>
          </p:txBody>
        </p:sp>
      </p:grp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566138" y="3568095"/>
            <a:ext cx="6870876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/>
          <a:p>
            <a:r>
              <a:rPr lang="zh-CN" altLang="en-US" sz="332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平行四边形的两组对边分别相等；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566138" y="4286982"/>
            <a:ext cx="7292258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/>
          <a:p>
            <a:r>
              <a:rPr lang="zh-CN" altLang="en-US" sz="332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平行四边形的两组对角分别相等；</a:t>
            </a:r>
          </a:p>
        </p:txBody>
      </p:sp>
      <p:sp>
        <p:nvSpPr>
          <p:cNvPr id="3088" name="Rectangle 24"/>
          <p:cNvSpPr>
            <a:spLocks noChangeArrowheads="1"/>
          </p:cNvSpPr>
          <p:nvPr/>
        </p:nvSpPr>
        <p:spPr bwMode="auto">
          <a:xfrm>
            <a:off x="1651975" y="5007819"/>
            <a:ext cx="6785038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/>
          <a:p>
            <a:r>
              <a:rPr lang="zh-CN" altLang="en-US" sz="332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平行四边形的对角线互相平分。</a:t>
            </a:r>
          </a:p>
        </p:txBody>
      </p:sp>
      <p:sp>
        <p:nvSpPr>
          <p:cNvPr id="3089" name="Rectangle 26"/>
          <p:cNvSpPr>
            <a:spLocks noChangeArrowheads="1"/>
          </p:cNvSpPr>
          <p:nvPr/>
        </p:nvSpPr>
        <p:spPr bwMode="auto">
          <a:xfrm>
            <a:off x="1636369" y="2112765"/>
            <a:ext cx="879831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/>
          <a:p>
            <a:r>
              <a:rPr lang="zh-CN" altLang="en-US" sz="332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两组对边分别平行的四边形叫做</a:t>
            </a:r>
            <a:r>
              <a:rPr lang="zh-CN" altLang="en-US" sz="332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平行四边形</a:t>
            </a:r>
            <a:r>
              <a:rPr lang="en-US" altLang="zh-CN" sz="332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90" name="Text Box 27"/>
          <p:cNvSpPr txBox="1">
            <a:spLocks noChangeArrowheads="1"/>
          </p:cNvSpPr>
          <p:nvPr/>
        </p:nvSpPr>
        <p:spPr bwMode="auto">
          <a:xfrm>
            <a:off x="1043312" y="2815069"/>
            <a:ext cx="8826598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32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32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、我们学习了平行四边形的哪些性质？</a:t>
            </a:r>
          </a:p>
        </p:txBody>
      </p:sp>
      <p:sp>
        <p:nvSpPr>
          <p:cNvPr id="3091" name="Rectangle 28"/>
          <p:cNvSpPr>
            <a:spLocks noChangeArrowheads="1"/>
          </p:cNvSpPr>
          <p:nvPr/>
        </p:nvSpPr>
        <p:spPr bwMode="auto">
          <a:xfrm>
            <a:off x="1063796" y="1410461"/>
            <a:ext cx="465264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/>
          <a:p>
            <a:r>
              <a:rPr lang="en-US" altLang="zh-CN" sz="332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32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、什么是平行四边形？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6230" y="665238"/>
            <a:ext cx="2196651" cy="13404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知识回顾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5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75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"/>
                            </p:stCondLst>
                            <p:childTnLst>
                              <p:par>
                                <p:cTn id="4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49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/>
      <p:bldP spid="3088" grpId="0"/>
      <p:bldP spid="3089" grpId="0"/>
      <p:bldP spid="3090" grpId="0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4"/>
          <p:cNvSpPr txBox="1">
            <a:spLocks noChangeArrowheads="1"/>
          </p:cNvSpPr>
          <p:nvPr/>
        </p:nvSpPr>
        <p:spPr bwMode="auto">
          <a:xfrm>
            <a:off x="1320332" y="2820922"/>
            <a:ext cx="910082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 marL="624205" indent="-62420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CN" altLang="en-US" sz="332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1、平行四边形判定定理1是什么？你会证明吗？</a:t>
            </a:r>
          </a:p>
        </p:txBody>
      </p:sp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320332" y="3953387"/>
            <a:ext cx="994791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 marL="624205" indent="-62420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CN" altLang="en-US" sz="332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2、如何运用判定定理1去证明四边形是平等四边形？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6230" y="1271951"/>
            <a:ext cx="3470553" cy="715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学习与探究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308627" y="2633641"/>
            <a:ext cx="5723779" cy="2106912"/>
          </a:xfrm>
        </p:spPr>
        <p:txBody>
          <a:bodyPr/>
          <a:lstStyle/>
          <a:p>
            <a:pPr marL="624205" indent="-624205">
              <a:buFontTx/>
              <a:buNone/>
              <a:defRPr/>
            </a:pPr>
            <a:endParaRPr lang="zh-CN" altLang="en-US" sz="3320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CN" altLang="en-US" sz="332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∵ </a:t>
            </a:r>
            <a:r>
              <a:rPr lang="en-US" altLang="zh-CN" sz="332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AD=BC,AD∥BC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zh-CN" sz="332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zh-CN" altLang="en-US" sz="332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四边形</a:t>
            </a:r>
            <a:r>
              <a:rPr lang="en-US" altLang="zh-CN" sz="332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332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是平行四边形 </a:t>
            </a:r>
            <a:endParaRPr lang="zh-CN" altLang="en-US" sz="332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7126046" y="2296144"/>
            <a:ext cx="1751859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727290" y="5118042"/>
            <a:ext cx="119879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70839" y="4127988"/>
            <a:ext cx="119879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069088" y="2071797"/>
            <a:ext cx="2120568" cy="6115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320" b="1">
                <a:latin typeface="黑体" panose="02010609060101010101" pitchFamily="49" charset="-122"/>
                <a:ea typeface="黑体" panose="02010609060101010101" pitchFamily="49" charset="-122"/>
              </a:rPr>
              <a:t>文字语言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861323" y="3898764"/>
            <a:ext cx="2120568" cy="6115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320" b="1">
                <a:latin typeface="黑体" panose="02010609060101010101" pitchFamily="49" charset="-122"/>
                <a:ea typeface="黑体" panose="02010609060101010101" pitchFamily="49" charset="-122"/>
              </a:rPr>
              <a:t>符号语言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017775" y="4889793"/>
            <a:ext cx="2120568" cy="6115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320" b="1">
                <a:latin typeface="黑体" panose="02010609060101010101" pitchFamily="49" charset="-122"/>
                <a:ea typeface="黑体" panose="02010609060101010101" pitchFamily="49" charset="-122"/>
              </a:rPr>
              <a:t>图形语言</a:t>
            </a:r>
          </a:p>
        </p:txBody>
      </p:sp>
      <p:pic>
        <p:nvPicPr>
          <p:cNvPr id="820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174" y="4508402"/>
            <a:ext cx="3871452" cy="185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3051" y="1463134"/>
            <a:ext cx="6416329" cy="2234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24840" indent="-624840" algn="ctr" eaLnBrk="0" hangingPunct="0">
              <a:spcBef>
                <a:spcPct val="20000"/>
              </a:spcBef>
              <a:defRPr/>
            </a:pPr>
            <a:r>
              <a:rPr lang="zh-CN" altLang="en-US" sz="332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平行四边形判定定理1</a:t>
            </a:r>
          </a:p>
          <a:p>
            <a:pPr marL="624840" indent="-624840" eaLnBrk="0" hangingPunct="0">
              <a:spcBef>
                <a:spcPct val="20000"/>
              </a:spcBef>
              <a:defRPr/>
            </a:pPr>
            <a:r>
              <a:rPr lang="zh-CN" altLang="en-US" sz="332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一组对边平行且相等的四边形是平行四边形。</a:t>
            </a:r>
          </a:p>
          <a:p>
            <a:pPr>
              <a:defRPr/>
            </a:pPr>
            <a:endParaRPr lang="zh-CN" altLang="en-US" sz="332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9871" y="666214"/>
            <a:ext cx="3470553" cy="715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学习与探究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nimBg="1"/>
      <p:bldP spid="6148" grpId="0" bldLvl="0" animBg="1"/>
      <p:bldP spid="6149" grpId="0" bldLvl="0" animBg="1"/>
      <p:bldP spid="6150" grpId="0" bldLvl="0" animBg="1"/>
      <p:bldP spid="6151" grpId="0" bldLvl="0" animBg="1"/>
      <p:bldP spid="615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202306" y="1438748"/>
            <a:ext cx="951036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3135" b="1">
                <a:latin typeface="黑体" panose="02010609060101010101" pitchFamily="49" charset="-122"/>
                <a:ea typeface="黑体" panose="02010609060101010101" pitchFamily="49" charset="-122"/>
              </a:rPr>
              <a:t>下列四边形是否为平行四边形，是的话请说明理由?</a:t>
            </a:r>
          </a:p>
        </p:txBody>
      </p:sp>
      <p:grpSp>
        <p:nvGrpSpPr>
          <p:cNvPr id="9218" name="Group 4"/>
          <p:cNvGrpSpPr/>
          <p:nvPr/>
        </p:nvGrpSpPr>
        <p:grpSpPr bwMode="auto">
          <a:xfrm>
            <a:off x="1871446" y="1930361"/>
            <a:ext cx="3694809" cy="1848242"/>
            <a:chOff x="0" y="-37"/>
            <a:chExt cx="1924" cy="1164"/>
          </a:xfrm>
        </p:grpSpPr>
        <p:sp>
          <p:nvSpPr>
            <p:cNvPr id="9219" name="AutoShape 5"/>
            <p:cNvSpPr>
              <a:spLocks noChangeArrowheads="1"/>
            </p:cNvSpPr>
            <p:nvPr/>
          </p:nvSpPr>
          <p:spPr bwMode="auto">
            <a:xfrm>
              <a:off x="136" y="227"/>
              <a:ext cx="1587" cy="544"/>
            </a:xfrm>
            <a:prstGeom prst="parallelogram">
              <a:avLst>
                <a:gd name="adj" fmla="val 72932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332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220" name="Text Box 6"/>
            <p:cNvSpPr txBox="1">
              <a:spLocks noChangeArrowheads="1"/>
            </p:cNvSpPr>
            <p:nvPr/>
          </p:nvSpPr>
          <p:spPr bwMode="auto">
            <a:xfrm>
              <a:off x="284" y="-37"/>
              <a:ext cx="20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3320" b="1">
                  <a:latin typeface="黑体" panose="02010609060101010101" pitchFamily="49" charset="-122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9221" name="Text Box 7"/>
            <p:cNvSpPr txBox="1">
              <a:spLocks noChangeArrowheads="1"/>
            </p:cNvSpPr>
            <p:nvPr/>
          </p:nvSpPr>
          <p:spPr bwMode="auto">
            <a:xfrm>
              <a:off x="1718" y="0"/>
              <a:ext cx="20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3320" b="1">
                  <a:latin typeface="黑体" panose="02010609060101010101" pitchFamily="49" charset="-122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9222" name="Text Box 8"/>
            <p:cNvSpPr txBox="1">
              <a:spLocks noChangeArrowheads="1"/>
            </p:cNvSpPr>
            <p:nvPr/>
          </p:nvSpPr>
          <p:spPr bwMode="auto">
            <a:xfrm>
              <a:off x="1361" y="726"/>
              <a:ext cx="20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3320" b="1">
                  <a:latin typeface="黑体" panose="02010609060101010101" pitchFamily="49" charset="-122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9223" name="Text Box 9"/>
            <p:cNvSpPr txBox="1">
              <a:spLocks noChangeArrowheads="1"/>
            </p:cNvSpPr>
            <p:nvPr/>
          </p:nvSpPr>
          <p:spPr bwMode="auto">
            <a:xfrm>
              <a:off x="0" y="748"/>
              <a:ext cx="206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3320" b="1">
                  <a:latin typeface="黑体" panose="02010609060101010101" pitchFamily="49" charset="-122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9224" name="Text Box 10"/>
            <p:cNvSpPr txBox="1">
              <a:spLocks noChangeArrowheads="1"/>
            </p:cNvSpPr>
            <p:nvPr/>
          </p:nvSpPr>
          <p:spPr bwMode="auto">
            <a:xfrm>
              <a:off x="452" y="190"/>
              <a:ext cx="77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295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110°</a:t>
              </a:r>
            </a:p>
          </p:txBody>
        </p:sp>
        <p:sp>
          <p:nvSpPr>
            <p:cNvPr id="9225" name="Text Box 11"/>
            <p:cNvSpPr txBox="1">
              <a:spLocks noChangeArrowheads="1"/>
            </p:cNvSpPr>
            <p:nvPr/>
          </p:nvSpPr>
          <p:spPr bwMode="auto">
            <a:xfrm>
              <a:off x="200" y="524"/>
              <a:ext cx="662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295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70°</a:t>
              </a:r>
            </a:p>
          </p:txBody>
        </p:sp>
        <p:sp>
          <p:nvSpPr>
            <p:cNvPr id="9226" name="Text Box 12"/>
            <p:cNvSpPr txBox="1">
              <a:spLocks noChangeArrowheads="1"/>
            </p:cNvSpPr>
            <p:nvPr/>
          </p:nvSpPr>
          <p:spPr bwMode="auto">
            <a:xfrm>
              <a:off x="1042" y="458"/>
              <a:ext cx="72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/>
              <a:r>
                <a:rPr lang="zh-CN" altLang="zh-CN" sz="295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110°</a:t>
              </a:r>
            </a:p>
          </p:txBody>
        </p:sp>
      </p:grp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3134618" y="3645154"/>
            <a:ext cx="62801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⑴</a:t>
            </a:r>
          </a:p>
        </p:txBody>
      </p:sp>
      <p:sp>
        <p:nvSpPr>
          <p:cNvPr id="9228" name="AutoShape 14"/>
          <p:cNvSpPr>
            <a:spLocks noChangeArrowheads="1"/>
          </p:cNvSpPr>
          <p:nvPr/>
        </p:nvSpPr>
        <p:spPr bwMode="auto">
          <a:xfrm>
            <a:off x="6618826" y="2384908"/>
            <a:ext cx="3223771" cy="912020"/>
          </a:xfrm>
          <a:prstGeom prst="parallelogram">
            <a:avLst>
              <a:gd name="adj" fmla="val 87894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</p:spPr>
        <p:txBody>
          <a:bodyPr wrap="none" lIns="102395" tIns="51198" rIns="102395" bIns="51198" anchor="ctr"/>
          <a:lstStyle/>
          <a:p>
            <a:endParaRPr lang="zh-CN" altLang="en-US" sz="332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7032406" y="1884516"/>
            <a:ext cx="41719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6357413" y="3319363"/>
            <a:ext cx="41719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8884733" y="3176951"/>
            <a:ext cx="41719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9842598" y="2239570"/>
            <a:ext cx="41719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7266507" y="2399539"/>
            <a:ext cx="1200745" cy="55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95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120°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9045677" y="2325407"/>
            <a:ext cx="1175384" cy="55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95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60°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6283281" y="2540000"/>
            <a:ext cx="1359739" cy="55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95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5㎝</a:t>
            </a: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9335378" y="2671682"/>
            <a:ext cx="1377296" cy="55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295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5㎝</a:t>
            </a:r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8012705" y="3500791"/>
            <a:ext cx="628015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zh-CN" sz="332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⑵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074334" y="4434270"/>
            <a:ext cx="3541759" cy="112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320" b="1">
                <a:latin typeface="黑体" panose="02010609060101010101" pitchFamily="49" charset="-122"/>
                <a:ea typeface="黑体" panose="02010609060101010101" pitchFamily="49" charset="-122"/>
              </a:rPr>
              <a:t>是，利用定义来判断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617851" y="4378672"/>
            <a:ext cx="3543709" cy="112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5" tIns="51198" rIns="102395" bIns="51198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320" b="1">
                <a:latin typeface="黑体" panose="02010609060101010101" pitchFamily="49" charset="-122"/>
                <a:ea typeface="黑体" panose="02010609060101010101" pitchFamily="49" charset="-122"/>
              </a:rPr>
              <a:t>是，利用刚学的定理来判断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20332" y="711083"/>
            <a:ext cx="2602427" cy="715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说一说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bldLvl="0"/>
      <p:bldP spid="7193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4"/>
          <p:cNvSpPr txBox="1">
            <a:spLocks noChangeArrowheads="1"/>
          </p:cNvSpPr>
          <p:nvPr/>
        </p:nvSpPr>
        <p:spPr bwMode="auto">
          <a:xfrm>
            <a:off x="1298873" y="3031613"/>
            <a:ext cx="910082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 marL="624205" indent="-62420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CN" altLang="en-US" sz="332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1、平行四边形判定定理2是什么？你会证明吗？</a:t>
            </a:r>
          </a:p>
        </p:txBody>
      </p:sp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98873" y="4223579"/>
            <a:ext cx="9947910" cy="61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395" tIns="51198" rIns="102395" bIns="51198">
            <a:spAutoFit/>
          </a:bodyPr>
          <a:lstStyle>
            <a:lvl1pPr marL="624205" indent="-62420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zh-CN" altLang="en-US" sz="332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2、如何运用判定定理2去证明四边形是平等四边形？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9871" y="1177335"/>
            <a:ext cx="3470553" cy="715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5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学习与探究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393489" y="948111"/>
            <a:ext cx="8675370" cy="611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02395" tIns="51198" rIns="102395" bIns="5119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332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由上述证明可以得到平行四边形的</a:t>
            </a:r>
            <a:r>
              <a:rPr lang="zh-CN" altLang="en-US" sz="332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判定定理</a:t>
            </a:r>
            <a:r>
              <a:rPr lang="zh-CN" altLang="en-US" sz="332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24485" y="1743612"/>
            <a:ext cx="8251825" cy="611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102395" tIns="51198" rIns="102395" bIns="51198">
            <a:spAutoFit/>
          </a:bodyPr>
          <a:lstStyle/>
          <a:p>
            <a:pPr eaLnBrk="0" hangingPunct="0">
              <a:defRPr/>
            </a:pPr>
            <a:r>
              <a:rPr lang="zh-CN" altLang="en-US" sz="332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两组对边分别相等的四边形是平行四边形。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79326" y="2585845"/>
            <a:ext cx="4616674" cy="584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02395" tIns="51198" rIns="102395" bIns="5119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3135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几何语言描述判定：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612767" y="4835169"/>
            <a:ext cx="5731582" cy="1298713"/>
            <a:chOff x="0" y="0"/>
            <a:chExt cx="2985" cy="818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1043" cy="81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3135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AB=DC </a:t>
              </a:r>
            </a:p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3135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AD=BC</a:t>
              </a:r>
            </a:p>
          </p:txBody>
        </p:sp>
        <p:sp>
          <p:nvSpPr>
            <p:cNvPr id="11270" name="AutoShape 7"/>
            <p:cNvSpPr/>
            <p:nvPr/>
          </p:nvSpPr>
          <p:spPr bwMode="auto">
            <a:xfrm>
              <a:off x="952" y="136"/>
              <a:ext cx="89" cy="499"/>
            </a:xfrm>
            <a:prstGeom prst="rightBrace">
              <a:avLst>
                <a:gd name="adj1" fmla="val 4664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55299" tIns="28755" rIns="55299" bIns="28755" anchor="ctr"/>
            <a:lstStyle/>
            <a:p>
              <a:endParaRPr lang="zh-CN" altLang="en-US" sz="1965"/>
            </a:p>
          </p:txBody>
        </p:sp>
        <p:sp>
          <p:nvSpPr>
            <p:cNvPr id="11271" name="AutoShape 8"/>
            <p:cNvSpPr>
              <a:spLocks noChangeArrowheads="1"/>
            </p:cNvSpPr>
            <p:nvPr/>
          </p:nvSpPr>
          <p:spPr bwMode="auto">
            <a:xfrm>
              <a:off x="1179" y="272"/>
              <a:ext cx="451" cy="181"/>
            </a:xfrm>
            <a:prstGeom prst="rightArrow">
              <a:avLst>
                <a:gd name="adj1" fmla="val 50000"/>
                <a:gd name="adj2" fmla="val 6225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55299" tIns="28755" rIns="55299" bIns="28755" anchor="ctr"/>
            <a:lstStyle/>
            <a:p>
              <a:endParaRPr lang="zh-CN" altLang="en-US" sz="1965"/>
            </a:p>
          </p:txBody>
        </p:sp>
        <p:grpSp>
          <p:nvGrpSpPr>
            <p:cNvPr id="11272" name="Group 9"/>
            <p:cNvGrpSpPr/>
            <p:nvPr/>
          </p:nvGrpSpPr>
          <p:grpSpPr bwMode="auto">
            <a:xfrm>
              <a:off x="1769" y="136"/>
              <a:ext cx="1216" cy="429"/>
              <a:chOff x="0" y="0"/>
              <a:chExt cx="1225" cy="429"/>
            </a:xfrm>
          </p:grpSpPr>
          <p:sp>
            <p:nvSpPr>
              <p:cNvPr id="11273" name="AutoShape 10"/>
              <p:cNvSpPr>
                <a:spLocks noChangeArrowheads="1"/>
              </p:cNvSpPr>
              <p:nvPr/>
            </p:nvSpPr>
            <p:spPr bwMode="auto">
              <a:xfrm>
                <a:off x="0" y="181"/>
                <a:ext cx="181" cy="91"/>
              </a:xfrm>
              <a:prstGeom prst="parallelogram">
                <a:avLst>
                  <a:gd name="adj" fmla="val 49725"/>
                </a:avLst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55299" tIns="28755" rIns="55299" bIns="28755" anchor="ctr"/>
              <a:lstStyle/>
              <a:p>
                <a:endParaRPr lang="zh-CN" altLang="en-US" sz="1965"/>
              </a:p>
            </p:txBody>
          </p:sp>
          <p:sp>
            <p:nvSpPr>
              <p:cNvPr id="9227" name="Text Box 11"/>
              <p:cNvSpPr txBox="1">
                <a:spLocks noChangeArrowheads="1"/>
              </p:cNvSpPr>
              <p:nvPr/>
            </p:nvSpPr>
            <p:spPr bwMode="auto">
              <a:xfrm>
                <a:off x="91" y="0"/>
                <a:ext cx="1134" cy="42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lIns="55299" tIns="28755" rIns="55299" bIns="28755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zh-CN" altLang="zh-CN" sz="4055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ABCD</a:t>
                </a:r>
              </a:p>
            </p:txBody>
          </p:sp>
        </p:grpSp>
      </p:grpSp>
      <p:grpSp>
        <p:nvGrpSpPr>
          <p:cNvPr id="4" name="Group 12"/>
          <p:cNvGrpSpPr/>
          <p:nvPr/>
        </p:nvGrpSpPr>
        <p:grpSpPr bwMode="auto">
          <a:xfrm>
            <a:off x="6706614" y="2658026"/>
            <a:ext cx="4267473" cy="2336500"/>
            <a:chOff x="0" y="0"/>
            <a:chExt cx="2222" cy="1472"/>
          </a:xfrm>
        </p:grpSpPr>
        <p:sp>
          <p:nvSpPr>
            <p:cNvPr id="11276" name="AutoShape 13"/>
            <p:cNvSpPr>
              <a:spLocks noChangeArrowheads="1"/>
            </p:cNvSpPr>
            <p:nvPr/>
          </p:nvSpPr>
          <p:spPr bwMode="auto">
            <a:xfrm>
              <a:off x="318" y="272"/>
              <a:ext cx="1633" cy="952"/>
            </a:xfrm>
            <a:prstGeom prst="parallelogram">
              <a:avLst>
                <a:gd name="adj" fmla="val 4288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55299" tIns="28755" rIns="55299" bIns="28755" anchor="ctr"/>
            <a:lstStyle/>
            <a:p>
              <a:endParaRPr lang="zh-CN" altLang="en-US" sz="1965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363" y="4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0" y="1043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B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542" y="1043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C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905" y="0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D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6706614" y="2658026"/>
            <a:ext cx="4267473" cy="2336500"/>
            <a:chOff x="0" y="0"/>
            <a:chExt cx="2222" cy="1472"/>
          </a:xfrm>
        </p:grpSpPr>
        <p:sp>
          <p:nvSpPr>
            <p:cNvPr id="11282" name="AutoShape 19"/>
            <p:cNvSpPr>
              <a:spLocks noChangeArrowheads="1"/>
            </p:cNvSpPr>
            <p:nvPr/>
          </p:nvSpPr>
          <p:spPr bwMode="auto">
            <a:xfrm>
              <a:off x="318" y="272"/>
              <a:ext cx="1633" cy="952"/>
            </a:xfrm>
            <a:prstGeom prst="parallelogram">
              <a:avLst>
                <a:gd name="adj" fmla="val 42883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55299" tIns="28755" rIns="55299" bIns="28755" anchor="ctr"/>
            <a:lstStyle/>
            <a:p>
              <a:endParaRPr lang="zh-CN" altLang="en-US" sz="1965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63" y="4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0" y="1043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B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1542" y="1043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C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1905" y="0"/>
              <a:ext cx="317" cy="42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55299" tIns="28755" rIns="55299" bIns="2875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55" b="1" noProof="1"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D</a:t>
              </a:r>
              <a:endParaRPr lang="zh-CN" altLang="zh-CN" sz="4055" b="1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/>
      <p:bldP spid="9219" grpId="0" bldLvl="0" animBg="1"/>
      <p:bldP spid="922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111540" y="2360523"/>
            <a:ext cx="9407950" cy="877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7078199" y="2649248"/>
            <a:ext cx="3788541" cy="227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未知"/>
          <p:cNvSpPr>
            <a:spLocks noChangeArrowheads="1"/>
          </p:cNvSpPr>
          <p:nvPr/>
        </p:nvSpPr>
        <p:spPr bwMode="auto">
          <a:xfrm>
            <a:off x="8485733" y="3081360"/>
            <a:ext cx="2033756" cy="1152949"/>
          </a:xfrm>
          <a:custGeom>
            <a:avLst/>
            <a:gdLst>
              <a:gd name="T0" fmla="*/ 61 w 1059"/>
              <a:gd name="T1" fmla="*/ 0 h 726"/>
              <a:gd name="T2" fmla="*/ 0 w 1059"/>
              <a:gd name="T3" fmla="*/ 101 h 726"/>
              <a:gd name="T4" fmla="*/ 45 w 1059"/>
              <a:gd name="T5" fmla="*/ 290 h 726"/>
              <a:gd name="T6" fmla="*/ 651 w 1059"/>
              <a:gd name="T7" fmla="*/ 726 h 726"/>
              <a:gd name="T8" fmla="*/ 923 w 1059"/>
              <a:gd name="T9" fmla="*/ 726 h 726"/>
              <a:gd name="T10" fmla="*/ 1059 w 1059"/>
              <a:gd name="T11" fmla="*/ 499 h 726"/>
              <a:gd name="T12" fmla="*/ 357 w 1059"/>
              <a:gd name="T13" fmla="*/ 14 h 726"/>
              <a:gd name="T14" fmla="*/ 61 w 1059"/>
              <a:gd name="T15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9" h="726">
                <a:moveTo>
                  <a:pt x="61" y="0"/>
                </a:moveTo>
                <a:cubicBezTo>
                  <a:pt x="32" y="26"/>
                  <a:pt x="3" y="53"/>
                  <a:pt x="0" y="101"/>
                </a:cubicBezTo>
                <a:lnTo>
                  <a:pt x="45" y="290"/>
                </a:lnTo>
                <a:lnTo>
                  <a:pt x="651" y="726"/>
                </a:lnTo>
                <a:lnTo>
                  <a:pt x="923" y="726"/>
                </a:lnTo>
                <a:lnTo>
                  <a:pt x="1059" y="499"/>
                </a:lnTo>
                <a:lnTo>
                  <a:pt x="357" y="14"/>
                </a:lnTo>
                <a:lnTo>
                  <a:pt x="61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1965"/>
          </a:p>
        </p:txBody>
      </p:sp>
      <p:sp>
        <p:nvSpPr>
          <p:cNvPr id="10246" name="未知"/>
          <p:cNvSpPr>
            <a:spLocks noChangeArrowheads="1"/>
          </p:cNvSpPr>
          <p:nvPr/>
        </p:nvSpPr>
        <p:spPr bwMode="auto">
          <a:xfrm>
            <a:off x="7848783" y="3010154"/>
            <a:ext cx="2222987" cy="1125637"/>
          </a:xfrm>
          <a:custGeom>
            <a:avLst/>
            <a:gdLst>
              <a:gd name="T0" fmla="*/ 143 w 1158"/>
              <a:gd name="T1" fmla="*/ 0 h 709"/>
              <a:gd name="T2" fmla="*/ 0 w 1158"/>
              <a:gd name="T3" fmla="*/ 247 h 709"/>
              <a:gd name="T4" fmla="*/ 720 w 1158"/>
              <a:gd name="T5" fmla="*/ 709 h 709"/>
              <a:gd name="T6" fmla="*/ 1017 w 1158"/>
              <a:gd name="T7" fmla="*/ 709 h 709"/>
              <a:gd name="T8" fmla="*/ 1158 w 1158"/>
              <a:gd name="T9" fmla="*/ 472 h 709"/>
              <a:gd name="T10" fmla="*/ 465 w 1158"/>
              <a:gd name="T11" fmla="*/ 10 h 709"/>
              <a:gd name="T12" fmla="*/ 143 w 1158"/>
              <a:gd name="T13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8" h="709">
                <a:moveTo>
                  <a:pt x="143" y="0"/>
                </a:moveTo>
                <a:lnTo>
                  <a:pt x="0" y="247"/>
                </a:lnTo>
                <a:lnTo>
                  <a:pt x="720" y="709"/>
                </a:lnTo>
                <a:lnTo>
                  <a:pt x="1017" y="709"/>
                </a:lnTo>
                <a:lnTo>
                  <a:pt x="1158" y="472"/>
                </a:lnTo>
                <a:lnTo>
                  <a:pt x="465" y="10"/>
                </a:lnTo>
                <a:lnTo>
                  <a:pt x="143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</a:ln>
        </p:spPr>
        <p:txBody>
          <a:bodyPr/>
          <a:lstStyle/>
          <a:p>
            <a:endParaRPr lang="zh-CN" altLang="en-US" sz="1965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111540" y="3296928"/>
            <a:ext cx="2699969" cy="51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025703" y="3945584"/>
            <a:ext cx="5835953" cy="43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025703" y="4381598"/>
            <a:ext cx="5138525" cy="42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111540" y="4920031"/>
            <a:ext cx="4878088" cy="46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111540" y="5438956"/>
            <a:ext cx="4355261" cy="4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111540" y="6029086"/>
            <a:ext cx="5139501" cy="43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TextBox 1"/>
          <p:cNvSpPr txBox="1">
            <a:spLocks noChangeArrowheads="1"/>
          </p:cNvSpPr>
          <p:nvPr/>
        </p:nvSpPr>
        <p:spPr bwMode="auto">
          <a:xfrm>
            <a:off x="1683215" y="900869"/>
            <a:ext cx="8329132" cy="121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4205" indent="-62420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20000"/>
              </a:spcBef>
            </a:pPr>
            <a:r>
              <a:rPr lang="zh-CN" altLang="en-US" sz="332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平行四边形判定定理2</a:t>
            </a:r>
          </a:p>
          <a:p>
            <a:pPr algn="ctr" eaLnBrk="0" hangingPunct="0">
              <a:spcBef>
                <a:spcPct val="20000"/>
              </a:spcBef>
            </a:pPr>
            <a:r>
              <a:rPr lang="zh-CN" altLang="en-US" sz="332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两组对边分别相等的四边形是平行四边形。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 cstate="email">
            <a:lum bright="-6000"/>
          </a:blip>
          <a:srcRect b="-21068"/>
          <a:stretch>
            <a:fillRect/>
          </a:stretch>
        </p:blipFill>
        <p:spPr bwMode="auto">
          <a:xfrm>
            <a:off x="570232" y="1055407"/>
            <a:ext cx="1124662" cy="64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4894" y="1126613"/>
            <a:ext cx="879831" cy="4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2564971" y="1126613"/>
            <a:ext cx="9102642" cy="46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606323" y="1629931"/>
            <a:ext cx="5877896" cy="42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606323" y="2063019"/>
            <a:ext cx="5966659" cy="43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7270409" y="1560676"/>
            <a:ext cx="4119209" cy="168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6323" y="2568288"/>
            <a:ext cx="1175384" cy="57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787559" y="2625837"/>
            <a:ext cx="5661352" cy="47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809994" y="3077458"/>
            <a:ext cx="4703487" cy="42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809994" y="3484209"/>
            <a:ext cx="2525369" cy="4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850962" y="3976798"/>
            <a:ext cx="2351744" cy="39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805117" y="4382573"/>
            <a:ext cx="2613156" cy="41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806092" y="4735676"/>
            <a:ext cx="5225338" cy="42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1805117" y="5141452"/>
            <a:ext cx="2265906" cy="419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2477183" y="5592097"/>
            <a:ext cx="2701920" cy="4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787559" y="6006651"/>
            <a:ext cx="5486751" cy="46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宽屏</PresentationFormat>
  <Paragraphs>93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黑体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2015-03-24T13:57:00Z</dcterms:created>
  <dcterms:modified xsi:type="dcterms:W3CDTF">2023-01-16T22:32:29Z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E6B6CA9F9DEE4551841DDDEE4B279988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